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62" r:id="rId2"/>
    <p:sldId id="356" r:id="rId3"/>
    <p:sldId id="358" r:id="rId4"/>
    <p:sldId id="359" r:id="rId5"/>
    <p:sldId id="331" r:id="rId6"/>
    <p:sldId id="319" r:id="rId7"/>
    <p:sldId id="32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566"/>
    <p:restoredTop sz="93023"/>
  </p:normalViewPr>
  <p:slideViewPr>
    <p:cSldViewPr snapToGrid="0" snapToObjects="1">
      <p:cViewPr>
        <p:scale>
          <a:sx n="79" d="100"/>
          <a:sy n="79" d="100"/>
        </p:scale>
        <p:origin x="-1760" y="-2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4845F-36BC-9148-B8E7-FAB319187CF4}" type="datetimeFigureOut">
              <a:rPr lang="en-US" smtClean="0"/>
              <a:t>9/4/2017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8D145-5464-BB40-9179-21C6C0240D27}" type="slidenum">
              <a:rPr lang="en-US" smtClean="0"/>
              <a:t>‹#›</a:t>
            </a:fld>
            <a:endParaRPr lang="en-US"/>
          </a:p>
        </p:txBody>
      </p:sp>
    </p:spTree>
    <p:extLst>
      <p:ext uri="{BB962C8B-B14F-4D97-AF65-F5344CB8AC3E}">
        <p14:creationId xmlns:p14="http://schemas.microsoft.com/office/powerpoint/2010/main" val="84639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18496D-C774-1843-9168-7EE512893A53}"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214136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8496D-C774-1843-9168-7EE512893A53}"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174392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8496D-C774-1843-9168-7EE512893A53}"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124918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xfrm>
            <a:off x="2416969" y="169356"/>
            <a:ext cx="7358064" cy="1732976"/>
          </a:xfrm>
          <a:prstGeom prst="rect">
            <a:avLst/>
          </a:prstGeom>
        </p:spPr>
        <p:txBody>
          <a:bodyPr lIns="71436" tIns="71436" rIns="71436" bIns="71436">
            <a:noAutofit/>
          </a:bodyPr>
          <a:lstStyle>
            <a:lvl1pPr defTabSz="292100">
              <a:defRPr sz="5900">
                <a:latin typeface="Gill Sans"/>
                <a:ea typeface="Gill Sans"/>
                <a:cs typeface="Gill Sans"/>
                <a:sym typeface="Gill Sans"/>
              </a:defRPr>
            </a:lvl1pPr>
          </a:lstStyle>
          <a:p>
            <a:pPr lvl="0">
              <a:defRPr sz="1800">
                <a:solidFill>
                  <a:srgbClr val="000000"/>
                </a:solidFill>
              </a:defRPr>
            </a:pPr>
            <a:r>
              <a:rPr sz="5900">
                <a:solidFill>
                  <a:srgbClr val="FFFFFF"/>
                </a:solidFill>
              </a:rPr>
              <a:t>Title Text</a:t>
            </a:r>
          </a:p>
        </p:txBody>
      </p:sp>
      <p:sp>
        <p:nvSpPr>
          <p:cNvPr id="40" name="Shape 40"/>
          <p:cNvSpPr>
            <a:spLocks noGrp="1"/>
          </p:cNvSpPr>
          <p:nvPr>
            <p:ph type="body" idx="1"/>
          </p:nvPr>
        </p:nvSpPr>
        <p:spPr>
          <a:xfrm>
            <a:off x="2416969" y="1902332"/>
            <a:ext cx="7358064" cy="4107041"/>
          </a:xfrm>
          <a:prstGeom prst="rect">
            <a:avLst/>
          </a:prstGeom>
        </p:spPr>
        <p:txBody>
          <a:bodyPr lIns="71436" tIns="71436" rIns="71436" bIns="71436" anchor="ctr">
            <a:noAutofit/>
          </a:bodyPr>
          <a:lstStyle>
            <a:lvl1pPr marL="553357" indent="-394607" algn="l" defTabSz="292100">
              <a:spcBef>
                <a:spcPts val="1200"/>
              </a:spcBef>
              <a:buSzPct val="171000"/>
              <a:buChar char="•"/>
              <a:defRPr sz="2900">
                <a:latin typeface="Gill Sans"/>
                <a:ea typeface="Gill Sans"/>
                <a:cs typeface="Gill Sans"/>
                <a:sym typeface="Gill Sans"/>
              </a:defRPr>
            </a:lvl1pPr>
            <a:lvl2pPr marL="775607" indent="-394607" algn="l" defTabSz="292100">
              <a:spcBef>
                <a:spcPts val="1200"/>
              </a:spcBef>
              <a:buSzPct val="171000"/>
              <a:buChar char="•"/>
              <a:defRPr sz="2900">
                <a:latin typeface="Gill Sans"/>
                <a:ea typeface="Gill Sans"/>
                <a:cs typeface="Gill Sans"/>
                <a:sym typeface="Gill Sans"/>
              </a:defRPr>
            </a:lvl2pPr>
            <a:lvl3pPr marL="997857" indent="-394607" algn="l" defTabSz="292100">
              <a:spcBef>
                <a:spcPts val="1200"/>
              </a:spcBef>
              <a:buSzPct val="171000"/>
              <a:buChar char="•"/>
              <a:defRPr sz="2900">
                <a:latin typeface="Gill Sans"/>
                <a:ea typeface="Gill Sans"/>
                <a:cs typeface="Gill Sans"/>
                <a:sym typeface="Gill Sans"/>
              </a:defRPr>
            </a:lvl3pPr>
            <a:lvl4pPr marL="1220107" indent="-394607" algn="l" defTabSz="292100">
              <a:spcBef>
                <a:spcPts val="1200"/>
              </a:spcBef>
              <a:buSzPct val="171000"/>
              <a:buChar char="•"/>
              <a:defRPr sz="2900">
                <a:latin typeface="Gill Sans"/>
                <a:ea typeface="Gill Sans"/>
                <a:cs typeface="Gill Sans"/>
                <a:sym typeface="Gill Sans"/>
              </a:defRPr>
            </a:lvl4pPr>
            <a:lvl5pPr marL="1442357" indent="-394607" algn="l" defTabSz="292100">
              <a:spcBef>
                <a:spcPts val="1200"/>
              </a:spcBef>
              <a:buSzPct val="171000"/>
              <a:buChar char="•"/>
              <a:defRPr sz="2900">
                <a:latin typeface="Gill Sans"/>
                <a:ea typeface="Gill Sans"/>
                <a:cs typeface="Gill Sans"/>
                <a:sym typeface="Gill Sans"/>
              </a:defRPr>
            </a:lvl5pPr>
          </a:lstStyle>
          <a:p>
            <a:pPr lvl="0">
              <a:defRPr sz="1800">
                <a:solidFill>
                  <a:srgbClr val="000000"/>
                </a:solidFill>
              </a:defRPr>
            </a:pPr>
            <a:r>
              <a:rPr sz="2900">
                <a:solidFill>
                  <a:srgbClr val="FFFFFF"/>
                </a:solidFill>
              </a:rPr>
              <a:t>Body Level One</a:t>
            </a:r>
          </a:p>
          <a:p>
            <a:pPr lvl="1">
              <a:defRPr sz="1800">
                <a:solidFill>
                  <a:srgbClr val="000000"/>
                </a:solidFill>
              </a:defRPr>
            </a:pPr>
            <a:r>
              <a:rPr sz="2900">
                <a:solidFill>
                  <a:srgbClr val="FFFFFF"/>
                </a:solidFill>
              </a:rPr>
              <a:t>Body Level Two</a:t>
            </a:r>
          </a:p>
          <a:p>
            <a:pPr lvl="2">
              <a:defRPr sz="1800">
                <a:solidFill>
                  <a:srgbClr val="000000"/>
                </a:solidFill>
              </a:defRPr>
            </a:pPr>
            <a:r>
              <a:rPr sz="2900">
                <a:solidFill>
                  <a:srgbClr val="FFFFFF"/>
                </a:solidFill>
              </a:rPr>
              <a:t>Body Level Three</a:t>
            </a:r>
          </a:p>
          <a:p>
            <a:pPr lvl="3">
              <a:defRPr sz="1800">
                <a:solidFill>
                  <a:srgbClr val="000000"/>
                </a:solidFill>
              </a:defRPr>
            </a:pPr>
            <a:r>
              <a:rPr sz="2900">
                <a:solidFill>
                  <a:srgbClr val="FFFFFF"/>
                </a:solidFill>
              </a:rPr>
              <a:t>Body Level Four</a:t>
            </a:r>
          </a:p>
          <a:p>
            <a:pPr lvl="4">
              <a:defRPr sz="1800">
                <a:solidFill>
                  <a:srgbClr val="000000"/>
                </a:solidFill>
              </a:defRPr>
            </a:pPr>
            <a:r>
              <a:rPr sz="2900">
                <a:solidFill>
                  <a:srgbClr val="FFFFFF"/>
                </a:solidFill>
              </a:rPr>
              <a:t>Body Level Five</a:t>
            </a:r>
          </a:p>
        </p:txBody>
      </p:sp>
    </p:spTree>
    <p:extLst>
      <p:ext uri="{BB962C8B-B14F-4D97-AF65-F5344CB8AC3E}">
        <p14:creationId xmlns:p14="http://schemas.microsoft.com/office/powerpoint/2010/main" val="12417959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8496D-C774-1843-9168-7EE512893A53}"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17222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8496D-C774-1843-9168-7EE512893A53}"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189150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8496D-C774-1843-9168-7EE512893A53}"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132911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18496D-C774-1843-9168-7EE512893A53}" type="datetimeFigureOut">
              <a:rPr lang="en-US" smtClean="0"/>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34359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18496D-C774-1843-9168-7EE512893A53}" type="datetimeFigureOut">
              <a:rPr lang="en-US" smtClean="0"/>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27681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8496D-C774-1843-9168-7EE512893A53}" type="datetimeFigureOut">
              <a:rPr lang="en-US" smtClean="0"/>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99128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8496D-C774-1843-9168-7EE512893A53}"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35635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8496D-C774-1843-9168-7EE512893A53}"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3E743-744E-4B4C-8FC2-35D04ECFC9A6}" type="slidenum">
              <a:rPr lang="en-US" smtClean="0"/>
              <a:t>‹#›</a:t>
            </a:fld>
            <a:endParaRPr lang="en-US"/>
          </a:p>
        </p:txBody>
      </p:sp>
    </p:spTree>
    <p:extLst>
      <p:ext uri="{BB962C8B-B14F-4D97-AF65-F5344CB8AC3E}">
        <p14:creationId xmlns:p14="http://schemas.microsoft.com/office/powerpoint/2010/main" val="211602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8496D-C774-1843-9168-7EE512893A53}" type="datetimeFigureOut">
              <a:rPr lang="en-US" smtClean="0"/>
              <a:t>9/4/2017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3E743-744E-4B4C-8FC2-35D04ECFC9A6}" type="slidenum">
              <a:rPr lang="en-US" smtClean="0"/>
              <a:t>‹#›</a:t>
            </a:fld>
            <a:endParaRPr lang="en-US"/>
          </a:p>
        </p:txBody>
      </p:sp>
    </p:spTree>
    <p:extLst>
      <p:ext uri="{BB962C8B-B14F-4D97-AF65-F5344CB8AC3E}">
        <p14:creationId xmlns:p14="http://schemas.microsoft.com/office/powerpoint/2010/main" val="172442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69" y="365125"/>
            <a:ext cx="11369989" cy="1325563"/>
          </a:xfrm>
        </p:spPr>
        <p:txBody>
          <a:bodyPr/>
          <a:lstStyle/>
          <a:p>
            <a:pPr algn="ctr"/>
            <a:r>
              <a:rPr lang="en-US" dirty="0"/>
              <a:t>Tobacco Free Generation End-Game Strategy  Ordinance of Balanga City</a:t>
            </a:r>
          </a:p>
        </p:txBody>
      </p:sp>
      <p:pic>
        <p:nvPicPr>
          <p:cNvPr id="4" name="Content Placeholder 3"/>
          <p:cNvPicPr>
            <a:picLocks noGrp="1"/>
          </p:cNvPicPr>
          <p:nvPr>
            <p:ph idx="1"/>
          </p:nvPr>
        </p:nvPicPr>
        <p:blipFill>
          <a:blip r:embed="rId2" cstate="print"/>
          <a:srcRect/>
          <a:stretch>
            <a:fillRect/>
          </a:stretch>
        </p:blipFill>
        <p:spPr bwMode="auto">
          <a:xfrm>
            <a:off x="304269" y="1690688"/>
            <a:ext cx="3113314" cy="4396663"/>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254822" y="1690687"/>
            <a:ext cx="3026229" cy="4396664"/>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281051" y="1690687"/>
            <a:ext cx="2888001" cy="4396664"/>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9068844" y="1690687"/>
            <a:ext cx="2605414" cy="4396664"/>
          </a:xfrm>
          <a:prstGeom prst="rect">
            <a:avLst/>
          </a:prstGeom>
          <a:noFill/>
          <a:ln w="9525">
            <a:noFill/>
            <a:miter lim="800000"/>
            <a:headEnd/>
            <a:tailEnd/>
          </a:ln>
        </p:spPr>
      </p:pic>
    </p:spTree>
    <p:extLst>
      <p:ext uri="{BB962C8B-B14F-4D97-AF65-F5344CB8AC3E}">
        <p14:creationId xmlns:p14="http://schemas.microsoft.com/office/powerpoint/2010/main" val="52208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879" y="609600"/>
            <a:ext cx="10446707" cy="1004888"/>
          </a:xfrm>
        </p:spPr>
        <p:txBody>
          <a:bodyPr anchor="t">
            <a:normAutofit fontScale="90000"/>
          </a:bodyPr>
          <a:lstStyle/>
          <a:p>
            <a:pPr>
              <a:defRPr/>
            </a:pPr>
            <a:r>
              <a:rPr lang="en-US" sz="3400" dirty="0">
                <a:solidFill>
                  <a:srgbClr val="000000"/>
                </a:solidFill>
              </a:rPr>
              <a:t>Tobacco Endgame Strategy Ordinance of Balanga City, Bataan</a:t>
            </a:r>
            <a:br>
              <a:rPr lang="en-US" sz="3400" dirty="0">
                <a:solidFill>
                  <a:srgbClr val="000000"/>
                </a:solidFill>
              </a:rPr>
            </a:br>
            <a:r>
              <a:rPr lang="en-US" sz="2400" dirty="0">
                <a:solidFill>
                  <a:srgbClr val="000000"/>
                </a:solidFill>
              </a:rPr>
              <a:t>City Ordinance No. 16, S. 2016</a:t>
            </a:r>
            <a:r>
              <a:rPr lang="en-US" sz="3400" dirty="0">
                <a:solidFill>
                  <a:srgbClr val="000000"/>
                </a:solidFill>
              </a:rPr>
              <a:t> </a:t>
            </a:r>
            <a:br>
              <a:rPr lang="en-US" sz="3400" dirty="0">
                <a:solidFill>
                  <a:srgbClr val="000000"/>
                </a:solidFill>
              </a:rPr>
            </a:br>
            <a:br>
              <a:rPr lang="en-US" sz="3400" dirty="0">
                <a:solidFill>
                  <a:srgbClr val="000000"/>
                </a:solidFill>
              </a:rPr>
            </a:br>
            <a:endParaRPr lang="en-US" sz="3400" dirty="0">
              <a:solidFill>
                <a:srgbClr val="000000"/>
              </a:solidFill>
            </a:endParaRPr>
          </a:p>
        </p:txBody>
      </p:sp>
      <p:sp>
        <p:nvSpPr>
          <p:cNvPr id="38914" name="Content Placeholder 2"/>
          <p:cNvSpPr txBox="1">
            <a:spLocks/>
          </p:cNvSpPr>
          <p:nvPr/>
        </p:nvSpPr>
        <p:spPr bwMode="auto">
          <a:xfrm>
            <a:off x="1641475" y="1698625"/>
            <a:ext cx="8872538" cy="490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405" tIns="19202" rIns="38405" bIns="19202"/>
          <a:lstStyle>
            <a:lvl1pPr marL="228600" indent="-228600">
              <a:lnSpc>
                <a:spcPct val="90000"/>
              </a:lnSpc>
              <a:spcBef>
                <a:spcPts val="1000"/>
              </a:spcBef>
              <a:buFont typeface="Arial" charset="0"/>
              <a:buChar char="•"/>
              <a:defRPr sz="2800">
                <a:solidFill>
                  <a:schemeClr val="tx1"/>
                </a:solidFill>
                <a:latin typeface="Calibri" charset="0"/>
                <a:ea typeface="ＭＳ Ｐゴシック" charset="-128"/>
              </a:defRPr>
            </a:lvl1pPr>
            <a:lvl2pPr marL="742950" indent="-285750">
              <a:lnSpc>
                <a:spcPct val="90000"/>
              </a:lnSpc>
              <a:spcBef>
                <a:spcPts val="500"/>
              </a:spcBef>
              <a:buFont typeface="Arial" charset="0"/>
              <a:buChar char="•"/>
              <a:defRPr sz="2400">
                <a:solidFill>
                  <a:schemeClr val="tx1"/>
                </a:solidFill>
                <a:latin typeface="Calibri" charset="0"/>
                <a:ea typeface="ＭＳ Ｐゴシック" charset="-128"/>
              </a:defRPr>
            </a:lvl2pPr>
            <a:lvl3pPr marL="1143000" indent="-228600">
              <a:lnSpc>
                <a:spcPct val="90000"/>
              </a:lnSpc>
              <a:spcBef>
                <a:spcPts val="500"/>
              </a:spcBef>
              <a:buFont typeface="Arial" charset="0"/>
              <a:buChar char="•"/>
              <a:defRPr sz="2000">
                <a:solidFill>
                  <a:schemeClr val="tx1"/>
                </a:solidFill>
                <a:latin typeface="Calibri" charset="0"/>
                <a:ea typeface="ＭＳ Ｐゴシック" charset="-128"/>
              </a:defRPr>
            </a:lvl3pPr>
            <a:lvl4pPr marL="1600200" indent="-228600">
              <a:lnSpc>
                <a:spcPct val="90000"/>
              </a:lnSpc>
              <a:spcBef>
                <a:spcPts val="500"/>
              </a:spcBef>
              <a:buFont typeface="Arial" charset="0"/>
              <a:buChar char="•"/>
              <a:defRPr sz="2000">
                <a:solidFill>
                  <a:schemeClr val="tx1"/>
                </a:solidFill>
                <a:latin typeface="Calibri" charset="0"/>
                <a:ea typeface="ＭＳ Ｐゴシック" charset="-128"/>
              </a:defRPr>
            </a:lvl4pPr>
            <a:lvl5pPr marL="2057400" indent="-228600">
              <a:lnSpc>
                <a:spcPct val="90000"/>
              </a:lnSpc>
              <a:spcBef>
                <a:spcPts val="500"/>
              </a:spcBef>
              <a:buFont typeface="Arial" charset="0"/>
              <a:buChar char="•"/>
              <a:defRPr sz="2000">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charset="0"/>
                <a:ea typeface="ＭＳ Ｐゴシック" charset="-128"/>
              </a:defRPr>
            </a:lvl9pPr>
          </a:lstStyle>
          <a:p>
            <a:pPr eaLnBrk="1" hangingPunct="1">
              <a:lnSpc>
                <a:spcPct val="120000"/>
              </a:lnSpc>
              <a:buClr>
                <a:schemeClr val="tx1"/>
              </a:buClr>
              <a:defRPr/>
            </a:pPr>
            <a:r>
              <a:rPr lang="en-US" altLang="x-none" sz="1700" b="1" i="1" dirty="0"/>
              <a:t>Member of the tobacco-free generation means a person born on or after 1 January 2000 in the City of Balanga </a:t>
            </a:r>
          </a:p>
          <a:p>
            <a:pPr eaLnBrk="1" hangingPunct="1">
              <a:lnSpc>
                <a:spcPct val="120000"/>
              </a:lnSpc>
              <a:buClr>
                <a:schemeClr val="tx1"/>
              </a:buClr>
              <a:defRPr/>
            </a:pPr>
            <a:r>
              <a:rPr lang="en-US" altLang="x-none" sz="1700" dirty="0"/>
              <a:t>For purposes of this Ordinance, a person born outside the City of Balanga on or after 1 January 2000 may also be included in the TFG if he has resided in the City of Balanga for at least six monthS before the violation under this ordinance is committed against him or by him. </a:t>
            </a:r>
          </a:p>
          <a:p>
            <a:pPr eaLnBrk="1" hangingPunct="1">
              <a:lnSpc>
                <a:spcPct val="120000"/>
              </a:lnSpc>
              <a:buClr>
                <a:schemeClr val="tx1"/>
              </a:buClr>
              <a:buFont typeface="Arial" charset="0"/>
              <a:buNone/>
              <a:defRPr/>
            </a:pPr>
            <a:r>
              <a:rPr lang="en-US" altLang="x-none" sz="1700" dirty="0"/>
              <a:t>Regulated Acts –</a:t>
            </a:r>
          </a:p>
          <a:p>
            <a:pPr marL="342900" indent="-342900">
              <a:lnSpc>
                <a:spcPct val="120000"/>
              </a:lnSpc>
              <a:buClr>
                <a:schemeClr val="tx1"/>
              </a:buClr>
              <a:buFont typeface="Arial" charset="0"/>
              <a:buAutoNum type="arabicPeriod"/>
              <a:defRPr/>
            </a:pPr>
            <a:r>
              <a:rPr lang="en-US" altLang="x-none" sz="1700" b="1" i="1" dirty="0"/>
              <a:t>Any person shall not sell any tobacco product, Electronic Nicotine Delivery System (ENDS) and other similar products to a member of tobacco-free generation.</a:t>
            </a:r>
          </a:p>
          <a:p>
            <a:pPr marL="342900" indent="-342900">
              <a:lnSpc>
                <a:spcPct val="120000"/>
              </a:lnSpc>
              <a:buClr>
                <a:schemeClr val="tx1"/>
              </a:buClr>
              <a:buFont typeface="Arial" charset="0"/>
              <a:buAutoNum type="arabicPeriod"/>
              <a:defRPr/>
            </a:pPr>
            <a:r>
              <a:rPr lang="en-US" altLang="x-none" sz="1700" dirty="0"/>
              <a:t>A person who is in charge of any premises from which any tobacco product are sold shall provide his/her employees at the premises, information about the regulation on sale and supply of tobacco products, ENDS and other similar products to a member of tobacco-free generation.</a:t>
            </a:r>
          </a:p>
          <a:p>
            <a:pPr marL="342900" indent="-342900">
              <a:lnSpc>
                <a:spcPct val="120000"/>
              </a:lnSpc>
              <a:buClr>
                <a:schemeClr val="tx1"/>
              </a:buClr>
              <a:buFont typeface="Arial" charset="0"/>
              <a:buAutoNum type="arabicPeriod"/>
              <a:defRPr/>
            </a:pPr>
            <a:r>
              <a:rPr lang="en-US" altLang="x-none" sz="1700" dirty="0"/>
              <a:t>Members of the tobacco-free generation shall not provide false proof </a:t>
            </a:r>
            <a:r>
              <a:rPr lang="en-US" altLang="x-none" sz="1700" dirty="0" err="1"/>
              <a:t>og</a:t>
            </a:r>
            <a:r>
              <a:rPr lang="en-US" altLang="x-none" sz="1700" dirty="0"/>
              <a:t> age to tobacco sellers.</a:t>
            </a:r>
          </a:p>
          <a:p>
            <a:pPr eaLnBrk="1" hangingPunct="1">
              <a:lnSpc>
                <a:spcPct val="120000"/>
              </a:lnSpc>
              <a:buClr>
                <a:schemeClr val="tx1"/>
              </a:buClr>
              <a:buFont typeface="Arial" charset="0"/>
              <a:buNone/>
              <a:defRPr/>
            </a:pPr>
            <a:endParaRPr lang="en-US" altLang="x-none" sz="1700" dirty="0"/>
          </a:p>
        </p:txBody>
      </p:sp>
    </p:spTree>
    <p:extLst>
      <p:ext uri="{BB962C8B-B14F-4D97-AF65-F5344CB8AC3E}">
        <p14:creationId xmlns:p14="http://schemas.microsoft.com/office/powerpoint/2010/main" val="180322968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16473786_1870051089938083_9058106249797449512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709" y="3732055"/>
            <a:ext cx="5204778" cy="2956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3" name="Picture 5" descr="16473624_1870051406604718_2868598278551720441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9361" y="3732055"/>
            <a:ext cx="5120640" cy="2956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6" descr="16386860_1870047069938485_5388174332289206256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709" y="1327208"/>
            <a:ext cx="5204778" cy="2313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10" descr="16473041_1870047379938454_8637063146733552223_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9361" y="1327207"/>
            <a:ext cx="5120640" cy="2313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bwMode="auto">
          <a:xfrm>
            <a:off x="1025435" y="159078"/>
            <a:ext cx="10567852" cy="1077218"/>
          </a:xfrm>
          <a:prstGeom prst="rect">
            <a:avLst/>
          </a:prstGeom>
          <a:noFill/>
        </p:spPr>
        <p:txBody>
          <a:bodyPr wrap="square">
            <a:spAutoFit/>
          </a:bodyPr>
          <a:lstStyle/>
          <a:p>
            <a:pPr algn="ctr">
              <a:defRPr/>
            </a:pPr>
            <a:r>
              <a:rPr lang="en-US" sz="2800" b="1" dirty="0"/>
              <a:t>Smoke Free Task Force-Re-orientation Seminar </a:t>
            </a:r>
          </a:p>
          <a:p>
            <a:pPr algn="ctr">
              <a:defRPr/>
            </a:pPr>
            <a:r>
              <a:rPr lang="en-US" b="1" dirty="0"/>
              <a:t>City Public Safety Office, Barangay Officials and PNP </a:t>
            </a:r>
          </a:p>
          <a:p>
            <a:pPr algn="ctr">
              <a:defRPr/>
            </a:pPr>
            <a:r>
              <a:rPr lang="en-US" b="1" dirty="0"/>
              <a:t>January 23 – February 10,2017 </a:t>
            </a:r>
          </a:p>
        </p:txBody>
      </p:sp>
    </p:spTree>
    <p:extLst>
      <p:ext uri="{BB962C8B-B14F-4D97-AF65-F5344CB8AC3E}">
        <p14:creationId xmlns:p14="http://schemas.microsoft.com/office/powerpoint/2010/main" val="31666924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139734" y="159431"/>
            <a:ext cx="10567852" cy="1354217"/>
          </a:xfrm>
          <a:prstGeom prst="rect">
            <a:avLst/>
          </a:prstGeom>
          <a:noFill/>
        </p:spPr>
        <p:txBody>
          <a:bodyPr wrap="square">
            <a:spAutoFit/>
          </a:bodyPr>
          <a:lstStyle/>
          <a:p>
            <a:pPr algn="ctr">
              <a:defRPr/>
            </a:pPr>
            <a:r>
              <a:rPr lang="en-US" sz="2800" b="1" dirty="0"/>
              <a:t>Smoke Free Task Force-Re-orientation Seminar </a:t>
            </a:r>
          </a:p>
          <a:p>
            <a:pPr algn="ctr">
              <a:defRPr/>
            </a:pPr>
            <a:r>
              <a:rPr lang="en-US" b="1" dirty="0"/>
              <a:t>City Public Safety Office, Barangay Officials and PNP</a:t>
            </a:r>
          </a:p>
          <a:p>
            <a:pPr algn="ctr">
              <a:defRPr/>
            </a:pPr>
            <a:r>
              <a:rPr lang="en-US" b="1" dirty="0"/>
              <a:t> January 23 – February 10,2017</a:t>
            </a:r>
          </a:p>
          <a:p>
            <a:pPr algn="ctr">
              <a:defRPr/>
            </a:pP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5" y="1280160"/>
            <a:ext cx="5483135" cy="25225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25" y="4000500"/>
            <a:ext cx="5483135" cy="24228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80" y="1280160"/>
            <a:ext cx="6179820" cy="5143197"/>
          </a:xfrm>
          <a:prstGeom prst="rect">
            <a:avLst/>
          </a:prstGeom>
        </p:spPr>
      </p:pic>
    </p:spTree>
    <p:extLst>
      <p:ext uri="{BB962C8B-B14F-4D97-AF65-F5344CB8AC3E}">
        <p14:creationId xmlns:p14="http://schemas.microsoft.com/office/powerpoint/2010/main" val="79557387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7" y="682513"/>
            <a:ext cx="10363201" cy="1054482"/>
          </a:xfrm>
        </p:spPr>
        <p:txBody>
          <a:bodyPr>
            <a:normAutofit fontScale="90000"/>
          </a:bodyPr>
          <a:lstStyle/>
          <a:p>
            <a:pPr algn="ctr"/>
            <a:r>
              <a:rPr lang="en-US" sz="2800" b="1" dirty="0">
                <a:latin typeface="+mn-lt"/>
              </a:rPr>
              <a:t>Re-launching of Smoke Free Balanga for the implementation of TFG and Amendments of Comprehensive Anti-Smoking Ordinance </a:t>
            </a:r>
            <a:br>
              <a:rPr lang="en-US" sz="2800" b="1" dirty="0">
                <a:latin typeface="+mn-lt"/>
              </a:rPr>
            </a:br>
            <a:r>
              <a:rPr lang="en-US" sz="2200" dirty="0">
                <a:latin typeface="+mn-lt"/>
              </a:rPr>
              <a:t>1,800+ Participants</a:t>
            </a:r>
            <a:r>
              <a:rPr lang="en-US" sz="3600" dirty="0"/>
              <a:t> </a:t>
            </a:r>
            <a:br>
              <a:rPr lang="en-US" sz="3600" dirty="0"/>
            </a:br>
            <a:r>
              <a:rPr lang="en-US" sz="2000" dirty="0">
                <a:latin typeface="+mn-lt"/>
              </a:rPr>
              <a:t>Feb. 28,2017 </a:t>
            </a:r>
            <a:br>
              <a:rPr lang="en-US" sz="2000" b="1" dirty="0">
                <a:latin typeface="+mn-lt"/>
              </a:rPr>
            </a:br>
            <a:r>
              <a:rPr lang="en-US" sz="2800" dirty="0"/>
              <a:t> </a:t>
            </a:r>
            <a:br>
              <a:rPr lang="en-US" sz="2000" b="1" dirty="0">
                <a:latin typeface="+mn-lt"/>
              </a:rPr>
            </a:br>
            <a:br>
              <a:rPr lang="en-US" sz="2800" b="1" dirty="0">
                <a:latin typeface="+mn-lt"/>
              </a:rPr>
            </a:br>
            <a:endParaRPr lang="en-US" sz="1800" dirty="0">
              <a:latin typeface="+mn-lt"/>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78" y="1401897"/>
            <a:ext cx="4886053" cy="3396344"/>
          </a:xfrm>
          <a:prstGeom prst="rect">
            <a:avLst/>
          </a:prstGeom>
          <a:ln w="12700">
            <a:miter lim="400000"/>
          </a:ln>
          <a:extLst>
            <a:ext uri="{C572A759-6A51-4108-AA02-DFA0A04FC94B}">
              <ma14:wrappingTextBoxFlag xmlns:ma14="http://schemas.microsoft.com/office/mac/drawingml/2011/main" xmlns="" val="1"/>
            </a:ext>
          </a:extLst>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2178" y="1401897"/>
            <a:ext cx="5486401" cy="2656115"/>
          </a:xfrm>
        </p:spPr>
      </p:pic>
      <p:pic>
        <p:nvPicPr>
          <p:cNvPr id="5" name="Picture 13" descr="16904944_1780346412293784_8877583818127750987_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77" y="4813480"/>
            <a:ext cx="4886053" cy="1922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17022124_122764114914487_6356517947911420995_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2178" y="3875314"/>
            <a:ext cx="5486400" cy="2848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622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048"/>
            <a:ext cx="12191999" cy="901874"/>
          </a:xfrm>
        </p:spPr>
        <p:txBody>
          <a:bodyPr>
            <a:normAutofit fontScale="90000"/>
          </a:bodyPr>
          <a:lstStyle/>
          <a:p>
            <a:pPr algn="ctr"/>
            <a:r>
              <a:rPr lang="en-US" sz="3200" dirty="0">
                <a:latin typeface="+mn-lt"/>
              </a:rPr>
              <a:t>Meeting with Dr. Koong(</a:t>
            </a:r>
            <a:r>
              <a:rPr lang="en-US" sz="3200" dirty="0" err="1">
                <a:latin typeface="+mn-lt"/>
              </a:rPr>
              <a:t>TFGi</a:t>
            </a:r>
            <a:r>
              <a:rPr lang="en-US" sz="3200" dirty="0">
                <a:latin typeface="+mn-lt"/>
              </a:rPr>
              <a:t>), Mayor Francis Garcia and Mayor Gila Garcia</a:t>
            </a:r>
            <a:br>
              <a:rPr lang="en-US" sz="3200" dirty="0">
                <a:latin typeface="+mn-lt"/>
              </a:rPr>
            </a:br>
            <a:r>
              <a:rPr lang="en-US" sz="2700" dirty="0">
                <a:latin typeface="+mn-lt"/>
              </a:rPr>
              <a:t>Balanga City Hall</a:t>
            </a:r>
            <a:br>
              <a:rPr lang="en-US" sz="2700" dirty="0">
                <a:latin typeface="+mn-lt"/>
              </a:rPr>
            </a:br>
            <a:r>
              <a:rPr lang="en-US" sz="2700" dirty="0">
                <a:latin typeface="+mn-lt"/>
              </a:rPr>
              <a:t>June 16,2017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65129"/>
            <a:ext cx="5224397" cy="55928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592" y="1265129"/>
            <a:ext cx="5229617" cy="5592871"/>
          </a:xfrm>
          <a:prstGeom prst="rect">
            <a:avLst/>
          </a:prstGeom>
        </p:spPr>
      </p:pic>
    </p:spTree>
    <p:extLst>
      <p:ext uri="{BB962C8B-B14F-4D97-AF65-F5344CB8AC3E}">
        <p14:creationId xmlns:p14="http://schemas.microsoft.com/office/powerpoint/2010/main" val="205359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image48.png"/>
          <p:cNvPicPr/>
          <p:nvPr/>
        </p:nvPicPr>
        <p:blipFill>
          <a:blip r:embed="rId2">
            <a:extLst/>
          </a:blip>
          <a:srcRect l="3416" t="27803" r="3027" b="41983"/>
          <a:stretch>
            <a:fillRect/>
          </a:stretch>
        </p:blipFill>
        <p:spPr>
          <a:xfrm>
            <a:off x="437852" y="2184202"/>
            <a:ext cx="11316311" cy="2740485"/>
          </a:xfrm>
          <a:prstGeom prst="rect">
            <a:avLst/>
          </a:prstGeom>
          <a:ln w="12700">
            <a:miter lim="400000"/>
          </a:ln>
          <a:effectLst>
            <a:reflection stA="50000" endPos="40000" dir="5400000" sy="-100000" algn="bl" rotWithShape="0"/>
          </a:effectLst>
        </p:spPr>
      </p:pic>
      <p:sp>
        <p:nvSpPr>
          <p:cNvPr id="468" name="Shape 468"/>
          <p:cNvSpPr/>
          <p:nvPr/>
        </p:nvSpPr>
        <p:spPr>
          <a:xfrm>
            <a:off x="2061418" y="841760"/>
            <a:ext cx="8069165" cy="11926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p>
            <a:pPr defTabSz="292100">
              <a:defRPr sz="1800">
                <a:solidFill>
                  <a:srgbClr val="000000"/>
                </a:solidFill>
              </a:defRPr>
            </a:pPr>
            <a:r>
              <a:rPr sz="3750" b="1" dirty="0">
                <a:solidFill>
                  <a:srgbClr val="FFFFFF"/>
                </a:solidFill>
                <a:latin typeface="+mj-lt"/>
                <a:ea typeface="+mj-ea"/>
                <a:cs typeface="+mj-cs"/>
                <a:sym typeface="Helvetica"/>
              </a:rPr>
              <a:t>BALANGA INSPIRES...</a:t>
            </a:r>
          </a:p>
          <a:p>
            <a:pPr defTabSz="292100">
              <a:defRPr sz="1800">
                <a:solidFill>
                  <a:srgbClr val="000000"/>
                </a:solidFill>
              </a:defRPr>
            </a:pPr>
            <a:r>
              <a:rPr sz="3750" b="1" dirty="0">
                <a:solidFill>
                  <a:srgbClr val="FFFFFF"/>
                </a:solidFill>
                <a:latin typeface="+mj-lt"/>
                <a:ea typeface="+mj-ea"/>
                <a:cs typeface="+mj-cs"/>
                <a:sym typeface="Helvetica"/>
              </a:rPr>
              <a:t>COME and SHARE OUR DREAM</a:t>
            </a:r>
          </a:p>
        </p:txBody>
      </p:sp>
    </p:spTree>
    <p:extLst>
      <p:ext uri="{BB962C8B-B14F-4D97-AF65-F5344CB8AC3E}">
        <p14:creationId xmlns:p14="http://schemas.microsoft.com/office/powerpoint/2010/main" val="1618181192"/>
      </p:ext>
    </p:extLst>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468"/>
                                        </p:tgtEl>
                                        <p:attrNameLst>
                                          <p:attrName>style.visibility</p:attrName>
                                        </p:attrNameLst>
                                      </p:cBhvr>
                                      <p:to>
                                        <p:strVal val="visible"/>
                                      </p:to>
                                    </p:set>
                                    <p:animEffect transition="in" filter="wipe(left)">
                                      <p:cBhvr>
                                        <p:cTn id="7" dur="1750"/>
                                        <p:tgtEl>
                                          <p:spTgt spid="468"/>
                                        </p:tgtEl>
                                      </p:cBhvr>
                                    </p:animEffect>
                                  </p:childTnLst>
                                </p:cTn>
                              </p:par>
                            </p:childTnLst>
                          </p:cTn>
                        </p:par>
                        <p:par>
                          <p:cTn id="8" fill="hold">
                            <p:stCondLst>
                              <p:cond delay="1750"/>
                            </p:stCondLst>
                            <p:childTnLst>
                              <p:par>
                                <p:cTn id="9" presetID="10" presetClass="entr" presetSubtype="0" fill="hold" grpId="0" nodeType="afterEffect">
                                  <p:stCondLst>
                                    <p:cond delay="0"/>
                                  </p:stCondLst>
                                  <p:iterate>
                                    <p:tmAbs val="0"/>
                                  </p:iterate>
                                  <p:childTnLst>
                                    <p:set>
                                      <p:cBhvr>
                                        <p:cTn id="10" fill="hold"/>
                                        <p:tgtEl>
                                          <p:spTgt spid="467"/>
                                        </p:tgtEl>
                                        <p:attrNameLst>
                                          <p:attrName>style.visibility</p:attrName>
                                        </p:attrNameLst>
                                      </p:cBhvr>
                                      <p:to>
                                        <p:strVal val="visible"/>
                                      </p:to>
                                    </p:set>
                                    <p:animEffect transition="in" filter="fade">
                                      <p:cBhvr>
                                        <p:cTn id="11" dur="175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animBg="1" advAuto="0"/>
      <p:bldP spid="468"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3701</TotalTime>
  <Words>267</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Calibri Light</vt:lpstr>
      <vt:lpstr>Gill Sans</vt:lpstr>
      <vt:lpstr>Helvetica</vt:lpstr>
      <vt:lpstr>Office Theme</vt:lpstr>
      <vt:lpstr>Tobacco Free Generation End-Game Strategy  Ordinance of Balanga City</vt:lpstr>
      <vt:lpstr>Tobacco Endgame Strategy Ordinance of Balanga City, Bataan City Ordinance No. 16, S. 2016   </vt:lpstr>
      <vt:lpstr>PowerPoint Presentation</vt:lpstr>
      <vt:lpstr>PowerPoint Presentation</vt:lpstr>
      <vt:lpstr>Re-launching of Smoke Free Balanga for the implementation of TFG and Amendments of Comprehensive Anti-Smoking Ordinance  1,800+ Participants  Feb. 28,2017     </vt:lpstr>
      <vt:lpstr>Meeting with Dr. Koong(TFGi), Mayor Francis Garcia and Mayor Gila Garcia Balanga City Hall June 16,2017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Kathryn</cp:lastModifiedBy>
  <cp:revision>116</cp:revision>
  <dcterms:created xsi:type="dcterms:W3CDTF">2017-06-08T15:21:53Z</dcterms:created>
  <dcterms:modified xsi:type="dcterms:W3CDTF">2017-09-03T22:49:31Z</dcterms:modified>
</cp:coreProperties>
</file>