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5" r:id="rId1"/>
  </p:sldMasterIdLst>
  <p:handoutMasterIdLst>
    <p:handoutMasterId r:id="rId21"/>
  </p:handoutMasterIdLst>
  <p:sldIdLst>
    <p:sldId id="256" r:id="rId2"/>
    <p:sldId id="257" r:id="rId3"/>
    <p:sldId id="269" r:id="rId4"/>
    <p:sldId id="265" r:id="rId5"/>
    <p:sldId id="262" r:id="rId6"/>
    <p:sldId id="266" r:id="rId7"/>
    <p:sldId id="263" r:id="rId8"/>
    <p:sldId id="258" r:id="rId9"/>
    <p:sldId id="273" r:id="rId10"/>
    <p:sldId id="274" r:id="rId11"/>
    <p:sldId id="259" r:id="rId12"/>
    <p:sldId id="268" r:id="rId13"/>
    <p:sldId id="276" r:id="rId14"/>
    <p:sldId id="275" r:id="rId15"/>
    <p:sldId id="277" r:id="rId16"/>
    <p:sldId id="271" r:id="rId17"/>
    <p:sldId id="272" r:id="rId18"/>
    <p:sldId id="270" r:id="rId19"/>
    <p:sldId id="267" r:id="rId20"/>
  </p:sldIdLst>
  <p:sldSz cx="12192000" cy="68580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p:cViewPr varScale="1">
        <p:scale>
          <a:sx n="109" d="100"/>
          <a:sy n="109" d="100"/>
        </p:scale>
        <p:origin x="612" y="108"/>
      </p:cViewPr>
      <p:guideLst>
        <p:guide orient="horz" pos="2160"/>
        <p:guide pos="3840"/>
      </p:guideLst>
    </p:cSldViewPr>
  </p:slideViewPr>
  <p:outlineViewPr>
    <p:cViewPr>
      <p:scale>
        <a:sx n="33" d="100"/>
        <a:sy n="33" d="100"/>
      </p:scale>
      <p:origin x="0" y="4998"/>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3" d="100"/>
          <a:sy n="83" d="100"/>
        </p:scale>
        <p:origin x="16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9CE1C-BF11-4B94-AE03-434B2E8BB45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B37D5C7-D994-45EC-BB4F-DD4E3FE48C8D}">
      <dgm:prSet/>
      <dgm:spPr>
        <a:solidFill>
          <a:schemeClr val="bg2">
            <a:lumMod val="40000"/>
            <a:lumOff val="60000"/>
          </a:schemeClr>
        </a:solidFill>
      </dgm:spPr>
      <dgm:t>
        <a:bodyPr/>
        <a:lstStyle/>
        <a:p>
          <a:r>
            <a:rPr lang="en-AU" dirty="0"/>
            <a:t>Saying that the legislation is too complex for retailers and hotels</a:t>
          </a:r>
          <a:endParaRPr lang="en-US" dirty="0"/>
        </a:p>
      </dgm:t>
    </dgm:pt>
    <dgm:pt modelId="{0153CC14-4525-4C97-824B-4CDBBB99715E}" type="parTrans" cxnId="{F49B9C99-92E3-4BF1-AFCC-1DD5D2E301D4}">
      <dgm:prSet/>
      <dgm:spPr/>
      <dgm:t>
        <a:bodyPr/>
        <a:lstStyle/>
        <a:p>
          <a:endParaRPr lang="en-US"/>
        </a:p>
      </dgm:t>
    </dgm:pt>
    <dgm:pt modelId="{89621080-6C26-451C-B568-A0B81E871C05}" type="sibTrans" cxnId="{F49B9C99-92E3-4BF1-AFCC-1DD5D2E301D4}">
      <dgm:prSet/>
      <dgm:spPr/>
      <dgm:t>
        <a:bodyPr/>
        <a:lstStyle/>
        <a:p>
          <a:endParaRPr lang="en-US"/>
        </a:p>
      </dgm:t>
    </dgm:pt>
    <dgm:pt modelId="{DDAD6E04-ECDA-4CC4-8148-6CED162D8116}">
      <dgm:prSet/>
      <dgm:spPr>
        <a:solidFill>
          <a:schemeClr val="accent2"/>
        </a:solidFill>
      </dgm:spPr>
      <dgm:t>
        <a:bodyPr/>
        <a:lstStyle/>
        <a:p>
          <a:r>
            <a:rPr lang="en-AU" dirty="0"/>
            <a:t>Scaring small retailers – by saying that they will lose jobs/go broke.</a:t>
          </a:r>
          <a:endParaRPr lang="en-US" dirty="0"/>
        </a:p>
      </dgm:t>
    </dgm:pt>
    <dgm:pt modelId="{7C087E7F-6C9F-4BD2-B0E7-076529563A93}" type="parTrans" cxnId="{E37AA715-8EB7-4A2D-8C37-D107803FE292}">
      <dgm:prSet/>
      <dgm:spPr/>
      <dgm:t>
        <a:bodyPr/>
        <a:lstStyle/>
        <a:p>
          <a:endParaRPr lang="en-US"/>
        </a:p>
      </dgm:t>
    </dgm:pt>
    <dgm:pt modelId="{3F1B9657-B506-4921-9D62-B5007AD302BA}" type="sibTrans" cxnId="{E37AA715-8EB7-4A2D-8C37-D107803FE292}">
      <dgm:prSet/>
      <dgm:spPr/>
      <dgm:t>
        <a:bodyPr/>
        <a:lstStyle/>
        <a:p>
          <a:endParaRPr lang="en-US"/>
        </a:p>
      </dgm:t>
    </dgm:pt>
    <dgm:pt modelId="{7C9CECB3-F5EF-4936-8A9F-D024A7472464}">
      <dgm:prSet/>
      <dgm:spPr>
        <a:solidFill>
          <a:schemeClr val="accent2"/>
        </a:solidFill>
      </dgm:spPr>
      <dgm:t>
        <a:bodyPr/>
        <a:lstStyle/>
        <a:p>
          <a:r>
            <a:rPr lang="en-AU" dirty="0"/>
            <a:t>Using “front” organisations to deliver their message.</a:t>
          </a:r>
          <a:endParaRPr lang="en-US" dirty="0"/>
        </a:p>
      </dgm:t>
    </dgm:pt>
    <dgm:pt modelId="{4F10242D-AC31-4781-B7CD-2175999D629A}" type="parTrans" cxnId="{6E530F5B-A8AF-4C12-890F-DFAA3D327249}">
      <dgm:prSet/>
      <dgm:spPr/>
      <dgm:t>
        <a:bodyPr/>
        <a:lstStyle/>
        <a:p>
          <a:endParaRPr lang="en-US"/>
        </a:p>
      </dgm:t>
    </dgm:pt>
    <dgm:pt modelId="{9C76D839-ED9C-4131-B8D2-C79CD98F5006}" type="sibTrans" cxnId="{6E530F5B-A8AF-4C12-890F-DFAA3D327249}">
      <dgm:prSet/>
      <dgm:spPr/>
      <dgm:t>
        <a:bodyPr/>
        <a:lstStyle/>
        <a:p>
          <a:endParaRPr lang="en-US"/>
        </a:p>
      </dgm:t>
    </dgm:pt>
    <dgm:pt modelId="{A8EA3B9D-E7B1-4DD6-809F-163714308E47}">
      <dgm:prSet/>
      <dgm:spPr>
        <a:solidFill>
          <a:schemeClr val="bg2">
            <a:lumMod val="40000"/>
            <a:lumOff val="60000"/>
          </a:schemeClr>
        </a:solidFill>
      </dgm:spPr>
      <dgm:t>
        <a:bodyPr/>
        <a:lstStyle/>
        <a:p>
          <a:r>
            <a:rPr lang="en-AU" dirty="0"/>
            <a:t>Misleading you about the proposed legislation – floodgates arguments</a:t>
          </a:r>
          <a:endParaRPr lang="en-US" dirty="0"/>
        </a:p>
      </dgm:t>
    </dgm:pt>
    <dgm:pt modelId="{620E70E4-1A3F-4736-829D-CD2A8634AB6B}" type="parTrans" cxnId="{0061517B-9C0C-41D8-9C56-A6BB8B329C4B}">
      <dgm:prSet/>
      <dgm:spPr/>
      <dgm:t>
        <a:bodyPr/>
        <a:lstStyle/>
        <a:p>
          <a:endParaRPr lang="en-US"/>
        </a:p>
      </dgm:t>
    </dgm:pt>
    <dgm:pt modelId="{71629143-B716-4ABC-B449-665DE25A2032}" type="sibTrans" cxnId="{0061517B-9C0C-41D8-9C56-A6BB8B329C4B}">
      <dgm:prSet/>
      <dgm:spPr/>
      <dgm:t>
        <a:bodyPr/>
        <a:lstStyle/>
        <a:p>
          <a:endParaRPr lang="en-US"/>
        </a:p>
      </dgm:t>
    </dgm:pt>
    <dgm:pt modelId="{40628ABD-B899-42C9-B91F-5135384C8A20}">
      <dgm:prSet/>
      <dgm:spPr/>
      <dgm:t>
        <a:bodyPr/>
        <a:lstStyle/>
        <a:p>
          <a:r>
            <a:rPr lang="en-AU" dirty="0"/>
            <a:t>Arguing tobacco is a legal drug (product)</a:t>
          </a:r>
          <a:endParaRPr lang="en-US" dirty="0"/>
        </a:p>
      </dgm:t>
    </dgm:pt>
    <dgm:pt modelId="{0C52C11F-B9F6-45C4-A5F6-BF98E1D41CD3}" type="parTrans" cxnId="{DB7FC906-01E2-4062-9681-778930C92A8F}">
      <dgm:prSet/>
      <dgm:spPr/>
      <dgm:t>
        <a:bodyPr/>
        <a:lstStyle/>
        <a:p>
          <a:endParaRPr lang="en-US"/>
        </a:p>
      </dgm:t>
    </dgm:pt>
    <dgm:pt modelId="{E84C220E-F5D3-49F6-B510-25B4F1F2D821}" type="sibTrans" cxnId="{DB7FC906-01E2-4062-9681-778930C92A8F}">
      <dgm:prSet/>
      <dgm:spPr/>
      <dgm:t>
        <a:bodyPr/>
        <a:lstStyle/>
        <a:p>
          <a:endParaRPr lang="en-US"/>
        </a:p>
      </dgm:t>
    </dgm:pt>
    <dgm:pt modelId="{682292DC-5FDF-4731-BC94-803F48009258}">
      <dgm:prSet/>
      <dgm:spPr/>
      <dgm:t>
        <a:bodyPr/>
        <a:lstStyle/>
        <a:p>
          <a:r>
            <a:rPr lang="en-AU" dirty="0"/>
            <a:t>Using fear regarding organised crime and prohibition</a:t>
          </a:r>
          <a:endParaRPr lang="en-US" dirty="0"/>
        </a:p>
      </dgm:t>
    </dgm:pt>
    <dgm:pt modelId="{478C2E70-EDBB-4F2E-B5B6-2639380748A9}" type="parTrans" cxnId="{84A3154A-7EFE-4C09-A410-77A5286E189E}">
      <dgm:prSet/>
      <dgm:spPr/>
      <dgm:t>
        <a:bodyPr/>
        <a:lstStyle/>
        <a:p>
          <a:endParaRPr lang="en-US"/>
        </a:p>
      </dgm:t>
    </dgm:pt>
    <dgm:pt modelId="{BC651A0B-56B1-4EE5-9C6E-44E766185104}" type="sibTrans" cxnId="{84A3154A-7EFE-4C09-A410-77A5286E189E}">
      <dgm:prSet/>
      <dgm:spPr/>
      <dgm:t>
        <a:bodyPr/>
        <a:lstStyle/>
        <a:p>
          <a:endParaRPr lang="en-US"/>
        </a:p>
      </dgm:t>
    </dgm:pt>
    <dgm:pt modelId="{0400A439-C521-4315-9BA7-7670F2C355FB}">
      <dgm:prSet/>
      <dgm:spPr>
        <a:solidFill>
          <a:schemeClr val="accent2"/>
        </a:solidFill>
      </dgm:spPr>
      <dgm:t>
        <a:bodyPr/>
        <a:lstStyle/>
        <a:p>
          <a:r>
            <a:rPr lang="en-AU" dirty="0"/>
            <a:t>Expressing unfounded concern for tourist industry</a:t>
          </a:r>
          <a:endParaRPr lang="en-US" dirty="0"/>
        </a:p>
      </dgm:t>
    </dgm:pt>
    <dgm:pt modelId="{4D4CFFA4-DC0E-4F43-81DE-CFB5B141ECE0}" type="parTrans" cxnId="{1291D92D-2615-4471-A42E-5A59397A4161}">
      <dgm:prSet/>
      <dgm:spPr/>
      <dgm:t>
        <a:bodyPr/>
        <a:lstStyle/>
        <a:p>
          <a:endParaRPr lang="en-US"/>
        </a:p>
      </dgm:t>
    </dgm:pt>
    <dgm:pt modelId="{ED4E4ACE-75F0-4762-9672-AFA2C32F6D31}" type="sibTrans" cxnId="{1291D92D-2615-4471-A42E-5A59397A4161}">
      <dgm:prSet/>
      <dgm:spPr/>
      <dgm:t>
        <a:bodyPr/>
        <a:lstStyle/>
        <a:p>
          <a:endParaRPr lang="en-US"/>
        </a:p>
      </dgm:t>
    </dgm:pt>
    <dgm:pt modelId="{30B5850A-8A46-4766-A352-8B8552BB03BE}">
      <dgm:prSet/>
      <dgm:spPr>
        <a:solidFill>
          <a:schemeClr val="bg2">
            <a:lumMod val="40000"/>
            <a:lumOff val="60000"/>
          </a:schemeClr>
        </a:solidFill>
      </dgm:spPr>
      <dgm:t>
        <a:bodyPr/>
        <a:lstStyle/>
        <a:p>
          <a:r>
            <a:rPr lang="en-AU" dirty="0"/>
            <a:t>Alleging lack of consultation</a:t>
          </a:r>
          <a:endParaRPr lang="en-US" dirty="0"/>
        </a:p>
      </dgm:t>
    </dgm:pt>
    <dgm:pt modelId="{67EF4DB6-7F57-4D58-BD74-80B7638BAA03}" type="parTrans" cxnId="{5F968F96-FE9F-40A4-A45E-EBD022A8C7D7}">
      <dgm:prSet/>
      <dgm:spPr/>
      <dgm:t>
        <a:bodyPr/>
        <a:lstStyle/>
        <a:p>
          <a:endParaRPr lang="en-US"/>
        </a:p>
      </dgm:t>
    </dgm:pt>
    <dgm:pt modelId="{ABA307DC-DFE3-4C59-A3CD-BDEABCA9970A}" type="sibTrans" cxnId="{5F968F96-FE9F-40A4-A45E-EBD022A8C7D7}">
      <dgm:prSet/>
      <dgm:spPr/>
      <dgm:t>
        <a:bodyPr/>
        <a:lstStyle/>
        <a:p>
          <a:endParaRPr lang="en-US"/>
        </a:p>
      </dgm:t>
    </dgm:pt>
    <dgm:pt modelId="{0166EF46-AC2A-4FC4-AC8E-69079F764B41}">
      <dgm:prSet/>
      <dgm:spPr>
        <a:solidFill>
          <a:schemeClr val="accent6"/>
        </a:solidFill>
      </dgm:spPr>
      <dgm:t>
        <a:bodyPr/>
        <a:lstStyle/>
        <a:p>
          <a:r>
            <a:rPr lang="en-AU" dirty="0"/>
            <a:t>Allege “rights” for adults (over 18) to do as they “choose”</a:t>
          </a:r>
          <a:endParaRPr lang="en-US" dirty="0"/>
        </a:p>
      </dgm:t>
    </dgm:pt>
    <dgm:pt modelId="{C521A4FD-E28D-48C8-A332-35FF254552E1}" type="parTrans" cxnId="{ED6C9066-0D5E-49A5-8B05-9AC5EBF8591E}">
      <dgm:prSet/>
      <dgm:spPr/>
      <dgm:t>
        <a:bodyPr/>
        <a:lstStyle/>
        <a:p>
          <a:endParaRPr lang="en-US"/>
        </a:p>
      </dgm:t>
    </dgm:pt>
    <dgm:pt modelId="{689F0D23-A747-43E5-B24A-018B7AC64750}" type="sibTrans" cxnId="{ED6C9066-0D5E-49A5-8B05-9AC5EBF8591E}">
      <dgm:prSet/>
      <dgm:spPr/>
      <dgm:t>
        <a:bodyPr/>
        <a:lstStyle/>
        <a:p>
          <a:endParaRPr lang="en-US"/>
        </a:p>
      </dgm:t>
    </dgm:pt>
    <dgm:pt modelId="{3DF22E50-9C15-41F2-90A8-0139E7FF1388}">
      <dgm:prSet/>
      <dgm:spPr/>
      <dgm:t>
        <a:bodyPr/>
        <a:lstStyle/>
        <a:p>
          <a:r>
            <a:rPr lang="en-AU" dirty="0"/>
            <a:t>Emphasizing “choice” without mentioning addiction</a:t>
          </a:r>
          <a:endParaRPr lang="en-US" dirty="0"/>
        </a:p>
      </dgm:t>
    </dgm:pt>
    <dgm:pt modelId="{50DE0FBE-FF09-4CB9-BAE1-EF365096A29B}" type="parTrans" cxnId="{E419EFC5-35EF-471A-8475-289661CAD8B9}">
      <dgm:prSet/>
      <dgm:spPr/>
      <dgm:t>
        <a:bodyPr/>
        <a:lstStyle/>
        <a:p>
          <a:endParaRPr lang="en-AU"/>
        </a:p>
      </dgm:t>
    </dgm:pt>
    <dgm:pt modelId="{5F4B5C33-0DC1-4CB6-82C2-F79338A3CC00}" type="sibTrans" cxnId="{E419EFC5-35EF-471A-8475-289661CAD8B9}">
      <dgm:prSet/>
      <dgm:spPr/>
      <dgm:t>
        <a:bodyPr/>
        <a:lstStyle/>
        <a:p>
          <a:endParaRPr lang="en-AU"/>
        </a:p>
      </dgm:t>
    </dgm:pt>
    <dgm:pt modelId="{4F8CA663-94BD-4F09-BA27-AB62C4954420}" type="pres">
      <dgm:prSet presAssocID="{7539CE1C-BF11-4B94-AE03-434B2E8BB458}" presName="diagram" presStyleCnt="0">
        <dgm:presLayoutVars>
          <dgm:dir/>
          <dgm:resizeHandles val="exact"/>
        </dgm:presLayoutVars>
      </dgm:prSet>
      <dgm:spPr/>
    </dgm:pt>
    <dgm:pt modelId="{F79A01E1-2ED2-483C-B5ED-1143450703AC}" type="pres">
      <dgm:prSet presAssocID="{5B37D5C7-D994-45EC-BB4F-DD4E3FE48C8D}" presName="node" presStyleLbl="node1" presStyleIdx="0" presStyleCnt="10" custLinFactX="100000" custLinFactY="16832" custLinFactNeighborX="189477" custLinFactNeighborY="100000">
        <dgm:presLayoutVars>
          <dgm:bulletEnabled val="1"/>
        </dgm:presLayoutVars>
      </dgm:prSet>
      <dgm:spPr/>
    </dgm:pt>
    <dgm:pt modelId="{2299EB5D-20D6-44F3-8D03-A17987C82156}" type="pres">
      <dgm:prSet presAssocID="{89621080-6C26-451C-B568-A0B81E871C05}" presName="sibTrans" presStyleCnt="0"/>
      <dgm:spPr/>
    </dgm:pt>
    <dgm:pt modelId="{98A92C0A-8FB2-4117-A8B7-6889D5E5A11F}" type="pres">
      <dgm:prSet presAssocID="{DDAD6E04-ECDA-4CC4-8148-6CED162D8116}" presName="node" presStyleLbl="node1" presStyleIdx="1" presStyleCnt="10" custLinFactNeighborX="18160" custLinFactNeighborY="7264">
        <dgm:presLayoutVars>
          <dgm:bulletEnabled val="1"/>
        </dgm:presLayoutVars>
      </dgm:prSet>
      <dgm:spPr/>
    </dgm:pt>
    <dgm:pt modelId="{F751D0BE-3535-4F1A-985F-0916C276ACFF}" type="pres">
      <dgm:prSet presAssocID="{3F1B9657-B506-4921-9D62-B5007AD302BA}" presName="sibTrans" presStyleCnt="0"/>
      <dgm:spPr/>
    </dgm:pt>
    <dgm:pt modelId="{C0FBF5AD-7243-4742-920F-BEA8A891F366}" type="pres">
      <dgm:prSet presAssocID="{7C9CECB3-F5EF-4936-8A9F-D024A7472464}" presName="node" presStyleLbl="node1" presStyleIdx="2" presStyleCnt="10" custLinFactX="-99994" custLinFactNeighborX="-100000" custLinFactNeighborY="4839">
        <dgm:presLayoutVars>
          <dgm:bulletEnabled val="1"/>
        </dgm:presLayoutVars>
      </dgm:prSet>
      <dgm:spPr/>
    </dgm:pt>
    <dgm:pt modelId="{8B3DE0A8-47E7-4340-A10A-F249618738E0}" type="pres">
      <dgm:prSet presAssocID="{9C76D839-ED9C-4131-B8D2-C79CD98F5006}" presName="sibTrans" presStyleCnt="0"/>
      <dgm:spPr/>
    </dgm:pt>
    <dgm:pt modelId="{D656E1A6-1A2A-4A36-B998-7406E706C5F7}" type="pres">
      <dgm:prSet presAssocID="{A8EA3B9D-E7B1-4DD6-809F-163714308E47}" presName="node" presStyleLbl="node1" presStyleIdx="3" presStyleCnt="10" custLinFactX="-50369" custLinFactY="18043" custLinFactNeighborX="-100000" custLinFactNeighborY="100000">
        <dgm:presLayoutVars>
          <dgm:bulletEnabled val="1"/>
        </dgm:presLayoutVars>
      </dgm:prSet>
      <dgm:spPr/>
    </dgm:pt>
    <dgm:pt modelId="{CC16C35D-9455-43AF-9CD1-E38B3271B8B9}" type="pres">
      <dgm:prSet presAssocID="{71629143-B716-4ABC-B449-665DE25A2032}" presName="sibTrans" presStyleCnt="0"/>
      <dgm:spPr/>
    </dgm:pt>
    <dgm:pt modelId="{DD7B1EEB-D965-4B64-ABD7-0F6469AFD8CE}" type="pres">
      <dgm:prSet presAssocID="{40628ABD-B899-42C9-B91F-5135384C8A20}" presName="node" presStyleLbl="node1" presStyleIdx="4" presStyleCnt="10" custLinFactX="79425" custLinFactY="11384" custLinFactNeighborX="100000" custLinFactNeighborY="100000">
        <dgm:presLayoutVars>
          <dgm:bulletEnabled val="1"/>
        </dgm:presLayoutVars>
      </dgm:prSet>
      <dgm:spPr/>
    </dgm:pt>
    <dgm:pt modelId="{8292649A-1077-4F47-A307-18ACFB934177}" type="pres">
      <dgm:prSet presAssocID="{E84C220E-F5D3-49F6-B510-25B4F1F2D821}" presName="sibTrans" presStyleCnt="0"/>
      <dgm:spPr/>
    </dgm:pt>
    <dgm:pt modelId="{834773F9-BC86-4CBB-A724-A78E6FEA19D8}" type="pres">
      <dgm:prSet presAssocID="{682292DC-5FDF-4731-BC94-803F48009258}" presName="node" presStyleLbl="node1" presStyleIdx="5" presStyleCnt="10" custLinFactX="100000" custLinFactY="-8358" custLinFactNeighborX="136086" custLinFactNeighborY="-100000">
        <dgm:presLayoutVars>
          <dgm:bulletEnabled val="1"/>
        </dgm:presLayoutVars>
      </dgm:prSet>
      <dgm:spPr/>
    </dgm:pt>
    <dgm:pt modelId="{7F82F7FA-9BD6-465E-8A35-166ADA55D5C9}" type="pres">
      <dgm:prSet presAssocID="{BC651A0B-56B1-4EE5-9C6E-44E766185104}" presName="sibTrans" presStyleCnt="0"/>
      <dgm:spPr/>
    </dgm:pt>
    <dgm:pt modelId="{FAB9F62B-1B16-4D47-8995-4396CF0B9E82}" type="pres">
      <dgm:prSet presAssocID="{0400A439-C521-4315-9BA7-7670F2C355FB}" presName="node" presStyleLbl="node1" presStyleIdx="6" presStyleCnt="10" custLinFactY="-9568" custLinFactNeighborX="17071" custLinFactNeighborY="-100000">
        <dgm:presLayoutVars>
          <dgm:bulletEnabled val="1"/>
        </dgm:presLayoutVars>
      </dgm:prSet>
      <dgm:spPr/>
    </dgm:pt>
    <dgm:pt modelId="{D68C68D3-3098-41F2-B706-3E9E038D03DB}" type="pres">
      <dgm:prSet presAssocID="{ED4E4ACE-75F0-4762-9672-AFA2C32F6D31}" presName="sibTrans" presStyleCnt="0"/>
      <dgm:spPr/>
    </dgm:pt>
    <dgm:pt modelId="{9AE9AF18-7518-4A5E-8876-C698ECA87392}" type="pres">
      <dgm:prSet presAssocID="{30B5850A-8A46-4766-A352-8B8552BB03BE}" presName="node" presStyleLbl="node1" presStyleIdx="7" presStyleCnt="10" custLinFactX="-100000" custLinFactNeighborX="-160420" custLinFactNeighborY="605">
        <dgm:presLayoutVars>
          <dgm:bulletEnabled val="1"/>
        </dgm:presLayoutVars>
      </dgm:prSet>
      <dgm:spPr/>
    </dgm:pt>
    <dgm:pt modelId="{E5139F6A-12C9-49D6-A8F8-BBC0F79F2FAA}" type="pres">
      <dgm:prSet presAssocID="{ABA307DC-DFE3-4C59-A3CD-BDEABCA9970A}" presName="sibTrans" presStyleCnt="0"/>
      <dgm:spPr/>
    </dgm:pt>
    <dgm:pt modelId="{FB4C3461-1EA2-4B74-BA91-598460A73DDF}" type="pres">
      <dgm:prSet presAssocID="{0166EF46-AC2A-4FC4-AC8E-69079F764B41}" presName="node" presStyleLbl="node1" presStyleIdx="8" presStyleCnt="10" custLinFactX="78336" custLinFactNeighborX="100000" custLinFactNeighborY="-7264">
        <dgm:presLayoutVars>
          <dgm:bulletEnabled val="1"/>
        </dgm:presLayoutVars>
      </dgm:prSet>
      <dgm:spPr/>
    </dgm:pt>
    <dgm:pt modelId="{B8716201-6CEB-4F36-97A8-7FE985495C16}" type="pres">
      <dgm:prSet presAssocID="{689F0D23-A747-43E5-B24A-018B7AC64750}" presName="sibTrans" presStyleCnt="0"/>
      <dgm:spPr/>
    </dgm:pt>
    <dgm:pt modelId="{130043AA-F803-425E-91C9-363C1493982F}" type="pres">
      <dgm:prSet presAssocID="{3DF22E50-9C15-41F2-90A8-0139E7FF1388}" presName="node" presStyleLbl="node1" presStyleIdx="9" presStyleCnt="10" custLinFactX="-49278" custLinFactNeighborX="-100000" custLinFactNeighborY="-6054">
        <dgm:presLayoutVars>
          <dgm:bulletEnabled val="1"/>
        </dgm:presLayoutVars>
      </dgm:prSet>
      <dgm:spPr/>
    </dgm:pt>
  </dgm:ptLst>
  <dgm:cxnLst>
    <dgm:cxn modelId="{DB7FC906-01E2-4062-9681-778930C92A8F}" srcId="{7539CE1C-BF11-4B94-AE03-434B2E8BB458}" destId="{40628ABD-B899-42C9-B91F-5135384C8A20}" srcOrd="4" destOrd="0" parTransId="{0C52C11F-B9F6-45C4-A5F6-BF98E1D41CD3}" sibTransId="{E84C220E-F5D3-49F6-B510-25B4F1F2D821}"/>
    <dgm:cxn modelId="{EAEA330C-9A93-4DCB-BFE9-1FDA98F44474}" type="presOf" srcId="{30B5850A-8A46-4766-A352-8B8552BB03BE}" destId="{9AE9AF18-7518-4A5E-8876-C698ECA87392}" srcOrd="0" destOrd="0" presId="urn:microsoft.com/office/officeart/2005/8/layout/default"/>
    <dgm:cxn modelId="{D6FADA0D-FA7C-4598-83CA-426DD6CA55C2}" type="presOf" srcId="{A8EA3B9D-E7B1-4DD6-809F-163714308E47}" destId="{D656E1A6-1A2A-4A36-B998-7406E706C5F7}" srcOrd="0" destOrd="0" presId="urn:microsoft.com/office/officeart/2005/8/layout/default"/>
    <dgm:cxn modelId="{C594BF0F-57F4-43A8-99E8-13E34C6BF51E}" type="presOf" srcId="{DDAD6E04-ECDA-4CC4-8148-6CED162D8116}" destId="{98A92C0A-8FB2-4117-A8B7-6889D5E5A11F}" srcOrd="0" destOrd="0" presId="urn:microsoft.com/office/officeart/2005/8/layout/default"/>
    <dgm:cxn modelId="{E37AA715-8EB7-4A2D-8C37-D107803FE292}" srcId="{7539CE1C-BF11-4B94-AE03-434B2E8BB458}" destId="{DDAD6E04-ECDA-4CC4-8148-6CED162D8116}" srcOrd="1" destOrd="0" parTransId="{7C087E7F-6C9F-4BD2-B0E7-076529563A93}" sibTransId="{3F1B9657-B506-4921-9D62-B5007AD302BA}"/>
    <dgm:cxn modelId="{1291D92D-2615-4471-A42E-5A59397A4161}" srcId="{7539CE1C-BF11-4B94-AE03-434B2E8BB458}" destId="{0400A439-C521-4315-9BA7-7670F2C355FB}" srcOrd="6" destOrd="0" parTransId="{4D4CFFA4-DC0E-4F43-81DE-CFB5B141ECE0}" sibTransId="{ED4E4ACE-75F0-4762-9672-AFA2C32F6D31}"/>
    <dgm:cxn modelId="{6E530F5B-A8AF-4C12-890F-DFAA3D327249}" srcId="{7539CE1C-BF11-4B94-AE03-434B2E8BB458}" destId="{7C9CECB3-F5EF-4936-8A9F-D024A7472464}" srcOrd="2" destOrd="0" parTransId="{4F10242D-AC31-4781-B7CD-2175999D629A}" sibTransId="{9C76D839-ED9C-4131-B8D2-C79CD98F5006}"/>
    <dgm:cxn modelId="{ED6C9066-0D5E-49A5-8B05-9AC5EBF8591E}" srcId="{7539CE1C-BF11-4B94-AE03-434B2E8BB458}" destId="{0166EF46-AC2A-4FC4-AC8E-69079F764B41}" srcOrd="8" destOrd="0" parTransId="{C521A4FD-E28D-48C8-A332-35FF254552E1}" sibTransId="{689F0D23-A747-43E5-B24A-018B7AC64750}"/>
    <dgm:cxn modelId="{84A3154A-7EFE-4C09-A410-77A5286E189E}" srcId="{7539CE1C-BF11-4B94-AE03-434B2E8BB458}" destId="{682292DC-5FDF-4731-BC94-803F48009258}" srcOrd="5" destOrd="0" parTransId="{478C2E70-EDBB-4F2E-B5B6-2639380748A9}" sibTransId="{BC651A0B-56B1-4EE5-9C6E-44E766185104}"/>
    <dgm:cxn modelId="{5D41484C-32ED-4468-95D7-BBCC1820A387}" type="presOf" srcId="{7539CE1C-BF11-4B94-AE03-434B2E8BB458}" destId="{4F8CA663-94BD-4F09-BA27-AB62C4954420}" srcOrd="0" destOrd="0" presId="urn:microsoft.com/office/officeart/2005/8/layout/default"/>
    <dgm:cxn modelId="{6E29F972-3E3A-43D9-B109-FED88FE8F6B8}" type="presOf" srcId="{7C9CECB3-F5EF-4936-8A9F-D024A7472464}" destId="{C0FBF5AD-7243-4742-920F-BEA8A891F366}" srcOrd="0" destOrd="0" presId="urn:microsoft.com/office/officeart/2005/8/layout/default"/>
    <dgm:cxn modelId="{0061517B-9C0C-41D8-9C56-A6BB8B329C4B}" srcId="{7539CE1C-BF11-4B94-AE03-434B2E8BB458}" destId="{A8EA3B9D-E7B1-4DD6-809F-163714308E47}" srcOrd="3" destOrd="0" parTransId="{620E70E4-1A3F-4736-829D-CD2A8634AB6B}" sibTransId="{71629143-B716-4ABC-B449-665DE25A2032}"/>
    <dgm:cxn modelId="{A86D3B92-C25C-4198-9EFB-A15D0957301F}" type="presOf" srcId="{40628ABD-B899-42C9-B91F-5135384C8A20}" destId="{DD7B1EEB-D965-4B64-ABD7-0F6469AFD8CE}" srcOrd="0" destOrd="0" presId="urn:microsoft.com/office/officeart/2005/8/layout/default"/>
    <dgm:cxn modelId="{5F968F96-FE9F-40A4-A45E-EBD022A8C7D7}" srcId="{7539CE1C-BF11-4B94-AE03-434B2E8BB458}" destId="{30B5850A-8A46-4766-A352-8B8552BB03BE}" srcOrd="7" destOrd="0" parTransId="{67EF4DB6-7F57-4D58-BD74-80B7638BAA03}" sibTransId="{ABA307DC-DFE3-4C59-A3CD-BDEABCA9970A}"/>
    <dgm:cxn modelId="{F49B9C99-92E3-4BF1-AFCC-1DD5D2E301D4}" srcId="{7539CE1C-BF11-4B94-AE03-434B2E8BB458}" destId="{5B37D5C7-D994-45EC-BB4F-DD4E3FE48C8D}" srcOrd="0" destOrd="0" parTransId="{0153CC14-4525-4C97-824B-4CDBBB99715E}" sibTransId="{89621080-6C26-451C-B568-A0B81E871C05}"/>
    <dgm:cxn modelId="{B677339B-7847-4BA7-953A-AF64D696BCEB}" type="presOf" srcId="{0166EF46-AC2A-4FC4-AC8E-69079F764B41}" destId="{FB4C3461-1EA2-4B74-BA91-598460A73DDF}" srcOrd="0" destOrd="0" presId="urn:microsoft.com/office/officeart/2005/8/layout/default"/>
    <dgm:cxn modelId="{03E0D4BD-0A40-413B-AF1A-B2DA4D1595A9}" type="presOf" srcId="{682292DC-5FDF-4731-BC94-803F48009258}" destId="{834773F9-BC86-4CBB-A724-A78E6FEA19D8}" srcOrd="0" destOrd="0" presId="urn:microsoft.com/office/officeart/2005/8/layout/default"/>
    <dgm:cxn modelId="{E419EFC5-35EF-471A-8475-289661CAD8B9}" srcId="{7539CE1C-BF11-4B94-AE03-434B2E8BB458}" destId="{3DF22E50-9C15-41F2-90A8-0139E7FF1388}" srcOrd="9" destOrd="0" parTransId="{50DE0FBE-FF09-4CB9-BAE1-EF365096A29B}" sibTransId="{5F4B5C33-0DC1-4CB6-82C2-F79338A3CC00}"/>
    <dgm:cxn modelId="{252721CD-DAC9-412B-8E58-9CE63A9D91F4}" type="presOf" srcId="{0400A439-C521-4315-9BA7-7670F2C355FB}" destId="{FAB9F62B-1B16-4D47-8995-4396CF0B9E82}" srcOrd="0" destOrd="0" presId="urn:microsoft.com/office/officeart/2005/8/layout/default"/>
    <dgm:cxn modelId="{5034F4EB-18DF-4C72-83CB-AFC115F37AB0}" type="presOf" srcId="{3DF22E50-9C15-41F2-90A8-0139E7FF1388}" destId="{130043AA-F803-425E-91C9-363C1493982F}" srcOrd="0" destOrd="0" presId="urn:microsoft.com/office/officeart/2005/8/layout/default"/>
    <dgm:cxn modelId="{6CDE06F2-48F9-49B0-AB59-2B6C37D87783}" type="presOf" srcId="{5B37D5C7-D994-45EC-BB4F-DD4E3FE48C8D}" destId="{F79A01E1-2ED2-483C-B5ED-1143450703AC}" srcOrd="0" destOrd="0" presId="urn:microsoft.com/office/officeart/2005/8/layout/default"/>
    <dgm:cxn modelId="{CFB21A4A-D021-4841-8920-6D5442A2915F}" type="presParOf" srcId="{4F8CA663-94BD-4F09-BA27-AB62C4954420}" destId="{F79A01E1-2ED2-483C-B5ED-1143450703AC}" srcOrd="0" destOrd="0" presId="urn:microsoft.com/office/officeart/2005/8/layout/default"/>
    <dgm:cxn modelId="{AB71BD50-07AF-41E0-BEB1-BDE8FB2AAAE4}" type="presParOf" srcId="{4F8CA663-94BD-4F09-BA27-AB62C4954420}" destId="{2299EB5D-20D6-44F3-8D03-A17987C82156}" srcOrd="1" destOrd="0" presId="urn:microsoft.com/office/officeart/2005/8/layout/default"/>
    <dgm:cxn modelId="{306ABC33-E5BC-49A2-8500-E357D6EE1C55}" type="presParOf" srcId="{4F8CA663-94BD-4F09-BA27-AB62C4954420}" destId="{98A92C0A-8FB2-4117-A8B7-6889D5E5A11F}" srcOrd="2" destOrd="0" presId="urn:microsoft.com/office/officeart/2005/8/layout/default"/>
    <dgm:cxn modelId="{252553E0-9DBE-498B-9883-D07C8F1A56E8}" type="presParOf" srcId="{4F8CA663-94BD-4F09-BA27-AB62C4954420}" destId="{F751D0BE-3535-4F1A-985F-0916C276ACFF}" srcOrd="3" destOrd="0" presId="urn:microsoft.com/office/officeart/2005/8/layout/default"/>
    <dgm:cxn modelId="{ED3F76DC-6B60-484A-98A6-2901D90FD1B8}" type="presParOf" srcId="{4F8CA663-94BD-4F09-BA27-AB62C4954420}" destId="{C0FBF5AD-7243-4742-920F-BEA8A891F366}" srcOrd="4" destOrd="0" presId="urn:microsoft.com/office/officeart/2005/8/layout/default"/>
    <dgm:cxn modelId="{10CF3805-050C-4FC9-934E-2DA7C7965F01}" type="presParOf" srcId="{4F8CA663-94BD-4F09-BA27-AB62C4954420}" destId="{8B3DE0A8-47E7-4340-A10A-F249618738E0}" srcOrd="5" destOrd="0" presId="urn:microsoft.com/office/officeart/2005/8/layout/default"/>
    <dgm:cxn modelId="{F3C4734C-04D3-4BC4-BAAB-FFD1F2D6E12B}" type="presParOf" srcId="{4F8CA663-94BD-4F09-BA27-AB62C4954420}" destId="{D656E1A6-1A2A-4A36-B998-7406E706C5F7}" srcOrd="6" destOrd="0" presId="urn:microsoft.com/office/officeart/2005/8/layout/default"/>
    <dgm:cxn modelId="{5762EE04-A78F-4803-97F5-18D8DF1EE92E}" type="presParOf" srcId="{4F8CA663-94BD-4F09-BA27-AB62C4954420}" destId="{CC16C35D-9455-43AF-9CD1-E38B3271B8B9}" srcOrd="7" destOrd="0" presId="urn:microsoft.com/office/officeart/2005/8/layout/default"/>
    <dgm:cxn modelId="{3D1C4699-E517-41D1-AE4E-1354FB4F17ED}" type="presParOf" srcId="{4F8CA663-94BD-4F09-BA27-AB62C4954420}" destId="{DD7B1EEB-D965-4B64-ABD7-0F6469AFD8CE}" srcOrd="8" destOrd="0" presId="urn:microsoft.com/office/officeart/2005/8/layout/default"/>
    <dgm:cxn modelId="{54809984-500F-4DC3-BC4B-40A74F470589}" type="presParOf" srcId="{4F8CA663-94BD-4F09-BA27-AB62C4954420}" destId="{8292649A-1077-4F47-A307-18ACFB934177}" srcOrd="9" destOrd="0" presId="urn:microsoft.com/office/officeart/2005/8/layout/default"/>
    <dgm:cxn modelId="{31CC9704-28C1-4E21-B996-E8D387C3E6B1}" type="presParOf" srcId="{4F8CA663-94BD-4F09-BA27-AB62C4954420}" destId="{834773F9-BC86-4CBB-A724-A78E6FEA19D8}" srcOrd="10" destOrd="0" presId="urn:microsoft.com/office/officeart/2005/8/layout/default"/>
    <dgm:cxn modelId="{28E13771-0335-4BE1-8A27-97F8A78B02E5}" type="presParOf" srcId="{4F8CA663-94BD-4F09-BA27-AB62C4954420}" destId="{7F82F7FA-9BD6-465E-8A35-166ADA55D5C9}" srcOrd="11" destOrd="0" presId="urn:microsoft.com/office/officeart/2005/8/layout/default"/>
    <dgm:cxn modelId="{8D5FCBB4-39DD-46FA-94AE-43D399B3EF3A}" type="presParOf" srcId="{4F8CA663-94BD-4F09-BA27-AB62C4954420}" destId="{FAB9F62B-1B16-4D47-8995-4396CF0B9E82}" srcOrd="12" destOrd="0" presId="urn:microsoft.com/office/officeart/2005/8/layout/default"/>
    <dgm:cxn modelId="{0E836F97-AA00-4932-A058-A2B885B8E7F8}" type="presParOf" srcId="{4F8CA663-94BD-4F09-BA27-AB62C4954420}" destId="{D68C68D3-3098-41F2-B706-3E9E038D03DB}" srcOrd="13" destOrd="0" presId="urn:microsoft.com/office/officeart/2005/8/layout/default"/>
    <dgm:cxn modelId="{14D55513-1226-46AE-B4B4-A548469A2C26}" type="presParOf" srcId="{4F8CA663-94BD-4F09-BA27-AB62C4954420}" destId="{9AE9AF18-7518-4A5E-8876-C698ECA87392}" srcOrd="14" destOrd="0" presId="urn:microsoft.com/office/officeart/2005/8/layout/default"/>
    <dgm:cxn modelId="{C89CCBE9-B817-471B-876F-3086ABD8DA90}" type="presParOf" srcId="{4F8CA663-94BD-4F09-BA27-AB62C4954420}" destId="{E5139F6A-12C9-49D6-A8F8-BBC0F79F2FAA}" srcOrd="15" destOrd="0" presId="urn:microsoft.com/office/officeart/2005/8/layout/default"/>
    <dgm:cxn modelId="{F7430C45-BB04-4A20-B19F-1A0947B754E7}" type="presParOf" srcId="{4F8CA663-94BD-4F09-BA27-AB62C4954420}" destId="{FB4C3461-1EA2-4B74-BA91-598460A73DDF}" srcOrd="16" destOrd="0" presId="urn:microsoft.com/office/officeart/2005/8/layout/default"/>
    <dgm:cxn modelId="{5C0BFCF7-F753-442F-BD81-5C3455710140}" type="presParOf" srcId="{4F8CA663-94BD-4F09-BA27-AB62C4954420}" destId="{B8716201-6CEB-4F36-97A8-7FE985495C16}" srcOrd="17" destOrd="0" presId="urn:microsoft.com/office/officeart/2005/8/layout/default"/>
    <dgm:cxn modelId="{9021C2B0-CC93-4C49-B87A-A9F15D9A666B}" type="presParOf" srcId="{4F8CA663-94BD-4F09-BA27-AB62C4954420}" destId="{130043AA-F803-425E-91C9-363C1493982F}"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D759C2-6F3F-45A2-B80B-14933BE133EF}" type="doc">
      <dgm:prSet loTypeId="urn:microsoft.com/office/officeart/2016/7/layout/LinearArrowProcessNumbered" loCatId="process" qsTypeId="urn:microsoft.com/office/officeart/2005/8/quickstyle/simple2" qsCatId="simple" csTypeId="urn:microsoft.com/office/officeart/2005/8/colors/colorful5" csCatId="colorful" phldr="1"/>
      <dgm:spPr/>
      <dgm:t>
        <a:bodyPr/>
        <a:lstStyle/>
        <a:p>
          <a:endParaRPr lang="en-US"/>
        </a:p>
      </dgm:t>
    </dgm:pt>
    <dgm:pt modelId="{8F6E5DC2-8B0A-4ACD-A7F5-A80A76BB755B}">
      <dgm:prSet/>
      <dgm:spPr/>
      <dgm:t>
        <a:bodyPr/>
        <a:lstStyle/>
        <a:p>
          <a:pPr>
            <a:lnSpc>
              <a:spcPct val="100000"/>
            </a:lnSpc>
          </a:pPr>
          <a:r>
            <a:rPr lang="en-AU"/>
            <a:t>There will still be 75,000 smokers buying cigarettes long after the bill is passed.</a:t>
          </a:r>
          <a:endParaRPr lang="en-US"/>
        </a:p>
      </dgm:t>
    </dgm:pt>
    <dgm:pt modelId="{8414F7CE-7EA0-4660-82C8-09940EA6511A}" type="parTrans" cxnId="{8FF628BA-AFDF-4040-9B50-FBE3F5E423B9}">
      <dgm:prSet/>
      <dgm:spPr/>
      <dgm:t>
        <a:bodyPr/>
        <a:lstStyle/>
        <a:p>
          <a:endParaRPr lang="en-US"/>
        </a:p>
      </dgm:t>
    </dgm:pt>
    <dgm:pt modelId="{159CBCFE-219D-4CC5-B84A-BF09834D8318}" type="sibTrans" cxnId="{8FF628BA-AFDF-4040-9B50-FBE3F5E423B9}">
      <dgm:prSet phldrT="1" phldr="0"/>
      <dgm:spPr/>
      <dgm:t>
        <a:bodyPr/>
        <a:lstStyle/>
        <a:p>
          <a:r>
            <a:rPr lang="en-US"/>
            <a:t>1</a:t>
          </a:r>
        </a:p>
      </dgm:t>
    </dgm:pt>
    <dgm:pt modelId="{CE7958B2-BFE0-4AA6-99DA-919018C33789}">
      <dgm:prSet/>
      <dgm:spPr/>
      <dgm:t>
        <a:bodyPr/>
        <a:lstStyle/>
        <a:p>
          <a:pPr>
            <a:lnSpc>
              <a:spcPct val="100000"/>
            </a:lnSpc>
          </a:pPr>
          <a:r>
            <a:rPr lang="en-AU" dirty="0"/>
            <a:t>Only a small cohort of potentially NEW smokers will be restricted from sales.</a:t>
          </a:r>
          <a:endParaRPr lang="en-US" dirty="0"/>
        </a:p>
      </dgm:t>
    </dgm:pt>
    <dgm:pt modelId="{A0EF6614-8C0B-4E4A-9229-0DB1AB06A835}" type="parTrans" cxnId="{EF71A424-FC3E-43B6-BEF1-D8AB65C5648D}">
      <dgm:prSet/>
      <dgm:spPr/>
      <dgm:t>
        <a:bodyPr/>
        <a:lstStyle/>
        <a:p>
          <a:endParaRPr lang="en-US"/>
        </a:p>
      </dgm:t>
    </dgm:pt>
    <dgm:pt modelId="{8C7F9F69-9906-43BE-8FE3-162BD250089A}" type="sibTrans" cxnId="{EF71A424-FC3E-43B6-BEF1-D8AB65C5648D}">
      <dgm:prSet phldrT="2" phldr="0"/>
      <dgm:spPr/>
      <dgm:t>
        <a:bodyPr/>
        <a:lstStyle/>
        <a:p>
          <a:r>
            <a:rPr lang="en-US"/>
            <a:t>2</a:t>
          </a:r>
        </a:p>
      </dgm:t>
    </dgm:pt>
    <dgm:pt modelId="{5E5A21EC-AE51-420A-8752-FE290BBCD53D}">
      <dgm:prSet/>
      <dgm:spPr/>
      <dgm:t>
        <a:bodyPr/>
        <a:lstStyle/>
        <a:p>
          <a:pPr>
            <a:lnSpc>
              <a:spcPct val="100000"/>
            </a:lnSpc>
          </a:pPr>
          <a:r>
            <a:rPr lang="en-AU"/>
            <a:t>Only one per cent of Tasmanian smokers who buy from small retailers are aged 18-24. </a:t>
          </a:r>
          <a:endParaRPr lang="en-US"/>
        </a:p>
      </dgm:t>
    </dgm:pt>
    <dgm:pt modelId="{C183A5A2-7F4A-49DF-8F93-5753A9824AB1}" type="parTrans" cxnId="{D1DF4026-347D-43FF-A57B-DB97E165FF9F}">
      <dgm:prSet/>
      <dgm:spPr/>
      <dgm:t>
        <a:bodyPr/>
        <a:lstStyle/>
        <a:p>
          <a:endParaRPr lang="en-US"/>
        </a:p>
      </dgm:t>
    </dgm:pt>
    <dgm:pt modelId="{4032D9DF-2F7A-43FE-9259-0EFCCCB71F66}" type="sibTrans" cxnId="{D1DF4026-347D-43FF-A57B-DB97E165FF9F}">
      <dgm:prSet phldrT="3" phldr="0"/>
      <dgm:spPr/>
      <dgm:t>
        <a:bodyPr/>
        <a:lstStyle/>
        <a:p>
          <a:r>
            <a:rPr lang="en-US"/>
            <a:t>3</a:t>
          </a:r>
        </a:p>
      </dgm:t>
    </dgm:pt>
    <dgm:pt modelId="{08279ADC-C0B6-4972-BA86-86BD002DFFEC}">
      <dgm:prSet/>
      <dgm:spPr/>
      <dgm:t>
        <a:bodyPr/>
        <a:lstStyle/>
        <a:p>
          <a:pPr>
            <a:lnSpc>
              <a:spcPct val="100000"/>
            </a:lnSpc>
          </a:pPr>
          <a:r>
            <a:rPr lang="en-AU"/>
            <a:t>As there are fewer than 700 licensed retailers in Tasmania, they have only one young customer each.</a:t>
          </a:r>
          <a:endParaRPr lang="en-US"/>
        </a:p>
      </dgm:t>
    </dgm:pt>
    <dgm:pt modelId="{ECD2BF9F-5312-4A00-A9E7-48315B1126F6}" type="parTrans" cxnId="{8FDAF97B-6C69-4FE9-851D-8692EC44FE9E}">
      <dgm:prSet/>
      <dgm:spPr/>
      <dgm:t>
        <a:bodyPr/>
        <a:lstStyle/>
        <a:p>
          <a:endParaRPr lang="en-US"/>
        </a:p>
      </dgm:t>
    </dgm:pt>
    <dgm:pt modelId="{0384F50D-C7A5-4145-840F-794B557F23A9}" type="sibTrans" cxnId="{8FDAF97B-6C69-4FE9-851D-8692EC44FE9E}">
      <dgm:prSet phldrT="4" phldr="0"/>
      <dgm:spPr/>
      <dgm:t>
        <a:bodyPr/>
        <a:lstStyle/>
        <a:p>
          <a:r>
            <a:rPr lang="en-US"/>
            <a:t>4</a:t>
          </a:r>
        </a:p>
      </dgm:t>
    </dgm:pt>
    <dgm:pt modelId="{14EBDBF2-8C3D-4B05-9CA1-00E44E2F63EE}">
      <dgm:prSet/>
      <dgm:spPr/>
      <dgm:t>
        <a:bodyPr/>
        <a:lstStyle/>
        <a:p>
          <a:pPr>
            <a:lnSpc>
              <a:spcPct val="100000"/>
            </a:lnSpc>
          </a:pPr>
          <a:r>
            <a:rPr lang="en-AU" dirty="0"/>
            <a:t>If a retailer currently only has one customer in the 18-21 age group NOW they are unlikely to go broke. </a:t>
          </a:r>
          <a:endParaRPr lang="en-US" dirty="0"/>
        </a:p>
      </dgm:t>
    </dgm:pt>
    <dgm:pt modelId="{561FEE40-C60D-483A-B90C-E4849CA18E44}" type="parTrans" cxnId="{37CC5E3D-9162-41DD-BE97-C538A95E9479}">
      <dgm:prSet/>
      <dgm:spPr/>
      <dgm:t>
        <a:bodyPr/>
        <a:lstStyle/>
        <a:p>
          <a:endParaRPr lang="en-US"/>
        </a:p>
      </dgm:t>
    </dgm:pt>
    <dgm:pt modelId="{B0BC7DDF-EA13-4E61-BA81-F661AF878410}" type="sibTrans" cxnId="{37CC5E3D-9162-41DD-BE97-C538A95E9479}">
      <dgm:prSet phldrT="5" phldr="0"/>
      <dgm:spPr/>
      <dgm:t>
        <a:bodyPr/>
        <a:lstStyle/>
        <a:p>
          <a:r>
            <a:rPr lang="en-US"/>
            <a:t>5</a:t>
          </a:r>
        </a:p>
      </dgm:t>
    </dgm:pt>
    <dgm:pt modelId="{D4A54894-A7F8-4ED1-B0DC-D3228CA541D3}">
      <dgm:prSet/>
      <dgm:spPr/>
      <dgm:t>
        <a:bodyPr/>
        <a:lstStyle/>
        <a:p>
          <a:pPr>
            <a:lnSpc>
              <a:spcPct val="100000"/>
            </a:lnSpc>
          </a:pPr>
          <a:r>
            <a:rPr lang="en-AU" dirty="0"/>
            <a:t>The new age cohort of 18-21 young people will hopefully smoke less-no impact on retailers in the short term. </a:t>
          </a:r>
          <a:endParaRPr lang="en-US" dirty="0"/>
        </a:p>
      </dgm:t>
    </dgm:pt>
    <dgm:pt modelId="{660C8077-B5E6-4D6E-B9CE-C349A37D3435}" type="parTrans" cxnId="{DE93BDEE-6BDB-400A-9DC4-3C3D05E2E5B7}">
      <dgm:prSet/>
      <dgm:spPr/>
      <dgm:t>
        <a:bodyPr/>
        <a:lstStyle/>
        <a:p>
          <a:endParaRPr lang="en-US"/>
        </a:p>
      </dgm:t>
    </dgm:pt>
    <dgm:pt modelId="{2FDD67FE-C61A-41C1-92B7-E08D9655C4C1}" type="sibTrans" cxnId="{DE93BDEE-6BDB-400A-9DC4-3C3D05E2E5B7}">
      <dgm:prSet phldrT="6" phldr="0"/>
      <dgm:spPr/>
      <dgm:t>
        <a:bodyPr/>
        <a:lstStyle/>
        <a:p>
          <a:r>
            <a:rPr lang="en-US"/>
            <a:t>6</a:t>
          </a:r>
        </a:p>
      </dgm:t>
    </dgm:pt>
    <dgm:pt modelId="{52B7AEA0-9F55-40AE-9256-05CCD6AB8FED}">
      <dgm:prSet/>
      <dgm:spPr/>
      <dgm:t>
        <a:bodyPr/>
        <a:lstStyle/>
        <a:p>
          <a:pPr>
            <a:lnSpc>
              <a:spcPct val="100000"/>
            </a:lnSpc>
          </a:pPr>
          <a:r>
            <a:rPr lang="en-AU" dirty="0"/>
            <a:t>Only 600 “new” smokers each year. It will be some decades before all the current smokers die or quit. </a:t>
          </a:r>
          <a:endParaRPr lang="en-US" dirty="0"/>
        </a:p>
      </dgm:t>
    </dgm:pt>
    <dgm:pt modelId="{F6B547D0-1BC4-443B-9647-546FE1219702}" type="parTrans" cxnId="{4BF59524-4FA9-49C7-AEEA-D3B0A54EB7A1}">
      <dgm:prSet/>
      <dgm:spPr/>
      <dgm:t>
        <a:bodyPr/>
        <a:lstStyle/>
        <a:p>
          <a:endParaRPr lang="en-US"/>
        </a:p>
      </dgm:t>
    </dgm:pt>
    <dgm:pt modelId="{3B91E5A6-40BB-4399-BAD8-3C93FA4F6DE3}" type="sibTrans" cxnId="{4BF59524-4FA9-49C7-AEEA-D3B0A54EB7A1}">
      <dgm:prSet phldrT="7" phldr="0"/>
      <dgm:spPr/>
      <dgm:t>
        <a:bodyPr/>
        <a:lstStyle/>
        <a:p>
          <a:r>
            <a:rPr lang="en-US"/>
            <a:t>7</a:t>
          </a:r>
        </a:p>
      </dgm:t>
    </dgm:pt>
    <dgm:pt modelId="{6954F2B0-9625-44E5-B473-DD08EEAAC726}">
      <dgm:prSet/>
      <dgm:spPr/>
      <dgm:t>
        <a:bodyPr/>
        <a:lstStyle/>
        <a:p>
          <a:pPr>
            <a:lnSpc>
              <a:spcPct val="100000"/>
            </a:lnSpc>
          </a:pPr>
          <a:r>
            <a:rPr lang="en-AU"/>
            <a:t>Smokers over 21 years can start buying cigarettes in 2023.</a:t>
          </a:r>
          <a:endParaRPr lang="en-US"/>
        </a:p>
      </dgm:t>
    </dgm:pt>
    <dgm:pt modelId="{EFBC9FCF-9AFA-4C29-A311-A2B3ACAAD2FA}" type="parTrans" cxnId="{13BC89A7-3E16-4376-8434-B2A410BD3C18}">
      <dgm:prSet/>
      <dgm:spPr/>
      <dgm:t>
        <a:bodyPr/>
        <a:lstStyle/>
        <a:p>
          <a:endParaRPr lang="en-US"/>
        </a:p>
      </dgm:t>
    </dgm:pt>
    <dgm:pt modelId="{B24C4B27-DD70-4AC2-9869-CDA941E4185F}" type="sibTrans" cxnId="{13BC89A7-3E16-4376-8434-B2A410BD3C18}">
      <dgm:prSet phldrT="8" phldr="0"/>
      <dgm:spPr/>
      <dgm:t>
        <a:bodyPr/>
        <a:lstStyle/>
        <a:p>
          <a:r>
            <a:rPr lang="en-US"/>
            <a:t>8</a:t>
          </a:r>
        </a:p>
      </dgm:t>
    </dgm:pt>
    <dgm:pt modelId="{9313964D-52AA-49F0-8404-60BB85F7E997}" type="pres">
      <dgm:prSet presAssocID="{83D759C2-6F3F-45A2-B80B-14933BE133EF}" presName="linearFlow" presStyleCnt="0">
        <dgm:presLayoutVars>
          <dgm:dir/>
          <dgm:animLvl val="lvl"/>
          <dgm:resizeHandles val="exact"/>
        </dgm:presLayoutVars>
      </dgm:prSet>
      <dgm:spPr/>
    </dgm:pt>
    <dgm:pt modelId="{94D48262-BD42-4CE5-838D-85A0846F4F11}" type="pres">
      <dgm:prSet presAssocID="{8F6E5DC2-8B0A-4ACD-A7F5-A80A76BB755B}" presName="compositeNode" presStyleCnt="0"/>
      <dgm:spPr/>
    </dgm:pt>
    <dgm:pt modelId="{7B673625-01B1-40C1-A798-DAD8DBFF2E4E}" type="pres">
      <dgm:prSet presAssocID="{8F6E5DC2-8B0A-4ACD-A7F5-A80A76BB755B}" presName="parTx" presStyleLbl="node1" presStyleIdx="0" presStyleCnt="0">
        <dgm:presLayoutVars>
          <dgm:chMax val="0"/>
          <dgm:chPref val="0"/>
          <dgm:bulletEnabled val="1"/>
        </dgm:presLayoutVars>
      </dgm:prSet>
      <dgm:spPr/>
    </dgm:pt>
    <dgm:pt modelId="{56CDC9F4-77C0-48A6-9670-C1D517438A76}" type="pres">
      <dgm:prSet presAssocID="{8F6E5DC2-8B0A-4ACD-A7F5-A80A76BB755B}" presName="parSh" presStyleCnt="0"/>
      <dgm:spPr/>
    </dgm:pt>
    <dgm:pt modelId="{FD855700-0ABD-4E16-9C56-11132023084A}" type="pres">
      <dgm:prSet presAssocID="{8F6E5DC2-8B0A-4ACD-A7F5-A80A76BB755B}" presName="lineNode" presStyleLbl="alignAccFollowNode1" presStyleIdx="0" presStyleCnt="24"/>
      <dgm:spPr/>
    </dgm:pt>
    <dgm:pt modelId="{C8C83F67-EA70-47FE-84D3-97D31CEDA0BD}" type="pres">
      <dgm:prSet presAssocID="{8F6E5DC2-8B0A-4ACD-A7F5-A80A76BB755B}" presName="lineArrowNode" presStyleLbl="alignAccFollowNode1" presStyleIdx="1" presStyleCnt="24"/>
      <dgm:spPr/>
    </dgm:pt>
    <dgm:pt modelId="{56BAE871-2A1B-4F77-AEB0-1ED19B09A382}" type="pres">
      <dgm:prSet presAssocID="{159CBCFE-219D-4CC5-B84A-BF09834D8318}" presName="sibTransNodeCircle" presStyleLbl="alignNode1" presStyleIdx="0" presStyleCnt="8">
        <dgm:presLayoutVars>
          <dgm:chMax val="0"/>
          <dgm:bulletEnabled/>
        </dgm:presLayoutVars>
      </dgm:prSet>
      <dgm:spPr/>
    </dgm:pt>
    <dgm:pt modelId="{46CEC277-A55A-47DD-BC28-571DBDC739AB}" type="pres">
      <dgm:prSet presAssocID="{159CBCFE-219D-4CC5-B84A-BF09834D8318}" presName="spacerBetweenCircleAndCallout" presStyleCnt="0">
        <dgm:presLayoutVars/>
      </dgm:prSet>
      <dgm:spPr/>
    </dgm:pt>
    <dgm:pt modelId="{242196F8-3C72-4480-A79C-BAFA0C4B6ED4}" type="pres">
      <dgm:prSet presAssocID="{8F6E5DC2-8B0A-4ACD-A7F5-A80A76BB755B}" presName="nodeText" presStyleLbl="alignAccFollowNode1" presStyleIdx="2" presStyleCnt="24">
        <dgm:presLayoutVars>
          <dgm:bulletEnabled val="1"/>
        </dgm:presLayoutVars>
      </dgm:prSet>
      <dgm:spPr/>
    </dgm:pt>
    <dgm:pt modelId="{E14B23D6-FC01-493E-8457-F824FA055947}" type="pres">
      <dgm:prSet presAssocID="{159CBCFE-219D-4CC5-B84A-BF09834D8318}" presName="sibTransComposite" presStyleCnt="0"/>
      <dgm:spPr/>
    </dgm:pt>
    <dgm:pt modelId="{5C5A8C24-5AD2-4A0A-87EA-8F863D0482AA}" type="pres">
      <dgm:prSet presAssocID="{CE7958B2-BFE0-4AA6-99DA-919018C33789}" presName="compositeNode" presStyleCnt="0"/>
      <dgm:spPr/>
    </dgm:pt>
    <dgm:pt modelId="{2B6BB001-4C48-4D33-83A3-6C5D90D6006E}" type="pres">
      <dgm:prSet presAssocID="{CE7958B2-BFE0-4AA6-99DA-919018C33789}" presName="parTx" presStyleLbl="node1" presStyleIdx="0" presStyleCnt="0">
        <dgm:presLayoutVars>
          <dgm:chMax val="0"/>
          <dgm:chPref val="0"/>
          <dgm:bulletEnabled val="1"/>
        </dgm:presLayoutVars>
      </dgm:prSet>
      <dgm:spPr/>
    </dgm:pt>
    <dgm:pt modelId="{B1DF82DC-E1DC-4998-BE36-F95192131B87}" type="pres">
      <dgm:prSet presAssocID="{CE7958B2-BFE0-4AA6-99DA-919018C33789}" presName="parSh" presStyleCnt="0"/>
      <dgm:spPr/>
    </dgm:pt>
    <dgm:pt modelId="{09BCBAF3-0E7F-47A1-A25F-458713F69D14}" type="pres">
      <dgm:prSet presAssocID="{CE7958B2-BFE0-4AA6-99DA-919018C33789}" presName="lineNode" presStyleLbl="alignAccFollowNode1" presStyleIdx="3" presStyleCnt="24"/>
      <dgm:spPr/>
    </dgm:pt>
    <dgm:pt modelId="{0AFBCBF2-6EDA-4D63-A731-27171BF53576}" type="pres">
      <dgm:prSet presAssocID="{CE7958B2-BFE0-4AA6-99DA-919018C33789}" presName="lineArrowNode" presStyleLbl="alignAccFollowNode1" presStyleIdx="4" presStyleCnt="24"/>
      <dgm:spPr/>
    </dgm:pt>
    <dgm:pt modelId="{6EFD96DB-EA6E-48B0-9C90-35D6F1189D91}" type="pres">
      <dgm:prSet presAssocID="{8C7F9F69-9906-43BE-8FE3-162BD250089A}" presName="sibTransNodeCircle" presStyleLbl="alignNode1" presStyleIdx="1" presStyleCnt="8">
        <dgm:presLayoutVars>
          <dgm:chMax val="0"/>
          <dgm:bulletEnabled/>
        </dgm:presLayoutVars>
      </dgm:prSet>
      <dgm:spPr/>
    </dgm:pt>
    <dgm:pt modelId="{8ED2FA5B-7D7D-4DBE-975F-8FF1ADEA7B3F}" type="pres">
      <dgm:prSet presAssocID="{8C7F9F69-9906-43BE-8FE3-162BD250089A}" presName="spacerBetweenCircleAndCallout" presStyleCnt="0">
        <dgm:presLayoutVars/>
      </dgm:prSet>
      <dgm:spPr/>
    </dgm:pt>
    <dgm:pt modelId="{297C51A1-4526-40DB-A5FA-9135ADD1DB31}" type="pres">
      <dgm:prSet presAssocID="{CE7958B2-BFE0-4AA6-99DA-919018C33789}" presName="nodeText" presStyleLbl="alignAccFollowNode1" presStyleIdx="5" presStyleCnt="24">
        <dgm:presLayoutVars>
          <dgm:bulletEnabled val="1"/>
        </dgm:presLayoutVars>
      </dgm:prSet>
      <dgm:spPr/>
    </dgm:pt>
    <dgm:pt modelId="{4D0F4F40-DAFE-455C-B676-6F539E8558DA}" type="pres">
      <dgm:prSet presAssocID="{8C7F9F69-9906-43BE-8FE3-162BD250089A}" presName="sibTransComposite" presStyleCnt="0"/>
      <dgm:spPr/>
    </dgm:pt>
    <dgm:pt modelId="{D722DF40-6C82-4E6F-A990-A21DFA56E2C0}" type="pres">
      <dgm:prSet presAssocID="{5E5A21EC-AE51-420A-8752-FE290BBCD53D}" presName="compositeNode" presStyleCnt="0"/>
      <dgm:spPr/>
    </dgm:pt>
    <dgm:pt modelId="{7C662610-941D-444C-A4A6-9CB0195C6C49}" type="pres">
      <dgm:prSet presAssocID="{5E5A21EC-AE51-420A-8752-FE290BBCD53D}" presName="parTx" presStyleLbl="node1" presStyleIdx="0" presStyleCnt="0">
        <dgm:presLayoutVars>
          <dgm:chMax val="0"/>
          <dgm:chPref val="0"/>
          <dgm:bulletEnabled val="1"/>
        </dgm:presLayoutVars>
      </dgm:prSet>
      <dgm:spPr/>
    </dgm:pt>
    <dgm:pt modelId="{28E3EA59-59F8-45A4-8A65-E546B18BE7AB}" type="pres">
      <dgm:prSet presAssocID="{5E5A21EC-AE51-420A-8752-FE290BBCD53D}" presName="parSh" presStyleCnt="0"/>
      <dgm:spPr/>
    </dgm:pt>
    <dgm:pt modelId="{20CCE436-6760-4A8B-8CFC-0E2525196293}" type="pres">
      <dgm:prSet presAssocID="{5E5A21EC-AE51-420A-8752-FE290BBCD53D}" presName="lineNode" presStyleLbl="alignAccFollowNode1" presStyleIdx="6" presStyleCnt="24"/>
      <dgm:spPr/>
    </dgm:pt>
    <dgm:pt modelId="{FB073119-A086-4E08-A11D-B6541ECFA9DF}" type="pres">
      <dgm:prSet presAssocID="{5E5A21EC-AE51-420A-8752-FE290BBCD53D}" presName="lineArrowNode" presStyleLbl="alignAccFollowNode1" presStyleIdx="7" presStyleCnt="24"/>
      <dgm:spPr/>
    </dgm:pt>
    <dgm:pt modelId="{D6261CA2-2812-4797-84DD-CAE8DDB8A100}" type="pres">
      <dgm:prSet presAssocID="{4032D9DF-2F7A-43FE-9259-0EFCCCB71F66}" presName="sibTransNodeCircle" presStyleLbl="alignNode1" presStyleIdx="2" presStyleCnt="8">
        <dgm:presLayoutVars>
          <dgm:chMax val="0"/>
          <dgm:bulletEnabled/>
        </dgm:presLayoutVars>
      </dgm:prSet>
      <dgm:spPr/>
    </dgm:pt>
    <dgm:pt modelId="{DD4A1C0F-1692-4927-B640-37B9C3089499}" type="pres">
      <dgm:prSet presAssocID="{4032D9DF-2F7A-43FE-9259-0EFCCCB71F66}" presName="spacerBetweenCircleAndCallout" presStyleCnt="0">
        <dgm:presLayoutVars/>
      </dgm:prSet>
      <dgm:spPr/>
    </dgm:pt>
    <dgm:pt modelId="{B7C97B62-35D1-4068-9E15-96B47540DBF2}" type="pres">
      <dgm:prSet presAssocID="{5E5A21EC-AE51-420A-8752-FE290BBCD53D}" presName="nodeText" presStyleLbl="alignAccFollowNode1" presStyleIdx="8" presStyleCnt="24">
        <dgm:presLayoutVars>
          <dgm:bulletEnabled val="1"/>
        </dgm:presLayoutVars>
      </dgm:prSet>
      <dgm:spPr/>
    </dgm:pt>
    <dgm:pt modelId="{3E8C4638-BA81-4DF2-9D33-629F243DA6AA}" type="pres">
      <dgm:prSet presAssocID="{4032D9DF-2F7A-43FE-9259-0EFCCCB71F66}" presName="sibTransComposite" presStyleCnt="0"/>
      <dgm:spPr/>
    </dgm:pt>
    <dgm:pt modelId="{C048FD9C-4F1B-4F35-ADD2-A5A5F8804CAE}" type="pres">
      <dgm:prSet presAssocID="{08279ADC-C0B6-4972-BA86-86BD002DFFEC}" presName="compositeNode" presStyleCnt="0"/>
      <dgm:spPr/>
    </dgm:pt>
    <dgm:pt modelId="{79F5BC71-1463-4493-90CA-79337AF94BC9}" type="pres">
      <dgm:prSet presAssocID="{08279ADC-C0B6-4972-BA86-86BD002DFFEC}" presName="parTx" presStyleLbl="node1" presStyleIdx="0" presStyleCnt="0">
        <dgm:presLayoutVars>
          <dgm:chMax val="0"/>
          <dgm:chPref val="0"/>
          <dgm:bulletEnabled val="1"/>
        </dgm:presLayoutVars>
      </dgm:prSet>
      <dgm:spPr/>
    </dgm:pt>
    <dgm:pt modelId="{0D103CA5-2C50-489C-B428-8E5FD2001FF5}" type="pres">
      <dgm:prSet presAssocID="{08279ADC-C0B6-4972-BA86-86BD002DFFEC}" presName="parSh" presStyleCnt="0"/>
      <dgm:spPr/>
    </dgm:pt>
    <dgm:pt modelId="{951FE05F-367B-429C-AF58-5088F7723C9F}" type="pres">
      <dgm:prSet presAssocID="{08279ADC-C0B6-4972-BA86-86BD002DFFEC}" presName="lineNode" presStyleLbl="alignAccFollowNode1" presStyleIdx="9" presStyleCnt="24"/>
      <dgm:spPr/>
    </dgm:pt>
    <dgm:pt modelId="{0702513A-CC07-48BF-9608-9F4411D7ED4F}" type="pres">
      <dgm:prSet presAssocID="{08279ADC-C0B6-4972-BA86-86BD002DFFEC}" presName="lineArrowNode" presStyleLbl="alignAccFollowNode1" presStyleIdx="10" presStyleCnt="24"/>
      <dgm:spPr/>
    </dgm:pt>
    <dgm:pt modelId="{A72989EA-6F49-4558-AA9E-5EBABEED4DDD}" type="pres">
      <dgm:prSet presAssocID="{0384F50D-C7A5-4145-840F-794B557F23A9}" presName="sibTransNodeCircle" presStyleLbl="alignNode1" presStyleIdx="3" presStyleCnt="8">
        <dgm:presLayoutVars>
          <dgm:chMax val="0"/>
          <dgm:bulletEnabled/>
        </dgm:presLayoutVars>
      </dgm:prSet>
      <dgm:spPr/>
    </dgm:pt>
    <dgm:pt modelId="{B266E24E-2D17-4C8A-A63B-23B813270D79}" type="pres">
      <dgm:prSet presAssocID="{0384F50D-C7A5-4145-840F-794B557F23A9}" presName="spacerBetweenCircleAndCallout" presStyleCnt="0">
        <dgm:presLayoutVars/>
      </dgm:prSet>
      <dgm:spPr/>
    </dgm:pt>
    <dgm:pt modelId="{77EF9193-3B4F-4CE8-84A6-1C775FC061D0}" type="pres">
      <dgm:prSet presAssocID="{08279ADC-C0B6-4972-BA86-86BD002DFFEC}" presName="nodeText" presStyleLbl="alignAccFollowNode1" presStyleIdx="11" presStyleCnt="24">
        <dgm:presLayoutVars>
          <dgm:bulletEnabled val="1"/>
        </dgm:presLayoutVars>
      </dgm:prSet>
      <dgm:spPr/>
    </dgm:pt>
    <dgm:pt modelId="{ACB9A7E1-A2A9-41F3-9553-3805B374378E}" type="pres">
      <dgm:prSet presAssocID="{0384F50D-C7A5-4145-840F-794B557F23A9}" presName="sibTransComposite" presStyleCnt="0"/>
      <dgm:spPr/>
    </dgm:pt>
    <dgm:pt modelId="{FCD6AA4D-A4A7-4B12-BCE1-067AAB10AC34}" type="pres">
      <dgm:prSet presAssocID="{14EBDBF2-8C3D-4B05-9CA1-00E44E2F63EE}" presName="compositeNode" presStyleCnt="0"/>
      <dgm:spPr/>
    </dgm:pt>
    <dgm:pt modelId="{A0FD7352-B07D-4F73-A8F2-E199313227A3}" type="pres">
      <dgm:prSet presAssocID="{14EBDBF2-8C3D-4B05-9CA1-00E44E2F63EE}" presName="parTx" presStyleLbl="node1" presStyleIdx="0" presStyleCnt="0">
        <dgm:presLayoutVars>
          <dgm:chMax val="0"/>
          <dgm:chPref val="0"/>
          <dgm:bulletEnabled val="1"/>
        </dgm:presLayoutVars>
      </dgm:prSet>
      <dgm:spPr/>
    </dgm:pt>
    <dgm:pt modelId="{CF9BA9F1-5631-49F5-8702-3DE0260E46E1}" type="pres">
      <dgm:prSet presAssocID="{14EBDBF2-8C3D-4B05-9CA1-00E44E2F63EE}" presName="parSh" presStyleCnt="0"/>
      <dgm:spPr/>
    </dgm:pt>
    <dgm:pt modelId="{F662E426-C7EC-4E5F-839C-7B043CFDB1F1}" type="pres">
      <dgm:prSet presAssocID="{14EBDBF2-8C3D-4B05-9CA1-00E44E2F63EE}" presName="lineNode" presStyleLbl="alignAccFollowNode1" presStyleIdx="12" presStyleCnt="24"/>
      <dgm:spPr/>
    </dgm:pt>
    <dgm:pt modelId="{5B1FEA65-5E4F-437A-8496-423D54954C9B}" type="pres">
      <dgm:prSet presAssocID="{14EBDBF2-8C3D-4B05-9CA1-00E44E2F63EE}" presName="lineArrowNode" presStyleLbl="alignAccFollowNode1" presStyleIdx="13" presStyleCnt="24"/>
      <dgm:spPr/>
    </dgm:pt>
    <dgm:pt modelId="{48AD2F66-09D0-411D-A7CD-F7577DB769BA}" type="pres">
      <dgm:prSet presAssocID="{B0BC7DDF-EA13-4E61-BA81-F661AF878410}" presName="sibTransNodeCircle" presStyleLbl="alignNode1" presStyleIdx="4" presStyleCnt="8">
        <dgm:presLayoutVars>
          <dgm:chMax val="0"/>
          <dgm:bulletEnabled/>
        </dgm:presLayoutVars>
      </dgm:prSet>
      <dgm:spPr/>
    </dgm:pt>
    <dgm:pt modelId="{D744CBC2-DF24-486A-8F03-1907C4BB667F}" type="pres">
      <dgm:prSet presAssocID="{B0BC7DDF-EA13-4E61-BA81-F661AF878410}" presName="spacerBetweenCircleAndCallout" presStyleCnt="0">
        <dgm:presLayoutVars/>
      </dgm:prSet>
      <dgm:spPr/>
    </dgm:pt>
    <dgm:pt modelId="{798CCC28-518E-4120-BBF2-F455DA892740}" type="pres">
      <dgm:prSet presAssocID="{14EBDBF2-8C3D-4B05-9CA1-00E44E2F63EE}" presName="nodeText" presStyleLbl="alignAccFollowNode1" presStyleIdx="14" presStyleCnt="24" custScaleY="100000">
        <dgm:presLayoutVars>
          <dgm:bulletEnabled val="1"/>
        </dgm:presLayoutVars>
      </dgm:prSet>
      <dgm:spPr/>
    </dgm:pt>
    <dgm:pt modelId="{D30C11F5-EBEC-424C-9366-AE026F9A1419}" type="pres">
      <dgm:prSet presAssocID="{B0BC7DDF-EA13-4E61-BA81-F661AF878410}" presName="sibTransComposite" presStyleCnt="0"/>
      <dgm:spPr/>
    </dgm:pt>
    <dgm:pt modelId="{97BD6E1A-B5FD-4504-9086-22DC49CB7EF1}" type="pres">
      <dgm:prSet presAssocID="{D4A54894-A7F8-4ED1-B0DC-D3228CA541D3}" presName="compositeNode" presStyleCnt="0"/>
      <dgm:spPr/>
    </dgm:pt>
    <dgm:pt modelId="{E99BF624-4ACD-4D45-BA45-848C92A71E9A}" type="pres">
      <dgm:prSet presAssocID="{D4A54894-A7F8-4ED1-B0DC-D3228CA541D3}" presName="parTx" presStyleLbl="node1" presStyleIdx="0" presStyleCnt="0">
        <dgm:presLayoutVars>
          <dgm:chMax val="0"/>
          <dgm:chPref val="0"/>
          <dgm:bulletEnabled val="1"/>
        </dgm:presLayoutVars>
      </dgm:prSet>
      <dgm:spPr/>
    </dgm:pt>
    <dgm:pt modelId="{4F1CB7AC-F74A-425B-A9E4-1A67B7258B9D}" type="pres">
      <dgm:prSet presAssocID="{D4A54894-A7F8-4ED1-B0DC-D3228CA541D3}" presName="parSh" presStyleCnt="0"/>
      <dgm:spPr/>
    </dgm:pt>
    <dgm:pt modelId="{32B494BC-3500-4237-9322-0B5E421DDF7B}" type="pres">
      <dgm:prSet presAssocID="{D4A54894-A7F8-4ED1-B0DC-D3228CA541D3}" presName="lineNode" presStyleLbl="alignAccFollowNode1" presStyleIdx="15" presStyleCnt="24"/>
      <dgm:spPr/>
    </dgm:pt>
    <dgm:pt modelId="{A9808052-E6F4-4D5A-8285-AF6D33E5B5BF}" type="pres">
      <dgm:prSet presAssocID="{D4A54894-A7F8-4ED1-B0DC-D3228CA541D3}" presName="lineArrowNode" presStyleLbl="alignAccFollowNode1" presStyleIdx="16" presStyleCnt="24"/>
      <dgm:spPr/>
    </dgm:pt>
    <dgm:pt modelId="{1CC71028-B702-4D6B-8FDD-15C5F8A75052}" type="pres">
      <dgm:prSet presAssocID="{2FDD67FE-C61A-41C1-92B7-E08D9655C4C1}" presName="sibTransNodeCircle" presStyleLbl="alignNode1" presStyleIdx="5" presStyleCnt="8">
        <dgm:presLayoutVars>
          <dgm:chMax val="0"/>
          <dgm:bulletEnabled/>
        </dgm:presLayoutVars>
      </dgm:prSet>
      <dgm:spPr/>
    </dgm:pt>
    <dgm:pt modelId="{FF687290-C02D-4A2F-8A65-B3CDBEAF8959}" type="pres">
      <dgm:prSet presAssocID="{2FDD67FE-C61A-41C1-92B7-E08D9655C4C1}" presName="spacerBetweenCircleAndCallout" presStyleCnt="0">
        <dgm:presLayoutVars/>
      </dgm:prSet>
      <dgm:spPr/>
    </dgm:pt>
    <dgm:pt modelId="{9B3A8F43-20CD-4A94-A17E-A987B9505195}" type="pres">
      <dgm:prSet presAssocID="{D4A54894-A7F8-4ED1-B0DC-D3228CA541D3}" presName="nodeText" presStyleLbl="alignAccFollowNode1" presStyleIdx="17" presStyleCnt="24">
        <dgm:presLayoutVars>
          <dgm:bulletEnabled val="1"/>
        </dgm:presLayoutVars>
      </dgm:prSet>
      <dgm:spPr/>
    </dgm:pt>
    <dgm:pt modelId="{CDFB9227-8FBF-44B8-AE2B-EAA6ABF1FE16}" type="pres">
      <dgm:prSet presAssocID="{2FDD67FE-C61A-41C1-92B7-E08D9655C4C1}" presName="sibTransComposite" presStyleCnt="0"/>
      <dgm:spPr/>
    </dgm:pt>
    <dgm:pt modelId="{18A327F1-12B6-4207-B76C-5502B027DECD}" type="pres">
      <dgm:prSet presAssocID="{52B7AEA0-9F55-40AE-9256-05CCD6AB8FED}" presName="compositeNode" presStyleCnt="0"/>
      <dgm:spPr/>
    </dgm:pt>
    <dgm:pt modelId="{80395355-C0A3-4426-A26E-F6694270CE7D}" type="pres">
      <dgm:prSet presAssocID="{52B7AEA0-9F55-40AE-9256-05CCD6AB8FED}" presName="parTx" presStyleLbl="node1" presStyleIdx="0" presStyleCnt="0">
        <dgm:presLayoutVars>
          <dgm:chMax val="0"/>
          <dgm:chPref val="0"/>
          <dgm:bulletEnabled val="1"/>
        </dgm:presLayoutVars>
      </dgm:prSet>
      <dgm:spPr/>
    </dgm:pt>
    <dgm:pt modelId="{FC24EBD0-2FE1-4F41-85F8-807973D4F443}" type="pres">
      <dgm:prSet presAssocID="{52B7AEA0-9F55-40AE-9256-05CCD6AB8FED}" presName="parSh" presStyleCnt="0"/>
      <dgm:spPr/>
    </dgm:pt>
    <dgm:pt modelId="{C5D315EB-9CC3-483C-877E-A63EDD323AC5}" type="pres">
      <dgm:prSet presAssocID="{52B7AEA0-9F55-40AE-9256-05CCD6AB8FED}" presName="lineNode" presStyleLbl="alignAccFollowNode1" presStyleIdx="18" presStyleCnt="24"/>
      <dgm:spPr/>
    </dgm:pt>
    <dgm:pt modelId="{04FECA08-CBB8-4225-9656-FA6AA81091BC}" type="pres">
      <dgm:prSet presAssocID="{52B7AEA0-9F55-40AE-9256-05CCD6AB8FED}" presName="lineArrowNode" presStyleLbl="alignAccFollowNode1" presStyleIdx="19" presStyleCnt="24"/>
      <dgm:spPr/>
    </dgm:pt>
    <dgm:pt modelId="{89228FB1-5A9E-4D1B-9A58-43271F3A4AB3}" type="pres">
      <dgm:prSet presAssocID="{3B91E5A6-40BB-4399-BAD8-3C93FA4F6DE3}" presName="sibTransNodeCircle" presStyleLbl="alignNode1" presStyleIdx="6" presStyleCnt="8">
        <dgm:presLayoutVars>
          <dgm:chMax val="0"/>
          <dgm:bulletEnabled/>
        </dgm:presLayoutVars>
      </dgm:prSet>
      <dgm:spPr/>
    </dgm:pt>
    <dgm:pt modelId="{7FCB0B30-8EAE-4DEC-A651-2B72897D3D13}" type="pres">
      <dgm:prSet presAssocID="{3B91E5A6-40BB-4399-BAD8-3C93FA4F6DE3}" presName="spacerBetweenCircleAndCallout" presStyleCnt="0">
        <dgm:presLayoutVars/>
      </dgm:prSet>
      <dgm:spPr/>
    </dgm:pt>
    <dgm:pt modelId="{CCABD2B2-DDF8-4E28-9ADC-8C373AEB8EB8}" type="pres">
      <dgm:prSet presAssocID="{52B7AEA0-9F55-40AE-9256-05CCD6AB8FED}" presName="nodeText" presStyleLbl="alignAccFollowNode1" presStyleIdx="20" presStyleCnt="24">
        <dgm:presLayoutVars>
          <dgm:bulletEnabled val="1"/>
        </dgm:presLayoutVars>
      </dgm:prSet>
      <dgm:spPr/>
    </dgm:pt>
    <dgm:pt modelId="{F29FEBDC-033F-40A5-BCF2-68AFA58192E0}" type="pres">
      <dgm:prSet presAssocID="{3B91E5A6-40BB-4399-BAD8-3C93FA4F6DE3}" presName="sibTransComposite" presStyleCnt="0"/>
      <dgm:spPr/>
    </dgm:pt>
    <dgm:pt modelId="{15B89314-425D-476F-9180-8C3C337CB406}" type="pres">
      <dgm:prSet presAssocID="{6954F2B0-9625-44E5-B473-DD08EEAAC726}" presName="compositeNode" presStyleCnt="0"/>
      <dgm:spPr/>
    </dgm:pt>
    <dgm:pt modelId="{82F3A3D3-AE4F-4887-AFBE-7B56E23BE7E8}" type="pres">
      <dgm:prSet presAssocID="{6954F2B0-9625-44E5-B473-DD08EEAAC726}" presName="parTx" presStyleLbl="node1" presStyleIdx="0" presStyleCnt="0">
        <dgm:presLayoutVars>
          <dgm:chMax val="0"/>
          <dgm:chPref val="0"/>
          <dgm:bulletEnabled val="1"/>
        </dgm:presLayoutVars>
      </dgm:prSet>
      <dgm:spPr/>
    </dgm:pt>
    <dgm:pt modelId="{18EE1E11-C102-47A8-AD39-8AFD73F41196}" type="pres">
      <dgm:prSet presAssocID="{6954F2B0-9625-44E5-B473-DD08EEAAC726}" presName="parSh" presStyleCnt="0"/>
      <dgm:spPr/>
    </dgm:pt>
    <dgm:pt modelId="{96196F12-DA56-4108-91F3-9992A0148173}" type="pres">
      <dgm:prSet presAssocID="{6954F2B0-9625-44E5-B473-DD08EEAAC726}" presName="lineNode" presStyleLbl="alignAccFollowNode1" presStyleIdx="21" presStyleCnt="24"/>
      <dgm:spPr/>
    </dgm:pt>
    <dgm:pt modelId="{BF857006-B6F9-42D1-8FB3-D292DDAA4AC4}" type="pres">
      <dgm:prSet presAssocID="{6954F2B0-9625-44E5-B473-DD08EEAAC726}" presName="lineArrowNode" presStyleLbl="alignAccFollowNode1" presStyleIdx="22" presStyleCnt="24"/>
      <dgm:spPr/>
    </dgm:pt>
    <dgm:pt modelId="{CA5514F4-E8F3-4060-8D9A-866C0DAC4E5C}" type="pres">
      <dgm:prSet presAssocID="{B24C4B27-DD70-4AC2-9869-CDA941E4185F}" presName="sibTransNodeCircle" presStyleLbl="alignNode1" presStyleIdx="7" presStyleCnt="8">
        <dgm:presLayoutVars>
          <dgm:chMax val="0"/>
          <dgm:bulletEnabled/>
        </dgm:presLayoutVars>
      </dgm:prSet>
      <dgm:spPr/>
    </dgm:pt>
    <dgm:pt modelId="{02D45F9B-4C0C-4EE3-A688-4A5BE7D481ED}" type="pres">
      <dgm:prSet presAssocID="{B24C4B27-DD70-4AC2-9869-CDA941E4185F}" presName="spacerBetweenCircleAndCallout" presStyleCnt="0">
        <dgm:presLayoutVars/>
      </dgm:prSet>
      <dgm:spPr/>
    </dgm:pt>
    <dgm:pt modelId="{2F4E46F4-DDA4-44D3-B295-950258371A61}" type="pres">
      <dgm:prSet presAssocID="{6954F2B0-9625-44E5-B473-DD08EEAAC726}" presName="nodeText" presStyleLbl="alignAccFollowNode1" presStyleIdx="23" presStyleCnt="24">
        <dgm:presLayoutVars>
          <dgm:bulletEnabled val="1"/>
        </dgm:presLayoutVars>
      </dgm:prSet>
      <dgm:spPr/>
    </dgm:pt>
  </dgm:ptLst>
  <dgm:cxnLst>
    <dgm:cxn modelId="{C2521C15-BF05-48A9-A166-436C1CB4F4A3}" type="presOf" srcId="{4032D9DF-2F7A-43FE-9259-0EFCCCB71F66}" destId="{D6261CA2-2812-4797-84DD-CAE8DDB8A100}" srcOrd="0" destOrd="0" presId="urn:microsoft.com/office/officeart/2016/7/layout/LinearArrowProcessNumbered"/>
    <dgm:cxn modelId="{4BF59524-4FA9-49C7-AEEA-D3B0A54EB7A1}" srcId="{83D759C2-6F3F-45A2-B80B-14933BE133EF}" destId="{52B7AEA0-9F55-40AE-9256-05CCD6AB8FED}" srcOrd="6" destOrd="0" parTransId="{F6B547D0-1BC4-443B-9647-546FE1219702}" sibTransId="{3B91E5A6-40BB-4399-BAD8-3C93FA4F6DE3}"/>
    <dgm:cxn modelId="{EF71A424-FC3E-43B6-BEF1-D8AB65C5648D}" srcId="{83D759C2-6F3F-45A2-B80B-14933BE133EF}" destId="{CE7958B2-BFE0-4AA6-99DA-919018C33789}" srcOrd="1" destOrd="0" parTransId="{A0EF6614-8C0B-4E4A-9229-0DB1AB06A835}" sibTransId="{8C7F9F69-9906-43BE-8FE3-162BD250089A}"/>
    <dgm:cxn modelId="{32E7A924-3FA8-4053-A9B4-47FF0B534532}" type="presOf" srcId="{B0BC7DDF-EA13-4E61-BA81-F661AF878410}" destId="{48AD2F66-09D0-411D-A7CD-F7577DB769BA}" srcOrd="0" destOrd="0" presId="urn:microsoft.com/office/officeart/2016/7/layout/LinearArrowProcessNumbered"/>
    <dgm:cxn modelId="{D1DF4026-347D-43FF-A57B-DB97E165FF9F}" srcId="{83D759C2-6F3F-45A2-B80B-14933BE133EF}" destId="{5E5A21EC-AE51-420A-8752-FE290BBCD53D}" srcOrd="2" destOrd="0" parTransId="{C183A5A2-7F4A-49DF-8F93-5753A9824AB1}" sibTransId="{4032D9DF-2F7A-43FE-9259-0EFCCCB71F66}"/>
    <dgm:cxn modelId="{37CC5E3D-9162-41DD-BE97-C538A95E9479}" srcId="{83D759C2-6F3F-45A2-B80B-14933BE133EF}" destId="{14EBDBF2-8C3D-4B05-9CA1-00E44E2F63EE}" srcOrd="4" destOrd="0" parTransId="{561FEE40-C60D-483A-B90C-E4849CA18E44}" sibTransId="{B0BC7DDF-EA13-4E61-BA81-F661AF878410}"/>
    <dgm:cxn modelId="{AA205A48-1C9C-47EF-B393-684BB50C0AA4}" type="presOf" srcId="{D4A54894-A7F8-4ED1-B0DC-D3228CA541D3}" destId="{9B3A8F43-20CD-4A94-A17E-A987B9505195}" srcOrd="0" destOrd="0" presId="urn:microsoft.com/office/officeart/2016/7/layout/LinearArrowProcessNumbered"/>
    <dgm:cxn modelId="{9278404A-8D97-4551-898A-B1F666261F0E}" type="presOf" srcId="{B24C4B27-DD70-4AC2-9869-CDA941E4185F}" destId="{CA5514F4-E8F3-4060-8D9A-866C0DAC4E5C}" srcOrd="0" destOrd="0" presId="urn:microsoft.com/office/officeart/2016/7/layout/LinearArrowProcessNumbered"/>
    <dgm:cxn modelId="{9BBFD46E-F276-4E10-9A0D-8AD3E329C4B7}" type="presOf" srcId="{08279ADC-C0B6-4972-BA86-86BD002DFFEC}" destId="{77EF9193-3B4F-4CE8-84A6-1C775FC061D0}" srcOrd="0" destOrd="0" presId="urn:microsoft.com/office/officeart/2016/7/layout/LinearArrowProcessNumbered"/>
    <dgm:cxn modelId="{B2C4E850-4F93-48FE-ADC4-83F8CBBDC66E}" type="presOf" srcId="{8F6E5DC2-8B0A-4ACD-A7F5-A80A76BB755B}" destId="{242196F8-3C72-4480-A79C-BAFA0C4B6ED4}" srcOrd="0" destOrd="0" presId="urn:microsoft.com/office/officeart/2016/7/layout/LinearArrowProcessNumbered"/>
    <dgm:cxn modelId="{8FDAF97B-6C69-4FE9-851D-8692EC44FE9E}" srcId="{83D759C2-6F3F-45A2-B80B-14933BE133EF}" destId="{08279ADC-C0B6-4972-BA86-86BD002DFFEC}" srcOrd="3" destOrd="0" parTransId="{ECD2BF9F-5312-4A00-A9E7-48315B1126F6}" sibTransId="{0384F50D-C7A5-4145-840F-794B557F23A9}"/>
    <dgm:cxn modelId="{1012CC97-E5A3-420A-8D53-7AFBF65F2C2A}" type="presOf" srcId="{159CBCFE-219D-4CC5-B84A-BF09834D8318}" destId="{56BAE871-2A1B-4F77-AEB0-1ED19B09A382}" srcOrd="0" destOrd="0" presId="urn:microsoft.com/office/officeart/2016/7/layout/LinearArrowProcessNumbered"/>
    <dgm:cxn modelId="{31FD8F9C-652C-4DF0-9B1A-720B47D010A4}" type="presOf" srcId="{2FDD67FE-C61A-41C1-92B7-E08D9655C4C1}" destId="{1CC71028-B702-4D6B-8FDD-15C5F8A75052}" srcOrd="0" destOrd="0" presId="urn:microsoft.com/office/officeart/2016/7/layout/LinearArrowProcessNumbered"/>
    <dgm:cxn modelId="{83CE1CA2-8C53-481A-812C-C6503BCE7A9E}" type="presOf" srcId="{3B91E5A6-40BB-4399-BAD8-3C93FA4F6DE3}" destId="{89228FB1-5A9E-4D1B-9A58-43271F3A4AB3}" srcOrd="0" destOrd="0" presId="urn:microsoft.com/office/officeart/2016/7/layout/LinearArrowProcessNumbered"/>
    <dgm:cxn modelId="{13BC89A7-3E16-4376-8434-B2A410BD3C18}" srcId="{83D759C2-6F3F-45A2-B80B-14933BE133EF}" destId="{6954F2B0-9625-44E5-B473-DD08EEAAC726}" srcOrd="7" destOrd="0" parTransId="{EFBC9FCF-9AFA-4C29-A311-A2B3ACAAD2FA}" sibTransId="{B24C4B27-DD70-4AC2-9869-CDA941E4185F}"/>
    <dgm:cxn modelId="{499B72B6-3996-45C6-8806-5EBB91C4EF65}" type="presOf" srcId="{0384F50D-C7A5-4145-840F-794B557F23A9}" destId="{A72989EA-6F49-4558-AA9E-5EBABEED4DDD}" srcOrd="0" destOrd="0" presId="urn:microsoft.com/office/officeart/2016/7/layout/LinearArrowProcessNumbered"/>
    <dgm:cxn modelId="{8FF628BA-AFDF-4040-9B50-FBE3F5E423B9}" srcId="{83D759C2-6F3F-45A2-B80B-14933BE133EF}" destId="{8F6E5DC2-8B0A-4ACD-A7F5-A80A76BB755B}" srcOrd="0" destOrd="0" parTransId="{8414F7CE-7EA0-4660-82C8-09940EA6511A}" sibTransId="{159CBCFE-219D-4CC5-B84A-BF09834D8318}"/>
    <dgm:cxn modelId="{6AB86DCB-9615-4E1F-9671-3803FC895868}" type="presOf" srcId="{6954F2B0-9625-44E5-B473-DD08EEAAC726}" destId="{2F4E46F4-DDA4-44D3-B295-950258371A61}" srcOrd="0" destOrd="0" presId="urn:microsoft.com/office/officeart/2016/7/layout/LinearArrowProcessNumbered"/>
    <dgm:cxn modelId="{CDAA93E1-06CC-4CDD-B554-405AE155498E}" type="presOf" srcId="{83D759C2-6F3F-45A2-B80B-14933BE133EF}" destId="{9313964D-52AA-49F0-8404-60BB85F7E997}" srcOrd="0" destOrd="0" presId="urn:microsoft.com/office/officeart/2016/7/layout/LinearArrowProcessNumbered"/>
    <dgm:cxn modelId="{9F3C4FE8-A208-4A24-A64E-41080AEBD643}" type="presOf" srcId="{14EBDBF2-8C3D-4B05-9CA1-00E44E2F63EE}" destId="{798CCC28-518E-4120-BBF2-F455DA892740}" srcOrd="0" destOrd="0" presId="urn:microsoft.com/office/officeart/2016/7/layout/LinearArrowProcessNumbered"/>
    <dgm:cxn modelId="{DCCD03EE-BA63-4987-A1A2-1A5229C9BC53}" type="presOf" srcId="{CE7958B2-BFE0-4AA6-99DA-919018C33789}" destId="{297C51A1-4526-40DB-A5FA-9135ADD1DB31}" srcOrd="0" destOrd="0" presId="urn:microsoft.com/office/officeart/2016/7/layout/LinearArrowProcessNumbered"/>
    <dgm:cxn modelId="{DE93BDEE-6BDB-400A-9DC4-3C3D05E2E5B7}" srcId="{83D759C2-6F3F-45A2-B80B-14933BE133EF}" destId="{D4A54894-A7F8-4ED1-B0DC-D3228CA541D3}" srcOrd="5" destOrd="0" parTransId="{660C8077-B5E6-4D6E-B9CE-C349A37D3435}" sibTransId="{2FDD67FE-C61A-41C1-92B7-E08D9655C4C1}"/>
    <dgm:cxn modelId="{9E23BAF1-7F2A-4730-9B68-E091F7B4BC1D}" type="presOf" srcId="{5E5A21EC-AE51-420A-8752-FE290BBCD53D}" destId="{B7C97B62-35D1-4068-9E15-96B47540DBF2}" srcOrd="0" destOrd="0" presId="urn:microsoft.com/office/officeart/2016/7/layout/LinearArrowProcessNumbered"/>
    <dgm:cxn modelId="{E3C3CEF1-2F46-4712-948E-0C98AC62015B}" type="presOf" srcId="{52B7AEA0-9F55-40AE-9256-05CCD6AB8FED}" destId="{CCABD2B2-DDF8-4E28-9ADC-8C373AEB8EB8}" srcOrd="0" destOrd="0" presId="urn:microsoft.com/office/officeart/2016/7/layout/LinearArrowProcessNumbered"/>
    <dgm:cxn modelId="{0DE27EF9-8803-4BB8-BB24-4CCCFBEB5BF8}" type="presOf" srcId="{8C7F9F69-9906-43BE-8FE3-162BD250089A}" destId="{6EFD96DB-EA6E-48B0-9C90-35D6F1189D91}" srcOrd="0" destOrd="0" presId="urn:microsoft.com/office/officeart/2016/7/layout/LinearArrowProcessNumbered"/>
    <dgm:cxn modelId="{1232A45D-67B4-4AF7-935E-512755CC18FF}" type="presParOf" srcId="{9313964D-52AA-49F0-8404-60BB85F7E997}" destId="{94D48262-BD42-4CE5-838D-85A0846F4F11}" srcOrd="0" destOrd="0" presId="urn:microsoft.com/office/officeart/2016/7/layout/LinearArrowProcessNumbered"/>
    <dgm:cxn modelId="{9DBF3036-E6B3-49E8-AAB3-EE0C72F63F92}" type="presParOf" srcId="{94D48262-BD42-4CE5-838D-85A0846F4F11}" destId="{7B673625-01B1-40C1-A798-DAD8DBFF2E4E}" srcOrd="0" destOrd="0" presId="urn:microsoft.com/office/officeart/2016/7/layout/LinearArrowProcessNumbered"/>
    <dgm:cxn modelId="{867C02B0-6C50-4427-A58A-5FF4B159C495}" type="presParOf" srcId="{94D48262-BD42-4CE5-838D-85A0846F4F11}" destId="{56CDC9F4-77C0-48A6-9670-C1D517438A76}" srcOrd="1" destOrd="0" presId="urn:microsoft.com/office/officeart/2016/7/layout/LinearArrowProcessNumbered"/>
    <dgm:cxn modelId="{151D6FBC-C9E3-4E55-AC61-CF5986C3ACB4}" type="presParOf" srcId="{56CDC9F4-77C0-48A6-9670-C1D517438A76}" destId="{FD855700-0ABD-4E16-9C56-11132023084A}" srcOrd="0" destOrd="0" presId="urn:microsoft.com/office/officeart/2016/7/layout/LinearArrowProcessNumbered"/>
    <dgm:cxn modelId="{7406F9F2-7842-46C6-922D-579F9779A5C6}" type="presParOf" srcId="{56CDC9F4-77C0-48A6-9670-C1D517438A76}" destId="{C8C83F67-EA70-47FE-84D3-97D31CEDA0BD}" srcOrd="1" destOrd="0" presId="urn:microsoft.com/office/officeart/2016/7/layout/LinearArrowProcessNumbered"/>
    <dgm:cxn modelId="{28F10D8A-3624-4518-A22C-1AD927CBE220}" type="presParOf" srcId="{56CDC9F4-77C0-48A6-9670-C1D517438A76}" destId="{56BAE871-2A1B-4F77-AEB0-1ED19B09A382}" srcOrd="2" destOrd="0" presId="urn:microsoft.com/office/officeart/2016/7/layout/LinearArrowProcessNumbered"/>
    <dgm:cxn modelId="{A5F0B64D-E156-4D0F-A16A-3907DFA185CC}" type="presParOf" srcId="{56CDC9F4-77C0-48A6-9670-C1D517438A76}" destId="{46CEC277-A55A-47DD-BC28-571DBDC739AB}" srcOrd="3" destOrd="0" presId="urn:microsoft.com/office/officeart/2016/7/layout/LinearArrowProcessNumbered"/>
    <dgm:cxn modelId="{1378647A-D415-4BD3-91FF-5C11C2861387}" type="presParOf" srcId="{94D48262-BD42-4CE5-838D-85A0846F4F11}" destId="{242196F8-3C72-4480-A79C-BAFA0C4B6ED4}" srcOrd="2" destOrd="0" presId="urn:microsoft.com/office/officeart/2016/7/layout/LinearArrowProcessNumbered"/>
    <dgm:cxn modelId="{614ED265-18EF-429C-9813-541C645383D2}" type="presParOf" srcId="{9313964D-52AA-49F0-8404-60BB85F7E997}" destId="{E14B23D6-FC01-493E-8457-F824FA055947}" srcOrd="1" destOrd="0" presId="urn:microsoft.com/office/officeart/2016/7/layout/LinearArrowProcessNumbered"/>
    <dgm:cxn modelId="{BC37F3BA-A281-4C9A-92BF-E46098A4CC31}" type="presParOf" srcId="{9313964D-52AA-49F0-8404-60BB85F7E997}" destId="{5C5A8C24-5AD2-4A0A-87EA-8F863D0482AA}" srcOrd="2" destOrd="0" presId="urn:microsoft.com/office/officeart/2016/7/layout/LinearArrowProcessNumbered"/>
    <dgm:cxn modelId="{A41A253F-1155-495A-B2F8-82CAAF545A78}" type="presParOf" srcId="{5C5A8C24-5AD2-4A0A-87EA-8F863D0482AA}" destId="{2B6BB001-4C48-4D33-83A3-6C5D90D6006E}" srcOrd="0" destOrd="0" presId="urn:microsoft.com/office/officeart/2016/7/layout/LinearArrowProcessNumbered"/>
    <dgm:cxn modelId="{1CDE71CC-38CE-4F1B-B4DF-BE870EA1ED13}" type="presParOf" srcId="{5C5A8C24-5AD2-4A0A-87EA-8F863D0482AA}" destId="{B1DF82DC-E1DC-4998-BE36-F95192131B87}" srcOrd="1" destOrd="0" presId="urn:microsoft.com/office/officeart/2016/7/layout/LinearArrowProcessNumbered"/>
    <dgm:cxn modelId="{A3336AAB-7163-48BC-B8AA-52E602BD518C}" type="presParOf" srcId="{B1DF82DC-E1DC-4998-BE36-F95192131B87}" destId="{09BCBAF3-0E7F-47A1-A25F-458713F69D14}" srcOrd="0" destOrd="0" presId="urn:microsoft.com/office/officeart/2016/7/layout/LinearArrowProcessNumbered"/>
    <dgm:cxn modelId="{6487BD46-F68A-418B-BF65-43E903E3084E}" type="presParOf" srcId="{B1DF82DC-E1DC-4998-BE36-F95192131B87}" destId="{0AFBCBF2-6EDA-4D63-A731-27171BF53576}" srcOrd="1" destOrd="0" presId="urn:microsoft.com/office/officeart/2016/7/layout/LinearArrowProcessNumbered"/>
    <dgm:cxn modelId="{180CA54B-F19A-4D9D-A2C4-C56AF01B3B6D}" type="presParOf" srcId="{B1DF82DC-E1DC-4998-BE36-F95192131B87}" destId="{6EFD96DB-EA6E-48B0-9C90-35D6F1189D91}" srcOrd="2" destOrd="0" presId="urn:microsoft.com/office/officeart/2016/7/layout/LinearArrowProcessNumbered"/>
    <dgm:cxn modelId="{E2F93C09-3FD8-4E58-A45A-A904B7B7CEEE}" type="presParOf" srcId="{B1DF82DC-E1DC-4998-BE36-F95192131B87}" destId="{8ED2FA5B-7D7D-4DBE-975F-8FF1ADEA7B3F}" srcOrd="3" destOrd="0" presId="urn:microsoft.com/office/officeart/2016/7/layout/LinearArrowProcessNumbered"/>
    <dgm:cxn modelId="{11B2B7F2-DEB1-4EA2-AC81-54979337010F}" type="presParOf" srcId="{5C5A8C24-5AD2-4A0A-87EA-8F863D0482AA}" destId="{297C51A1-4526-40DB-A5FA-9135ADD1DB31}" srcOrd="2" destOrd="0" presId="urn:microsoft.com/office/officeart/2016/7/layout/LinearArrowProcessNumbered"/>
    <dgm:cxn modelId="{B97A61D8-D32B-4C3B-9B41-5B2B6B72B03E}" type="presParOf" srcId="{9313964D-52AA-49F0-8404-60BB85F7E997}" destId="{4D0F4F40-DAFE-455C-B676-6F539E8558DA}" srcOrd="3" destOrd="0" presId="urn:microsoft.com/office/officeart/2016/7/layout/LinearArrowProcessNumbered"/>
    <dgm:cxn modelId="{4D391340-AB70-4141-A896-CA7920BDA478}" type="presParOf" srcId="{9313964D-52AA-49F0-8404-60BB85F7E997}" destId="{D722DF40-6C82-4E6F-A990-A21DFA56E2C0}" srcOrd="4" destOrd="0" presId="urn:microsoft.com/office/officeart/2016/7/layout/LinearArrowProcessNumbered"/>
    <dgm:cxn modelId="{10F10315-A15C-4CF7-A818-19551C960735}" type="presParOf" srcId="{D722DF40-6C82-4E6F-A990-A21DFA56E2C0}" destId="{7C662610-941D-444C-A4A6-9CB0195C6C49}" srcOrd="0" destOrd="0" presId="urn:microsoft.com/office/officeart/2016/7/layout/LinearArrowProcessNumbered"/>
    <dgm:cxn modelId="{6FAAF54B-4A80-42FB-9D8A-3363C1CAE18F}" type="presParOf" srcId="{D722DF40-6C82-4E6F-A990-A21DFA56E2C0}" destId="{28E3EA59-59F8-45A4-8A65-E546B18BE7AB}" srcOrd="1" destOrd="0" presId="urn:microsoft.com/office/officeart/2016/7/layout/LinearArrowProcessNumbered"/>
    <dgm:cxn modelId="{28BBFAD1-17B9-413C-8D23-6BB4AE627B5E}" type="presParOf" srcId="{28E3EA59-59F8-45A4-8A65-E546B18BE7AB}" destId="{20CCE436-6760-4A8B-8CFC-0E2525196293}" srcOrd="0" destOrd="0" presId="urn:microsoft.com/office/officeart/2016/7/layout/LinearArrowProcessNumbered"/>
    <dgm:cxn modelId="{A02F3BCB-8B57-432E-AD9E-9407D830BD19}" type="presParOf" srcId="{28E3EA59-59F8-45A4-8A65-E546B18BE7AB}" destId="{FB073119-A086-4E08-A11D-B6541ECFA9DF}" srcOrd="1" destOrd="0" presId="urn:microsoft.com/office/officeart/2016/7/layout/LinearArrowProcessNumbered"/>
    <dgm:cxn modelId="{92404A2C-5AFF-471E-83D0-7300600CC764}" type="presParOf" srcId="{28E3EA59-59F8-45A4-8A65-E546B18BE7AB}" destId="{D6261CA2-2812-4797-84DD-CAE8DDB8A100}" srcOrd="2" destOrd="0" presId="urn:microsoft.com/office/officeart/2016/7/layout/LinearArrowProcessNumbered"/>
    <dgm:cxn modelId="{DD85C251-04F4-405B-B878-02058F732226}" type="presParOf" srcId="{28E3EA59-59F8-45A4-8A65-E546B18BE7AB}" destId="{DD4A1C0F-1692-4927-B640-37B9C3089499}" srcOrd="3" destOrd="0" presId="urn:microsoft.com/office/officeart/2016/7/layout/LinearArrowProcessNumbered"/>
    <dgm:cxn modelId="{0DF20362-3A37-4870-9322-8C5CC8534101}" type="presParOf" srcId="{D722DF40-6C82-4E6F-A990-A21DFA56E2C0}" destId="{B7C97B62-35D1-4068-9E15-96B47540DBF2}" srcOrd="2" destOrd="0" presId="urn:microsoft.com/office/officeart/2016/7/layout/LinearArrowProcessNumbered"/>
    <dgm:cxn modelId="{EE2B6B81-94B3-4FFE-A24E-83595E431CA9}" type="presParOf" srcId="{9313964D-52AA-49F0-8404-60BB85F7E997}" destId="{3E8C4638-BA81-4DF2-9D33-629F243DA6AA}" srcOrd="5" destOrd="0" presId="urn:microsoft.com/office/officeart/2016/7/layout/LinearArrowProcessNumbered"/>
    <dgm:cxn modelId="{661AA318-7E71-438D-AF1F-80072C71D780}" type="presParOf" srcId="{9313964D-52AA-49F0-8404-60BB85F7E997}" destId="{C048FD9C-4F1B-4F35-ADD2-A5A5F8804CAE}" srcOrd="6" destOrd="0" presId="urn:microsoft.com/office/officeart/2016/7/layout/LinearArrowProcessNumbered"/>
    <dgm:cxn modelId="{82521425-3F88-4F38-8C1F-AC9CC669E97A}" type="presParOf" srcId="{C048FD9C-4F1B-4F35-ADD2-A5A5F8804CAE}" destId="{79F5BC71-1463-4493-90CA-79337AF94BC9}" srcOrd="0" destOrd="0" presId="urn:microsoft.com/office/officeart/2016/7/layout/LinearArrowProcessNumbered"/>
    <dgm:cxn modelId="{1F859945-DA9E-4D7C-A3AB-BC46B658F8BF}" type="presParOf" srcId="{C048FD9C-4F1B-4F35-ADD2-A5A5F8804CAE}" destId="{0D103CA5-2C50-489C-B428-8E5FD2001FF5}" srcOrd="1" destOrd="0" presId="urn:microsoft.com/office/officeart/2016/7/layout/LinearArrowProcessNumbered"/>
    <dgm:cxn modelId="{BA9FA823-BAF6-428D-A6F8-A775204269DC}" type="presParOf" srcId="{0D103CA5-2C50-489C-B428-8E5FD2001FF5}" destId="{951FE05F-367B-429C-AF58-5088F7723C9F}" srcOrd="0" destOrd="0" presId="urn:microsoft.com/office/officeart/2016/7/layout/LinearArrowProcessNumbered"/>
    <dgm:cxn modelId="{5D83830E-05CB-4AB2-AB03-77E8794B18E8}" type="presParOf" srcId="{0D103CA5-2C50-489C-B428-8E5FD2001FF5}" destId="{0702513A-CC07-48BF-9608-9F4411D7ED4F}" srcOrd="1" destOrd="0" presId="urn:microsoft.com/office/officeart/2016/7/layout/LinearArrowProcessNumbered"/>
    <dgm:cxn modelId="{EFA5399F-682B-4F55-A83A-DBFACD0427A0}" type="presParOf" srcId="{0D103CA5-2C50-489C-B428-8E5FD2001FF5}" destId="{A72989EA-6F49-4558-AA9E-5EBABEED4DDD}" srcOrd="2" destOrd="0" presId="urn:microsoft.com/office/officeart/2016/7/layout/LinearArrowProcessNumbered"/>
    <dgm:cxn modelId="{1DE2950E-7E2B-497D-9BFA-FE77901FBFD3}" type="presParOf" srcId="{0D103CA5-2C50-489C-B428-8E5FD2001FF5}" destId="{B266E24E-2D17-4C8A-A63B-23B813270D79}" srcOrd="3" destOrd="0" presId="urn:microsoft.com/office/officeart/2016/7/layout/LinearArrowProcessNumbered"/>
    <dgm:cxn modelId="{43D211C2-E83C-4A1C-9DC0-C9977750A1E7}" type="presParOf" srcId="{C048FD9C-4F1B-4F35-ADD2-A5A5F8804CAE}" destId="{77EF9193-3B4F-4CE8-84A6-1C775FC061D0}" srcOrd="2" destOrd="0" presId="urn:microsoft.com/office/officeart/2016/7/layout/LinearArrowProcessNumbered"/>
    <dgm:cxn modelId="{04637760-EF86-4E5C-A119-7049B88AECA0}" type="presParOf" srcId="{9313964D-52AA-49F0-8404-60BB85F7E997}" destId="{ACB9A7E1-A2A9-41F3-9553-3805B374378E}" srcOrd="7" destOrd="0" presId="urn:microsoft.com/office/officeart/2016/7/layout/LinearArrowProcessNumbered"/>
    <dgm:cxn modelId="{D3D0468B-3584-4936-9842-9C87C99D12DD}" type="presParOf" srcId="{9313964D-52AA-49F0-8404-60BB85F7E997}" destId="{FCD6AA4D-A4A7-4B12-BCE1-067AAB10AC34}" srcOrd="8" destOrd="0" presId="urn:microsoft.com/office/officeart/2016/7/layout/LinearArrowProcessNumbered"/>
    <dgm:cxn modelId="{201C861D-E45C-474A-ACF1-647AF1939132}" type="presParOf" srcId="{FCD6AA4D-A4A7-4B12-BCE1-067AAB10AC34}" destId="{A0FD7352-B07D-4F73-A8F2-E199313227A3}" srcOrd="0" destOrd="0" presId="urn:microsoft.com/office/officeart/2016/7/layout/LinearArrowProcessNumbered"/>
    <dgm:cxn modelId="{5630220C-237A-4B9F-A5FE-FA7FA4AB413B}" type="presParOf" srcId="{FCD6AA4D-A4A7-4B12-BCE1-067AAB10AC34}" destId="{CF9BA9F1-5631-49F5-8702-3DE0260E46E1}" srcOrd="1" destOrd="0" presId="urn:microsoft.com/office/officeart/2016/7/layout/LinearArrowProcessNumbered"/>
    <dgm:cxn modelId="{80A5EBD3-53E8-48F8-BC96-DE09A95DCD71}" type="presParOf" srcId="{CF9BA9F1-5631-49F5-8702-3DE0260E46E1}" destId="{F662E426-C7EC-4E5F-839C-7B043CFDB1F1}" srcOrd="0" destOrd="0" presId="urn:microsoft.com/office/officeart/2016/7/layout/LinearArrowProcessNumbered"/>
    <dgm:cxn modelId="{198D5FFB-1294-434C-92D3-4523DE86ADA8}" type="presParOf" srcId="{CF9BA9F1-5631-49F5-8702-3DE0260E46E1}" destId="{5B1FEA65-5E4F-437A-8496-423D54954C9B}" srcOrd="1" destOrd="0" presId="urn:microsoft.com/office/officeart/2016/7/layout/LinearArrowProcessNumbered"/>
    <dgm:cxn modelId="{DC6BC0B9-5807-4909-8363-CC7A37AA8476}" type="presParOf" srcId="{CF9BA9F1-5631-49F5-8702-3DE0260E46E1}" destId="{48AD2F66-09D0-411D-A7CD-F7577DB769BA}" srcOrd="2" destOrd="0" presId="urn:microsoft.com/office/officeart/2016/7/layout/LinearArrowProcessNumbered"/>
    <dgm:cxn modelId="{3C81B3F4-4469-4923-BB85-FA5C8B77275A}" type="presParOf" srcId="{CF9BA9F1-5631-49F5-8702-3DE0260E46E1}" destId="{D744CBC2-DF24-486A-8F03-1907C4BB667F}" srcOrd="3" destOrd="0" presId="urn:microsoft.com/office/officeart/2016/7/layout/LinearArrowProcessNumbered"/>
    <dgm:cxn modelId="{4146C3BE-E60D-442C-9389-F506CCA0F9B0}" type="presParOf" srcId="{FCD6AA4D-A4A7-4B12-BCE1-067AAB10AC34}" destId="{798CCC28-518E-4120-BBF2-F455DA892740}" srcOrd="2" destOrd="0" presId="urn:microsoft.com/office/officeart/2016/7/layout/LinearArrowProcessNumbered"/>
    <dgm:cxn modelId="{D0425BE9-4A8C-44FC-9C5E-F570F44B2C44}" type="presParOf" srcId="{9313964D-52AA-49F0-8404-60BB85F7E997}" destId="{D30C11F5-EBEC-424C-9366-AE026F9A1419}" srcOrd="9" destOrd="0" presId="urn:microsoft.com/office/officeart/2016/7/layout/LinearArrowProcessNumbered"/>
    <dgm:cxn modelId="{2FD52CB3-C6A5-4136-92BB-81E02EA4165B}" type="presParOf" srcId="{9313964D-52AA-49F0-8404-60BB85F7E997}" destId="{97BD6E1A-B5FD-4504-9086-22DC49CB7EF1}" srcOrd="10" destOrd="0" presId="urn:microsoft.com/office/officeart/2016/7/layout/LinearArrowProcessNumbered"/>
    <dgm:cxn modelId="{8FDD3549-3E28-4409-86B9-1EF6B59580AF}" type="presParOf" srcId="{97BD6E1A-B5FD-4504-9086-22DC49CB7EF1}" destId="{E99BF624-4ACD-4D45-BA45-848C92A71E9A}" srcOrd="0" destOrd="0" presId="urn:microsoft.com/office/officeart/2016/7/layout/LinearArrowProcessNumbered"/>
    <dgm:cxn modelId="{271DE5C1-BB75-4724-A7FE-A42DB5A8FF72}" type="presParOf" srcId="{97BD6E1A-B5FD-4504-9086-22DC49CB7EF1}" destId="{4F1CB7AC-F74A-425B-A9E4-1A67B7258B9D}" srcOrd="1" destOrd="0" presId="urn:microsoft.com/office/officeart/2016/7/layout/LinearArrowProcessNumbered"/>
    <dgm:cxn modelId="{73A6FF07-7B46-4756-B62A-5B0644B28A14}" type="presParOf" srcId="{4F1CB7AC-F74A-425B-A9E4-1A67B7258B9D}" destId="{32B494BC-3500-4237-9322-0B5E421DDF7B}" srcOrd="0" destOrd="0" presId="urn:microsoft.com/office/officeart/2016/7/layout/LinearArrowProcessNumbered"/>
    <dgm:cxn modelId="{9CFFDC53-66BD-4D71-85BC-16A4D5E75A10}" type="presParOf" srcId="{4F1CB7AC-F74A-425B-A9E4-1A67B7258B9D}" destId="{A9808052-E6F4-4D5A-8285-AF6D33E5B5BF}" srcOrd="1" destOrd="0" presId="urn:microsoft.com/office/officeart/2016/7/layout/LinearArrowProcessNumbered"/>
    <dgm:cxn modelId="{EA4E3388-F363-44D6-9BE4-EB69A49BA7C4}" type="presParOf" srcId="{4F1CB7AC-F74A-425B-A9E4-1A67B7258B9D}" destId="{1CC71028-B702-4D6B-8FDD-15C5F8A75052}" srcOrd="2" destOrd="0" presId="urn:microsoft.com/office/officeart/2016/7/layout/LinearArrowProcessNumbered"/>
    <dgm:cxn modelId="{3F83CF9C-849F-4A3B-B608-9230457A8175}" type="presParOf" srcId="{4F1CB7AC-F74A-425B-A9E4-1A67B7258B9D}" destId="{FF687290-C02D-4A2F-8A65-B3CDBEAF8959}" srcOrd="3" destOrd="0" presId="urn:microsoft.com/office/officeart/2016/7/layout/LinearArrowProcessNumbered"/>
    <dgm:cxn modelId="{FA182E72-18CF-4EF9-AAE9-8EA754B9B229}" type="presParOf" srcId="{97BD6E1A-B5FD-4504-9086-22DC49CB7EF1}" destId="{9B3A8F43-20CD-4A94-A17E-A987B9505195}" srcOrd="2" destOrd="0" presId="urn:microsoft.com/office/officeart/2016/7/layout/LinearArrowProcessNumbered"/>
    <dgm:cxn modelId="{5B9FA847-8B7D-434D-B602-9B34E8D791F2}" type="presParOf" srcId="{9313964D-52AA-49F0-8404-60BB85F7E997}" destId="{CDFB9227-8FBF-44B8-AE2B-EAA6ABF1FE16}" srcOrd="11" destOrd="0" presId="urn:microsoft.com/office/officeart/2016/7/layout/LinearArrowProcessNumbered"/>
    <dgm:cxn modelId="{F5DC5A8E-89E2-4D06-9B0F-23F3E22C7872}" type="presParOf" srcId="{9313964D-52AA-49F0-8404-60BB85F7E997}" destId="{18A327F1-12B6-4207-B76C-5502B027DECD}" srcOrd="12" destOrd="0" presId="urn:microsoft.com/office/officeart/2016/7/layout/LinearArrowProcessNumbered"/>
    <dgm:cxn modelId="{45E46B84-1749-4A1E-8A0D-AA5829E7D0A9}" type="presParOf" srcId="{18A327F1-12B6-4207-B76C-5502B027DECD}" destId="{80395355-C0A3-4426-A26E-F6694270CE7D}" srcOrd="0" destOrd="0" presId="urn:microsoft.com/office/officeart/2016/7/layout/LinearArrowProcessNumbered"/>
    <dgm:cxn modelId="{BE735E15-09FA-4B3B-AF9B-AEF7E21FE60C}" type="presParOf" srcId="{18A327F1-12B6-4207-B76C-5502B027DECD}" destId="{FC24EBD0-2FE1-4F41-85F8-807973D4F443}" srcOrd="1" destOrd="0" presId="urn:microsoft.com/office/officeart/2016/7/layout/LinearArrowProcessNumbered"/>
    <dgm:cxn modelId="{8CDD5EBC-8EBF-4F0E-90FE-5C36C741A75C}" type="presParOf" srcId="{FC24EBD0-2FE1-4F41-85F8-807973D4F443}" destId="{C5D315EB-9CC3-483C-877E-A63EDD323AC5}" srcOrd="0" destOrd="0" presId="urn:microsoft.com/office/officeart/2016/7/layout/LinearArrowProcessNumbered"/>
    <dgm:cxn modelId="{88D85954-79C8-405F-8DAF-355F3CBEA536}" type="presParOf" srcId="{FC24EBD0-2FE1-4F41-85F8-807973D4F443}" destId="{04FECA08-CBB8-4225-9656-FA6AA81091BC}" srcOrd="1" destOrd="0" presId="urn:microsoft.com/office/officeart/2016/7/layout/LinearArrowProcessNumbered"/>
    <dgm:cxn modelId="{58A9B519-8F9D-44EA-96B7-75233F77607D}" type="presParOf" srcId="{FC24EBD0-2FE1-4F41-85F8-807973D4F443}" destId="{89228FB1-5A9E-4D1B-9A58-43271F3A4AB3}" srcOrd="2" destOrd="0" presId="urn:microsoft.com/office/officeart/2016/7/layout/LinearArrowProcessNumbered"/>
    <dgm:cxn modelId="{99724E1C-7B89-40A4-B5F5-B1829957858D}" type="presParOf" srcId="{FC24EBD0-2FE1-4F41-85F8-807973D4F443}" destId="{7FCB0B30-8EAE-4DEC-A651-2B72897D3D13}" srcOrd="3" destOrd="0" presId="urn:microsoft.com/office/officeart/2016/7/layout/LinearArrowProcessNumbered"/>
    <dgm:cxn modelId="{648F304E-BB78-41E3-9CF3-119A4795C21F}" type="presParOf" srcId="{18A327F1-12B6-4207-B76C-5502B027DECD}" destId="{CCABD2B2-DDF8-4E28-9ADC-8C373AEB8EB8}" srcOrd="2" destOrd="0" presId="urn:microsoft.com/office/officeart/2016/7/layout/LinearArrowProcessNumbered"/>
    <dgm:cxn modelId="{71241718-ECE5-46C8-8174-C4095D17F59D}" type="presParOf" srcId="{9313964D-52AA-49F0-8404-60BB85F7E997}" destId="{F29FEBDC-033F-40A5-BCF2-68AFA58192E0}" srcOrd="13" destOrd="0" presId="urn:microsoft.com/office/officeart/2016/7/layout/LinearArrowProcessNumbered"/>
    <dgm:cxn modelId="{2CB16061-B01A-4617-ACEE-9C7EF0B15E7C}" type="presParOf" srcId="{9313964D-52AA-49F0-8404-60BB85F7E997}" destId="{15B89314-425D-476F-9180-8C3C337CB406}" srcOrd="14" destOrd="0" presId="urn:microsoft.com/office/officeart/2016/7/layout/LinearArrowProcessNumbered"/>
    <dgm:cxn modelId="{69AF7B24-4399-4CD0-B8D9-B6C6D1B47823}" type="presParOf" srcId="{15B89314-425D-476F-9180-8C3C337CB406}" destId="{82F3A3D3-AE4F-4887-AFBE-7B56E23BE7E8}" srcOrd="0" destOrd="0" presId="urn:microsoft.com/office/officeart/2016/7/layout/LinearArrowProcessNumbered"/>
    <dgm:cxn modelId="{7D92C734-659C-4093-B20A-D2B80DFCE0CE}" type="presParOf" srcId="{15B89314-425D-476F-9180-8C3C337CB406}" destId="{18EE1E11-C102-47A8-AD39-8AFD73F41196}" srcOrd="1" destOrd="0" presId="urn:microsoft.com/office/officeart/2016/7/layout/LinearArrowProcessNumbered"/>
    <dgm:cxn modelId="{FF4E2DBC-9199-4AEB-AB2D-35BC10BE319A}" type="presParOf" srcId="{18EE1E11-C102-47A8-AD39-8AFD73F41196}" destId="{96196F12-DA56-4108-91F3-9992A0148173}" srcOrd="0" destOrd="0" presId="urn:microsoft.com/office/officeart/2016/7/layout/LinearArrowProcessNumbered"/>
    <dgm:cxn modelId="{E6312A00-CAC6-40D9-ABCA-F963A43E7D3E}" type="presParOf" srcId="{18EE1E11-C102-47A8-AD39-8AFD73F41196}" destId="{BF857006-B6F9-42D1-8FB3-D292DDAA4AC4}" srcOrd="1" destOrd="0" presId="urn:microsoft.com/office/officeart/2016/7/layout/LinearArrowProcessNumbered"/>
    <dgm:cxn modelId="{1EE21E39-AE75-48FE-B224-45A83759FAC1}" type="presParOf" srcId="{18EE1E11-C102-47A8-AD39-8AFD73F41196}" destId="{CA5514F4-E8F3-4060-8D9A-866C0DAC4E5C}" srcOrd="2" destOrd="0" presId="urn:microsoft.com/office/officeart/2016/7/layout/LinearArrowProcessNumbered"/>
    <dgm:cxn modelId="{3A9BBC08-8FB5-4EFE-B3CB-0AA6788C1744}" type="presParOf" srcId="{18EE1E11-C102-47A8-AD39-8AFD73F41196}" destId="{02D45F9B-4C0C-4EE3-A688-4A5BE7D481ED}" srcOrd="3" destOrd="0" presId="urn:microsoft.com/office/officeart/2016/7/layout/LinearArrowProcessNumbered"/>
    <dgm:cxn modelId="{441FA69D-05F0-4632-961D-6842272B8153}" type="presParOf" srcId="{15B89314-425D-476F-9180-8C3C337CB406}" destId="{2F4E46F4-DDA4-44D3-B295-950258371A61}"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B5BAFA-9639-4292-9841-4946689626C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E9E53D1-3FCE-46F8-A9B1-563D7F2AA8D3}">
      <dgm:prSet/>
      <dgm:spPr/>
      <dgm:t>
        <a:bodyPr/>
        <a:lstStyle/>
        <a:p>
          <a:pPr>
            <a:lnSpc>
              <a:spcPct val="100000"/>
            </a:lnSpc>
            <a:defRPr cap="all"/>
          </a:pPr>
          <a:r>
            <a:rPr lang="en-AU"/>
            <a:t>Yes</a:t>
          </a:r>
          <a:endParaRPr lang="en-US"/>
        </a:p>
      </dgm:t>
    </dgm:pt>
    <dgm:pt modelId="{66D075FC-A408-42BC-8CA0-27BABA0FDD81}" type="parTrans" cxnId="{C25C97F1-2226-452F-9291-8CC6088A1EE8}">
      <dgm:prSet/>
      <dgm:spPr/>
      <dgm:t>
        <a:bodyPr/>
        <a:lstStyle/>
        <a:p>
          <a:endParaRPr lang="en-US"/>
        </a:p>
      </dgm:t>
    </dgm:pt>
    <dgm:pt modelId="{AF14DC52-2A08-4C26-B21C-365F087AD700}" type="sibTrans" cxnId="{C25C97F1-2226-452F-9291-8CC6088A1EE8}">
      <dgm:prSet/>
      <dgm:spPr/>
      <dgm:t>
        <a:bodyPr/>
        <a:lstStyle/>
        <a:p>
          <a:pPr>
            <a:lnSpc>
              <a:spcPct val="100000"/>
            </a:lnSpc>
          </a:pPr>
          <a:endParaRPr lang="en-US"/>
        </a:p>
      </dgm:t>
    </dgm:pt>
    <dgm:pt modelId="{FFFDFCC9-FC6D-4C2D-B151-9DB0D3E475A6}">
      <dgm:prSet/>
      <dgm:spPr/>
      <dgm:t>
        <a:bodyPr/>
        <a:lstStyle/>
        <a:p>
          <a:pPr>
            <a:lnSpc>
              <a:spcPct val="100000"/>
            </a:lnSpc>
            <a:defRPr cap="all"/>
          </a:pPr>
          <a:r>
            <a:rPr lang="en-AU"/>
            <a:t>In all jurisdictions where T21 has been implemented there has been a fall in uptake of smoking by young people</a:t>
          </a:r>
          <a:endParaRPr lang="en-US"/>
        </a:p>
      </dgm:t>
    </dgm:pt>
    <dgm:pt modelId="{C29FC04A-B936-4B50-A21E-0DE38D7D2F09}" type="parTrans" cxnId="{4A65F0AB-DF43-4F7F-871D-2A46389DE057}">
      <dgm:prSet/>
      <dgm:spPr/>
      <dgm:t>
        <a:bodyPr/>
        <a:lstStyle/>
        <a:p>
          <a:endParaRPr lang="en-US"/>
        </a:p>
      </dgm:t>
    </dgm:pt>
    <dgm:pt modelId="{1E210686-6E06-4A1F-B988-17586E71CDB0}" type="sibTrans" cxnId="{4A65F0AB-DF43-4F7F-871D-2A46389DE057}">
      <dgm:prSet/>
      <dgm:spPr/>
      <dgm:t>
        <a:bodyPr/>
        <a:lstStyle/>
        <a:p>
          <a:pPr>
            <a:lnSpc>
              <a:spcPct val="100000"/>
            </a:lnSpc>
          </a:pPr>
          <a:endParaRPr lang="en-US"/>
        </a:p>
      </dgm:t>
    </dgm:pt>
    <dgm:pt modelId="{7D3EBDDC-91AF-4A1E-8F16-81AEFE21590B}">
      <dgm:prSet/>
      <dgm:spPr/>
      <dgm:t>
        <a:bodyPr/>
        <a:lstStyle/>
        <a:p>
          <a:pPr>
            <a:lnSpc>
              <a:spcPct val="100000"/>
            </a:lnSpc>
            <a:defRPr cap="all"/>
          </a:pPr>
          <a:r>
            <a:rPr lang="en-AU"/>
            <a:t>All predictive models show that it will reduce smoking rates and uptake of smoking.</a:t>
          </a:r>
          <a:endParaRPr lang="en-US"/>
        </a:p>
      </dgm:t>
    </dgm:pt>
    <dgm:pt modelId="{FB5CA2F7-8ED7-4E6F-A7C9-223D207E02B3}" type="parTrans" cxnId="{59C4D580-D5D0-462C-B415-0FE3F77C3A88}">
      <dgm:prSet/>
      <dgm:spPr/>
      <dgm:t>
        <a:bodyPr/>
        <a:lstStyle/>
        <a:p>
          <a:endParaRPr lang="en-US"/>
        </a:p>
      </dgm:t>
    </dgm:pt>
    <dgm:pt modelId="{59DCFBAF-BC78-439C-B823-9B563EBDFD68}" type="sibTrans" cxnId="{59C4D580-D5D0-462C-B415-0FE3F77C3A88}">
      <dgm:prSet/>
      <dgm:spPr/>
      <dgm:t>
        <a:bodyPr/>
        <a:lstStyle/>
        <a:p>
          <a:pPr>
            <a:lnSpc>
              <a:spcPct val="100000"/>
            </a:lnSpc>
          </a:pPr>
          <a:endParaRPr lang="en-US"/>
        </a:p>
      </dgm:t>
    </dgm:pt>
    <dgm:pt modelId="{7C86FC87-BE50-4279-8017-A083884C4B55}">
      <dgm:prSet/>
      <dgm:spPr/>
      <dgm:t>
        <a:bodyPr/>
        <a:lstStyle/>
        <a:p>
          <a:pPr>
            <a:lnSpc>
              <a:spcPct val="100000"/>
            </a:lnSpc>
            <a:defRPr cap="all"/>
          </a:pPr>
          <a:r>
            <a:rPr lang="en-AU"/>
            <a:t>Raising the age from 16 years to 18 years in Tasmania reduced uptake amongst young people.</a:t>
          </a:r>
          <a:endParaRPr lang="en-US"/>
        </a:p>
      </dgm:t>
    </dgm:pt>
    <dgm:pt modelId="{A9B75FAC-591A-48A7-B509-44D5158DC358}" type="parTrans" cxnId="{53AC96B1-5ABF-4D40-82B9-BABD9BF2FFA1}">
      <dgm:prSet/>
      <dgm:spPr/>
      <dgm:t>
        <a:bodyPr/>
        <a:lstStyle/>
        <a:p>
          <a:endParaRPr lang="en-US"/>
        </a:p>
      </dgm:t>
    </dgm:pt>
    <dgm:pt modelId="{FBB59C18-B207-4445-ABAF-599EAE7557EE}" type="sibTrans" cxnId="{53AC96B1-5ABF-4D40-82B9-BABD9BF2FFA1}">
      <dgm:prSet/>
      <dgm:spPr/>
      <dgm:t>
        <a:bodyPr/>
        <a:lstStyle/>
        <a:p>
          <a:endParaRPr lang="en-US"/>
        </a:p>
      </dgm:t>
    </dgm:pt>
    <dgm:pt modelId="{A623A944-7A86-442A-8725-B35F1736A998}" type="pres">
      <dgm:prSet presAssocID="{3FB5BAFA-9639-4292-9841-4946689626CF}" presName="root" presStyleCnt="0">
        <dgm:presLayoutVars>
          <dgm:dir/>
          <dgm:resizeHandles val="exact"/>
        </dgm:presLayoutVars>
      </dgm:prSet>
      <dgm:spPr/>
    </dgm:pt>
    <dgm:pt modelId="{25F6F895-D095-4B57-BA35-54B093E7987D}" type="pres">
      <dgm:prSet presAssocID="{0E9E53D1-3FCE-46F8-A9B1-563D7F2AA8D3}" presName="compNode" presStyleCnt="0"/>
      <dgm:spPr/>
    </dgm:pt>
    <dgm:pt modelId="{AE90705A-BF16-4FBD-9571-B6D34D66B1F7}" type="pres">
      <dgm:prSet presAssocID="{0E9E53D1-3FCE-46F8-A9B1-563D7F2AA8D3}" presName="iconBgRect" presStyleLbl="bgShp" presStyleIdx="0" presStyleCnt="4"/>
      <dgm:spPr/>
    </dgm:pt>
    <dgm:pt modelId="{5E03C2E7-5EF6-4250-9F46-66C70CFC0385}" type="pres">
      <dgm:prSet presAssocID="{0E9E53D1-3FCE-46F8-A9B1-563D7F2AA8D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85D1678F-0D66-4F3A-B561-4E624212E76D}" type="pres">
      <dgm:prSet presAssocID="{0E9E53D1-3FCE-46F8-A9B1-563D7F2AA8D3}" presName="spaceRect" presStyleCnt="0"/>
      <dgm:spPr/>
    </dgm:pt>
    <dgm:pt modelId="{983F344C-31BB-4437-99D4-559A1B14CF57}" type="pres">
      <dgm:prSet presAssocID="{0E9E53D1-3FCE-46F8-A9B1-563D7F2AA8D3}" presName="textRect" presStyleLbl="revTx" presStyleIdx="0" presStyleCnt="4">
        <dgm:presLayoutVars>
          <dgm:chMax val="1"/>
          <dgm:chPref val="1"/>
        </dgm:presLayoutVars>
      </dgm:prSet>
      <dgm:spPr/>
    </dgm:pt>
    <dgm:pt modelId="{7FEE4F3A-D0FE-45B8-AA81-EEAD69419C76}" type="pres">
      <dgm:prSet presAssocID="{AF14DC52-2A08-4C26-B21C-365F087AD700}" presName="sibTrans" presStyleCnt="0"/>
      <dgm:spPr/>
    </dgm:pt>
    <dgm:pt modelId="{C2F897EF-2A3F-4FCD-8F2F-0164BB9BE13E}" type="pres">
      <dgm:prSet presAssocID="{FFFDFCC9-FC6D-4C2D-B151-9DB0D3E475A6}" presName="compNode" presStyleCnt="0"/>
      <dgm:spPr/>
    </dgm:pt>
    <dgm:pt modelId="{57FA398E-5AF8-4E48-844E-57FD2BE0F739}" type="pres">
      <dgm:prSet presAssocID="{FFFDFCC9-FC6D-4C2D-B151-9DB0D3E475A6}" presName="iconBgRect" presStyleLbl="bgShp" presStyleIdx="1" presStyleCnt="4"/>
      <dgm:spPr/>
    </dgm:pt>
    <dgm:pt modelId="{390A5D3F-0E05-43E5-A45D-6F7A775CD9A0}" type="pres">
      <dgm:prSet presAssocID="{FFFDFCC9-FC6D-4C2D-B151-9DB0D3E475A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oking"/>
        </a:ext>
      </dgm:extLst>
    </dgm:pt>
    <dgm:pt modelId="{4ABCAD17-CA3B-4B89-BE67-DBAF8C4B5DBF}" type="pres">
      <dgm:prSet presAssocID="{FFFDFCC9-FC6D-4C2D-B151-9DB0D3E475A6}" presName="spaceRect" presStyleCnt="0"/>
      <dgm:spPr/>
    </dgm:pt>
    <dgm:pt modelId="{CDE26D9F-9CCD-4E1B-BB3C-7FA252DB7A21}" type="pres">
      <dgm:prSet presAssocID="{FFFDFCC9-FC6D-4C2D-B151-9DB0D3E475A6}" presName="textRect" presStyleLbl="revTx" presStyleIdx="1" presStyleCnt="4">
        <dgm:presLayoutVars>
          <dgm:chMax val="1"/>
          <dgm:chPref val="1"/>
        </dgm:presLayoutVars>
      </dgm:prSet>
      <dgm:spPr/>
    </dgm:pt>
    <dgm:pt modelId="{F0264AA7-8980-4855-836B-7F727B8F197A}" type="pres">
      <dgm:prSet presAssocID="{1E210686-6E06-4A1F-B988-17586E71CDB0}" presName="sibTrans" presStyleCnt="0"/>
      <dgm:spPr/>
    </dgm:pt>
    <dgm:pt modelId="{3DE2B151-E8A6-4B63-8673-B35EA97B9417}" type="pres">
      <dgm:prSet presAssocID="{7D3EBDDC-91AF-4A1E-8F16-81AEFE21590B}" presName="compNode" presStyleCnt="0"/>
      <dgm:spPr/>
    </dgm:pt>
    <dgm:pt modelId="{1935185C-3A0B-43F0-BB73-1A3F0079E270}" type="pres">
      <dgm:prSet presAssocID="{7D3EBDDC-91AF-4A1E-8F16-81AEFE21590B}" presName="iconBgRect" presStyleLbl="bgShp" presStyleIdx="2" presStyleCnt="4"/>
      <dgm:spPr/>
    </dgm:pt>
    <dgm:pt modelId="{93D43979-B5AA-4733-B116-05402791F65F}" type="pres">
      <dgm:prSet presAssocID="{7D3EBDDC-91AF-4A1E-8F16-81AEFE21590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o Smoking"/>
        </a:ext>
      </dgm:extLst>
    </dgm:pt>
    <dgm:pt modelId="{0D9494E9-E157-4589-BD08-83EB3B3BFCC9}" type="pres">
      <dgm:prSet presAssocID="{7D3EBDDC-91AF-4A1E-8F16-81AEFE21590B}" presName="spaceRect" presStyleCnt="0"/>
      <dgm:spPr/>
    </dgm:pt>
    <dgm:pt modelId="{5EF5FE14-C908-498A-B01C-7BCB8CCB0F8D}" type="pres">
      <dgm:prSet presAssocID="{7D3EBDDC-91AF-4A1E-8F16-81AEFE21590B}" presName="textRect" presStyleLbl="revTx" presStyleIdx="2" presStyleCnt="4">
        <dgm:presLayoutVars>
          <dgm:chMax val="1"/>
          <dgm:chPref val="1"/>
        </dgm:presLayoutVars>
      </dgm:prSet>
      <dgm:spPr/>
    </dgm:pt>
    <dgm:pt modelId="{035D03E1-4857-462A-A33D-203188A93265}" type="pres">
      <dgm:prSet presAssocID="{59DCFBAF-BC78-439C-B823-9B563EBDFD68}" presName="sibTrans" presStyleCnt="0"/>
      <dgm:spPr/>
    </dgm:pt>
    <dgm:pt modelId="{3DB75308-483A-4C2A-B0A1-0E1012339F82}" type="pres">
      <dgm:prSet presAssocID="{7C86FC87-BE50-4279-8017-A083884C4B55}" presName="compNode" presStyleCnt="0"/>
      <dgm:spPr/>
    </dgm:pt>
    <dgm:pt modelId="{0DD62152-F061-4379-B7E5-D233FC3927CA}" type="pres">
      <dgm:prSet presAssocID="{7C86FC87-BE50-4279-8017-A083884C4B55}" presName="iconBgRect" presStyleLbl="bgShp" presStyleIdx="3" presStyleCnt="4"/>
      <dgm:spPr/>
    </dgm:pt>
    <dgm:pt modelId="{BB6784EE-34A5-4C5D-913D-35F25C7A5CD6}" type="pres">
      <dgm:prSet presAssocID="{7C86FC87-BE50-4279-8017-A083884C4B5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ildren"/>
        </a:ext>
      </dgm:extLst>
    </dgm:pt>
    <dgm:pt modelId="{5D30ACA7-F566-48D1-AC3F-01821BACCA42}" type="pres">
      <dgm:prSet presAssocID="{7C86FC87-BE50-4279-8017-A083884C4B55}" presName="spaceRect" presStyleCnt="0"/>
      <dgm:spPr/>
    </dgm:pt>
    <dgm:pt modelId="{972E66C2-4CDB-44E4-BC25-EE823CBB0BFD}" type="pres">
      <dgm:prSet presAssocID="{7C86FC87-BE50-4279-8017-A083884C4B55}" presName="textRect" presStyleLbl="revTx" presStyleIdx="3" presStyleCnt="4">
        <dgm:presLayoutVars>
          <dgm:chMax val="1"/>
          <dgm:chPref val="1"/>
        </dgm:presLayoutVars>
      </dgm:prSet>
      <dgm:spPr/>
    </dgm:pt>
  </dgm:ptLst>
  <dgm:cxnLst>
    <dgm:cxn modelId="{0FFBF043-3B6A-4156-BE5F-4235A7AC8BFD}" type="presOf" srcId="{3FB5BAFA-9639-4292-9841-4946689626CF}" destId="{A623A944-7A86-442A-8725-B35F1736A998}" srcOrd="0" destOrd="0" presId="urn:microsoft.com/office/officeart/2018/5/layout/IconCircleLabelList"/>
    <dgm:cxn modelId="{23CE9368-2049-4A4F-8BAA-011E11310955}" type="presOf" srcId="{0E9E53D1-3FCE-46F8-A9B1-563D7F2AA8D3}" destId="{983F344C-31BB-4437-99D4-559A1B14CF57}" srcOrd="0" destOrd="0" presId="urn:microsoft.com/office/officeart/2018/5/layout/IconCircleLabelList"/>
    <dgm:cxn modelId="{59C4D580-D5D0-462C-B415-0FE3F77C3A88}" srcId="{3FB5BAFA-9639-4292-9841-4946689626CF}" destId="{7D3EBDDC-91AF-4A1E-8F16-81AEFE21590B}" srcOrd="2" destOrd="0" parTransId="{FB5CA2F7-8ED7-4E6F-A7C9-223D207E02B3}" sibTransId="{59DCFBAF-BC78-439C-B823-9B563EBDFD68}"/>
    <dgm:cxn modelId="{9E57668C-5465-4DD2-8ABF-29ADB27473B1}" type="presOf" srcId="{FFFDFCC9-FC6D-4C2D-B151-9DB0D3E475A6}" destId="{CDE26D9F-9CCD-4E1B-BB3C-7FA252DB7A21}" srcOrd="0" destOrd="0" presId="urn:microsoft.com/office/officeart/2018/5/layout/IconCircleLabelList"/>
    <dgm:cxn modelId="{C2CD5D95-9EEF-4293-B0C3-CB5DBBC0C492}" type="presOf" srcId="{7C86FC87-BE50-4279-8017-A083884C4B55}" destId="{972E66C2-4CDB-44E4-BC25-EE823CBB0BFD}" srcOrd="0" destOrd="0" presId="urn:microsoft.com/office/officeart/2018/5/layout/IconCircleLabelList"/>
    <dgm:cxn modelId="{3855C39D-52D6-4397-AC35-6ED4E3906088}" type="presOf" srcId="{7D3EBDDC-91AF-4A1E-8F16-81AEFE21590B}" destId="{5EF5FE14-C908-498A-B01C-7BCB8CCB0F8D}" srcOrd="0" destOrd="0" presId="urn:microsoft.com/office/officeart/2018/5/layout/IconCircleLabelList"/>
    <dgm:cxn modelId="{4A65F0AB-DF43-4F7F-871D-2A46389DE057}" srcId="{3FB5BAFA-9639-4292-9841-4946689626CF}" destId="{FFFDFCC9-FC6D-4C2D-B151-9DB0D3E475A6}" srcOrd="1" destOrd="0" parTransId="{C29FC04A-B936-4B50-A21E-0DE38D7D2F09}" sibTransId="{1E210686-6E06-4A1F-B988-17586E71CDB0}"/>
    <dgm:cxn modelId="{53AC96B1-5ABF-4D40-82B9-BABD9BF2FFA1}" srcId="{3FB5BAFA-9639-4292-9841-4946689626CF}" destId="{7C86FC87-BE50-4279-8017-A083884C4B55}" srcOrd="3" destOrd="0" parTransId="{A9B75FAC-591A-48A7-B509-44D5158DC358}" sibTransId="{FBB59C18-B207-4445-ABAF-599EAE7557EE}"/>
    <dgm:cxn modelId="{C25C97F1-2226-452F-9291-8CC6088A1EE8}" srcId="{3FB5BAFA-9639-4292-9841-4946689626CF}" destId="{0E9E53D1-3FCE-46F8-A9B1-563D7F2AA8D3}" srcOrd="0" destOrd="0" parTransId="{66D075FC-A408-42BC-8CA0-27BABA0FDD81}" sibTransId="{AF14DC52-2A08-4C26-B21C-365F087AD700}"/>
    <dgm:cxn modelId="{ADE08EA5-10BC-40BB-AC3B-C7A01CD3D9CC}" type="presParOf" srcId="{A623A944-7A86-442A-8725-B35F1736A998}" destId="{25F6F895-D095-4B57-BA35-54B093E7987D}" srcOrd="0" destOrd="0" presId="urn:microsoft.com/office/officeart/2018/5/layout/IconCircleLabelList"/>
    <dgm:cxn modelId="{2A9A70E0-0C3F-43DC-8871-396251DE38F3}" type="presParOf" srcId="{25F6F895-D095-4B57-BA35-54B093E7987D}" destId="{AE90705A-BF16-4FBD-9571-B6D34D66B1F7}" srcOrd="0" destOrd="0" presId="urn:microsoft.com/office/officeart/2018/5/layout/IconCircleLabelList"/>
    <dgm:cxn modelId="{5A946D29-1B6E-4A90-A92D-B5E40B7C56CE}" type="presParOf" srcId="{25F6F895-D095-4B57-BA35-54B093E7987D}" destId="{5E03C2E7-5EF6-4250-9F46-66C70CFC0385}" srcOrd="1" destOrd="0" presId="urn:microsoft.com/office/officeart/2018/5/layout/IconCircleLabelList"/>
    <dgm:cxn modelId="{8096E0B0-7B5A-47D0-946E-5A3758D12488}" type="presParOf" srcId="{25F6F895-D095-4B57-BA35-54B093E7987D}" destId="{85D1678F-0D66-4F3A-B561-4E624212E76D}" srcOrd="2" destOrd="0" presId="urn:microsoft.com/office/officeart/2018/5/layout/IconCircleLabelList"/>
    <dgm:cxn modelId="{6A8A5F2D-66BC-4EBD-871A-C08AFA4D1204}" type="presParOf" srcId="{25F6F895-D095-4B57-BA35-54B093E7987D}" destId="{983F344C-31BB-4437-99D4-559A1B14CF57}" srcOrd="3" destOrd="0" presId="urn:microsoft.com/office/officeart/2018/5/layout/IconCircleLabelList"/>
    <dgm:cxn modelId="{4EF4108A-C8DD-4F04-ACCF-A1C48051D1AD}" type="presParOf" srcId="{A623A944-7A86-442A-8725-B35F1736A998}" destId="{7FEE4F3A-D0FE-45B8-AA81-EEAD69419C76}" srcOrd="1" destOrd="0" presId="urn:microsoft.com/office/officeart/2018/5/layout/IconCircleLabelList"/>
    <dgm:cxn modelId="{EF1D430B-B94D-4A84-A281-FDC15F0797D6}" type="presParOf" srcId="{A623A944-7A86-442A-8725-B35F1736A998}" destId="{C2F897EF-2A3F-4FCD-8F2F-0164BB9BE13E}" srcOrd="2" destOrd="0" presId="urn:microsoft.com/office/officeart/2018/5/layout/IconCircleLabelList"/>
    <dgm:cxn modelId="{79F69657-E1EA-4099-86E0-8AA3FBCA6F64}" type="presParOf" srcId="{C2F897EF-2A3F-4FCD-8F2F-0164BB9BE13E}" destId="{57FA398E-5AF8-4E48-844E-57FD2BE0F739}" srcOrd="0" destOrd="0" presId="urn:microsoft.com/office/officeart/2018/5/layout/IconCircleLabelList"/>
    <dgm:cxn modelId="{ECCB47AF-DFB8-4F8B-AC85-BEC425148091}" type="presParOf" srcId="{C2F897EF-2A3F-4FCD-8F2F-0164BB9BE13E}" destId="{390A5D3F-0E05-43E5-A45D-6F7A775CD9A0}" srcOrd="1" destOrd="0" presId="urn:microsoft.com/office/officeart/2018/5/layout/IconCircleLabelList"/>
    <dgm:cxn modelId="{E80FD8B7-A8E1-4EE7-8AED-97D69000D58A}" type="presParOf" srcId="{C2F897EF-2A3F-4FCD-8F2F-0164BB9BE13E}" destId="{4ABCAD17-CA3B-4B89-BE67-DBAF8C4B5DBF}" srcOrd="2" destOrd="0" presId="urn:microsoft.com/office/officeart/2018/5/layout/IconCircleLabelList"/>
    <dgm:cxn modelId="{CD6C63E8-8B98-4542-A596-A73428ADB14F}" type="presParOf" srcId="{C2F897EF-2A3F-4FCD-8F2F-0164BB9BE13E}" destId="{CDE26D9F-9CCD-4E1B-BB3C-7FA252DB7A21}" srcOrd="3" destOrd="0" presId="urn:microsoft.com/office/officeart/2018/5/layout/IconCircleLabelList"/>
    <dgm:cxn modelId="{044384EA-91B3-45A8-9E68-AA598B82BF92}" type="presParOf" srcId="{A623A944-7A86-442A-8725-B35F1736A998}" destId="{F0264AA7-8980-4855-836B-7F727B8F197A}" srcOrd="3" destOrd="0" presId="urn:microsoft.com/office/officeart/2018/5/layout/IconCircleLabelList"/>
    <dgm:cxn modelId="{513BA253-A8EE-461C-B2F0-5BBAB7C3281B}" type="presParOf" srcId="{A623A944-7A86-442A-8725-B35F1736A998}" destId="{3DE2B151-E8A6-4B63-8673-B35EA97B9417}" srcOrd="4" destOrd="0" presId="urn:microsoft.com/office/officeart/2018/5/layout/IconCircleLabelList"/>
    <dgm:cxn modelId="{331840F8-804A-4DCD-985F-4D1C0413D1E9}" type="presParOf" srcId="{3DE2B151-E8A6-4B63-8673-B35EA97B9417}" destId="{1935185C-3A0B-43F0-BB73-1A3F0079E270}" srcOrd="0" destOrd="0" presId="urn:microsoft.com/office/officeart/2018/5/layout/IconCircleLabelList"/>
    <dgm:cxn modelId="{C5332F15-C08A-427C-99B2-005D09612B3F}" type="presParOf" srcId="{3DE2B151-E8A6-4B63-8673-B35EA97B9417}" destId="{93D43979-B5AA-4733-B116-05402791F65F}" srcOrd="1" destOrd="0" presId="urn:microsoft.com/office/officeart/2018/5/layout/IconCircleLabelList"/>
    <dgm:cxn modelId="{91D8D3BA-5FB6-4E75-8981-101CD21A19E0}" type="presParOf" srcId="{3DE2B151-E8A6-4B63-8673-B35EA97B9417}" destId="{0D9494E9-E157-4589-BD08-83EB3B3BFCC9}" srcOrd="2" destOrd="0" presId="urn:microsoft.com/office/officeart/2018/5/layout/IconCircleLabelList"/>
    <dgm:cxn modelId="{9889B0F0-A965-4683-82BA-A416017354EB}" type="presParOf" srcId="{3DE2B151-E8A6-4B63-8673-B35EA97B9417}" destId="{5EF5FE14-C908-498A-B01C-7BCB8CCB0F8D}" srcOrd="3" destOrd="0" presId="urn:microsoft.com/office/officeart/2018/5/layout/IconCircleLabelList"/>
    <dgm:cxn modelId="{0EB79DF2-20D4-4A4F-A23F-ADEB917B4FBF}" type="presParOf" srcId="{A623A944-7A86-442A-8725-B35F1736A998}" destId="{035D03E1-4857-462A-A33D-203188A93265}" srcOrd="5" destOrd="0" presId="urn:microsoft.com/office/officeart/2018/5/layout/IconCircleLabelList"/>
    <dgm:cxn modelId="{F00FF206-CDAF-427E-B62B-3D6E94BEBBFC}" type="presParOf" srcId="{A623A944-7A86-442A-8725-B35F1736A998}" destId="{3DB75308-483A-4C2A-B0A1-0E1012339F82}" srcOrd="6" destOrd="0" presId="urn:microsoft.com/office/officeart/2018/5/layout/IconCircleLabelList"/>
    <dgm:cxn modelId="{A13D4677-DA3D-4978-981D-21EA99323A49}" type="presParOf" srcId="{3DB75308-483A-4C2A-B0A1-0E1012339F82}" destId="{0DD62152-F061-4379-B7E5-D233FC3927CA}" srcOrd="0" destOrd="0" presId="urn:microsoft.com/office/officeart/2018/5/layout/IconCircleLabelList"/>
    <dgm:cxn modelId="{875E9A22-661B-4E70-BFD9-2BAB52D0183E}" type="presParOf" srcId="{3DB75308-483A-4C2A-B0A1-0E1012339F82}" destId="{BB6784EE-34A5-4C5D-913D-35F25C7A5CD6}" srcOrd="1" destOrd="0" presId="urn:microsoft.com/office/officeart/2018/5/layout/IconCircleLabelList"/>
    <dgm:cxn modelId="{72C0BC3F-FDA5-4161-AF7D-4001476B9C9D}" type="presParOf" srcId="{3DB75308-483A-4C2A-B0A1-0E1012339F82}" destId="{5D30ACA7-F566-48D1-AC3F-01821BACCA42}" srcOrd="2" destOrd="0" presId="urn:microsoft.com/office/officeart/2018/5/layout/IconCircleLabelList"/>
    <dgm:cxn modelId="{13D2F688-3302-491F-9B2D-A391D7734F52}" type="presParOf" srcId="{3DB75308-483A-4C2A-B0A1-0E1012339F82}" destId="{972E66C2-4CDB-44E4-BC25-EE823CBB0BF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A01E1-2ED2-483C-B5ED-1143450703AC}">
      <dsp:nvSpPr>
        <dsp:cNvPr id="0" name=""/>
        <dsp:cNvSpPr/>
      </dsp:nvSpPr>
      <dsp:spPr>
        <a:xfrm>
          <a:off x="6673700" y="1508427"/>
          <a:ext cx="2151764" cy="1291058"/>
        </a:xfrm>
        <a:prstGeom prst="rect">
          <a:avLst/>
        </a:prstGeom>
        <a:solidFill>
          <a:schemeClr val="bg2">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dirty="0"/>
            <a:t>Saying that the legislation is too complex for retailers and hotels</a:t>
          </a:r>
          <a:endParaRPr lang="en-US" sz="1700" kern="1200" dirty="0"/>
        </a:p>
      </dsp:txBody>
      <dsp:txXfrm>
        <a:off x="6673700" y="1508427"/>
        <a:ext cx="2151764" cy="1291058"/>
      </dsp:txXfrm>
    </dsp:sp>
    <dsp:sp modelId="{98A92C0A-8FB2-4117-A8B7-6889D5E5A11F}">
      <dsp:nvSpPr>
        <dsp:cNvPr id="0" name=""/>
        <dsp:cNvSpPr/>
      </dsp:nvSpPr>
      <dsp:spPr>
        <a:xfrm>
          <a:off x="3202539" y="93840"/>
          <a:ext cx="2151764" cy="1291058"/>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dirty="0"/>
            <a:t>Scaring small retailers – by saying that they will lose jobs/go broke.</a:t>
          </a:r>
          <a:endParaRPr lang="en-US" sz="1700" kern="1200" dirty="0"/>
        </a:p>
      </dsp:txBody>
      <dsp:txXfrm>
        <a:off x="3202539" y="93840"/>
        <a:ext cx="2151764" cy="1291058"/>
      </dsp:txXfrm>
    </dsp:sp>
    <dsp:sp modelId="{C0FBF5AD-7243-4742-920F-BEA8A891F366}">
      <dsp:nvSpPr>
        <dsp:cNvPr id="0" name=""/>
        <dsp:cNvSpPr/>
      </dsp:nvSpPr>
      <dsp:spPr>
        <a:xfrm>
          <a:off x="875320" y="62532"/>
          <a:ext cx="2151764" cy="1291058"/>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dirty="0"/>
            <a:t>Using “front” organisations to deliver their message.</a:t>
          </a:r>
          <a:endParaRPr lang="en-US" sz="1700" kern="1200" dirty="0"/>
        </a:p>
      </dsp:txBody>
      <dsp:txXfrm>
        <a:off x="875320" y="62532"/>
        <a:ext cx="2151764" cy="1291058"/>
      </dsp:txXfrm>
    </dsp:sp>
    <dsp:sp modelId="{D656E1A6-1A2A-4A36-B998-7406E706C5F7}">
      <dsp:nvSpPr>
        <dsp:cNvPr id="0" name=""/>
        <dsp:cNvSpPr/>
      </dsp:nvSpPr>
      <dsp:spPr>
        <a:xfrm>
          <a:off x="4310073" y="1524062"/>
          <a:ext cx="2151764" cy="1291058"/>
        </a:xfrm>
        <a:prstGeom prst="rect">
          <a:avLst/>
        </a:prstGeom>
        <a:solidFill>
          <a:schemeClr val="bg2">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dirty="0"/>
            <a:t>Misleading you about the proposed legislation – floodgates arguments</a:t>
          </a:r>
          <a:endParaRPr lang="en-US" sz="1700" kern="1200" dirty="0"/>
        </a:p>
      </dsp:txBody>
      <dsp:txXfrm>
        <a:off x="4310073" y="1524062"/>
        <a:ext cx="2151764" cy="1291058"/>
      </dsp:txXfrm>
    </dsp:sp>
    <dsp:sp modelId="{DD7B1EEB-D965-4B64-ABD7-0F6469AFD8CE}">
      <dsp:nvSpPr>
        <dsp:cNvPr id="0" name=""/>
        <dsp:cNvSpPr/>
      </dsp:nvSpPr>
      <dsp:spPr>
        <a:xfrm>
          <a:off x="4305640" y="2944325"/>
          <a:ext cx="2151764" cy="129105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dirty="0"/>
            <a:t>Arguing tobacco is a legal drug (product)</a:t>
          </a:r>
          <a:endParaRPr lang="en-US" sz="1700" kern="1200" dirty="0"/>
        </a:p>
      </dsp:txBody>
      <dsp:txXfrm>
        <a:off x="4305640" y="2944325"/>
        <a:ext cx="2151764" cy="1291058"/>
      </dsp:txXfrm>
    </dsp:sp>
    <dsp:sp modelId="{834773F9-BC86-4CBB-A724-A78E6FEA19D8}">
      <dsp:nvSpPr>
        <dsp:cNvPr id="0" name=""/>
        <dsp:cNvSpPr/>
      </dsp:nvSpPr>
      <dsp:spPr>
        <a:xfrm>
          <a:off x="7891792" y="107327"/>
          <a:ext cx="2151764" cy="129105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dirty="0"/>
            <a:t>Using fear regarding organised crime and prohibition</a:t>
          </a:r>
          <a:endParaRPr lang="en-US" sz="1700" kern="1200" dirty="0"/>
        </a:p>
      </dsp:txBody>
      <dsp:txXfrm>
        <a:off x="7891792" y="107327"/>
        <a:ext cx="2151764" cy="1291058"/>
      </dsp:txXfrm>
    </dsp:sp>
    <dsp:sp modelId="{FAB9F62B-1B16-4D47-8995-4396CF0B9E82}">
      <dsp:nvSpPr>
        <dsp:cNvPr id="0" name=""/>
        <dsp:cNvSpPr/>
      </dsp:nvSpPr>
      <dsp:spPr>
        <a:xfrm>
          <a:off x="5546046" y="91705"/>
          <a:ext cx="2151764" cy="1291058"/>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dirty="0"/>
            <a:t>Expressing unfounded concern for tourist industry</a:t>
          </a:r>
          <a:endParaRPr lang="en-US" sz="1700" kern="1200" dirty="0"/>
        </a:p>
      </dsp:txBody>
      <dsp:txXfrm>
        <a:off x="5546046" y="91705"/>
        <a:ext cx="2151764" cy="1291058"/>
      </dsp:txXfrm>
    </dsp:sp>
    <dsp:sp modelId="{9AE9AF18-7518-4A5E-8876-C698ECA87392}">
      <dsp:nvSpPr>
        <dsp:cNvPr id="0" name=""/>
        <dsp:cNvSpPr/>
      </dsp:nvSpPr>
      <dsp:spPr>
        <a:xfrm>
          <a:off x="1942035" y="1514103"/>
          <a:ext cx="2151764" cy="1291058"/>
        </a:xfrm>
        <a:prstGeom prst="rect">
          <a:avLst/>
        </a:prstGeom>
        <a:solidFill>
          <a:schemeClr val="bg2">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dirty="0"/>
            <a:t>Alleging lack of consultation</a:t>
          </a:r>
          <a:endParaRPr lang="en-US" sz="1700" kern="1200" dirty="0"/>
        </a:p>
      </dsp:txBody>
      <dsp:txXfrm>
        <a:off x="1942035" y="1514103"/>
        <a:ext cx="2151764" cy="1291058"/>
      </dsp:txXfrm>
    </dsp:sp>
    <dsp:sp modelId="{FB4C3461-1EA2-4B74-BA91-598460A73DDF}">
      <dsp:nvSpPr>
        <dsp:cNvPr id="0" name=""/>
        <dsp:cNvSpPr/>
      </dsp:nvSpPr>
      <dsp:spPr>
        <a:xfrm>
          <a:off x="6649148" y="2918745"/>
          <a:ext cx="2151764" cy="1291058"/>
        </a:xfrm>
        <a:prstGeom prst="rect">
          <a:avLst/>
        </a:prstGeom>
        <a:solidFill>
          <a:schemeClr val="accent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dirty="0"/>
            <a:t>Allege “rights” for adults (over 18) to do as they “choose”</a:t>
          </a:r>
          <a:endParaRPr lang="en-US" sz="1700" kern="1200" dirty="0"/>
        </a:p>
      </dsp:txBody>
      <dsp:txXfrm>
        <a:off x="6649148" y="2918745"/>
        <a:ext cx="2151764" cy="1291058"/>
      </dsp:txXfrm>
    </dsp:sp>
    <dsp:sp modelId="{130043AA-F803-425E-91C9-363C1493982F}">
      <dsp:nvSpPr>
        <dsp:cNvPr id="0" name=""/>
        <dsp:cNvSpPr/>
      </dsp:nvSpPr>
      <dsp:spPr>
        <a:xfrm>
          <a:off x="1966608" y="2934366"/>
          <a:ext cx="2151764" cy="129105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dirty="0"/>
            <a:t>Emphasizing “choice” without mentioning addiction</a:t>
          </a:r>
          <a:endParaRPr lang="en-US" sz="1700" kern="1200" dirty="0"/>
        </a:p>
      </dsp:txBody>
      <dsp:txXfrm>
        <a:off x="1966608" y="2934366"/>
        <a:ext cx="2151764" cy="12910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55700-0ABD-4E16-9C56-11132023084A}">
      <dsp:nvSpPr>
        <dsp:cNvPr id="0" name=""/>
        <dsp:cNvSpPr/>
      </dsp:nvSpPr>
      <dsp:spPr>
        <a:xfrm>
          <a:off x="615623" y="600054"/>
          <a:ext cx="488710" cy="7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C83F67-EA70-47FE-84D3-97D31CEDA0BD}">
      <dsp:nvSpPr>
        <dsp:cNvPr id="0" name=""/>
        <dsp:cNvSpPr/>
      </dsp:nvSpPr>
      <dsp:spPr>
        <a:xfrm>
          <a:off x="1133656" y="559038"/>
          <a:ext cx="56201" cy="105557"/>
        </a:xfrm>
        <a:prstGeom prst="chevron">
          <a:avLst>
            <a:gd name="adj" fmla="val 90000"/>
          </a:avLst>
        </a:prstGeom>
        <a:solidFill>
          <a:schemeClr val="accent5">
            <a:tint val="40000"/>
            <a:alpha val="90000"/>
            <a:hueOff val="-601804"/>
            <a:satOff val="3652"/>
            <a:lumOff val="179"/>
            <a:alphaOff val="0"/>
          </a:schemeClr>
        </a:solidFill>
        <a:ln w="12700" cap="flat" cmpd="sng" algn="ctr">
          <a:solidFill>
            <a:schemeClr val="accent5">
              <a:tint val="40000"/>
              <a:alpha val="90000"/>
              <a:hueOff val="-601804"/>
              <a:satOff val="3652"/>
              <a:lumOff val="179"/>
              <a:alphaOff val="0"/>
            </a:schemeClr>
          </a:solidFill>
          <a:prstDash val="solid"/>
        </a:ln>
        <a:effectLst/>
      </dsp:spPr>
      <dsp:style>
        <a:lnRef idx="2">
          <a:scrgbClr r="0" g="0" b="0"/>
        </a:lnRef>
        <a:fillRef idx="1">
          <a:scrgbClr r="0" g="0" b="0"/>
        </a:fillRef>
        <a:effectRef idx="0">
          <a:scrgbClr r="0" g="0" b="0"/>
        </a:effectRef>
        <a:fontRef idx="minor"/>
      </dsp:style>
    </dsp:sp>
    <dsp:sp modelId="{56BAE871-2A1B-4F77-AEB0-1ED19B09A382}">
      <dsp:nvSpPr>
        <dsp:cNvPr id="0" name=""/>
        <dsp:cNvSpPr/>
      </dsp:nvSpPr>
      <dsp:spPr>
        <a:xfrm>
          <a:off x="344108" y="389664"/>
          <a:ext cx="420852" cy="420852"/>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6331" tIns="16331" rIns="16331" bIns="16331" numCol="1" spcCol="1270" anchor="ctr" anchorCtr="0">
          <a:noAutofit/>
        </a:bodyPr>
        <a:lstStyle/>
        <a:p>
          <a:pPr marL="0" lvl="0" indent="0" algn="ctr" defTabSz="800100">
            <a:lnSpc>
              <a:spcPct val="90000"/>
            </a:lnSpc>
            <a:spcBef>
              <a:spcPct val="0"/>
            </a:spcBef>
            <a:spcAft>
              <a:spcPct val="35000"/>
            </a:spcAft>
            <a:buNone/>
          </a:pPr>
          <a:r>
            <a:rPr lang="en-US" sz="1800" kern="1200"/>
            <a:t>1</a:t>
          </a:r>
        </a:p>
      </dsp:txBody>
      <dsp:txXfrm>
        <a:off x="405740" y="451296"/>
        <a:ext cx="297588" cy="297588"/>
      </dsp:txXfrm>
    </dsp:sp>
    <dsp:sp modelId="{242196F8-3C72-4480-A79C-BAFA0C4B6ED4}">
      <dsp:nvSpPr>
        <dsp:cNvPr id="0" name=""/>
        <dsp:cNvSpPr/>
      </dsp:nvSpPr>
      <dsp:spPr>
        <a:xfrm>
          <a:off x="4735" y="976113"/>
          <a:ext cx="1099598" cy="1965600"/>
        </a:xfrm>
        <a:prstGeom prst="upArrowCallout">
          <a:avLst>
            <a:gd name="adj1" fmla="val 50000"/>
            <a:gd name="adj2" fmla="val 20000"/>
            <a:gd name="adj3" fmla="val 20000"/>
            <a:gd name="adj4" fmla="val 100000"/>
          </a:avLst>
        </a:prstGeom>
        <a:solidFill>
          <a:schemeClr val="accent5">
            <a:tint val="40000"/>
            <a:alpha val="90000"/>
            <a:hueOff val="-1203608"/>
            <a:satOff val="7305"/>
            <a:lumOff val="358"/>
            <a:alphaOff val="0"/>
          </a:schemeClr>
        </a:solidFill>
        <a:ln w="12700" cap="flat" cmpd="sng" algn="ctr">
          <a:solidFill>
            <a:schemeClr val="accent5">
              <a:tint val="40000"/>
              <a:alpha val="90000"/>
              <a:hueOff val="-1203608"/>
              <a:satOff val="7305"/>
              <a:lumOff val="3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738" tIns="165100" rIns="86738" bIns="165100" numCol="1" spcCol="1270" anchor="t" anchorCtr="0">
          <a:noAutofit/>
        </a:bodyPr>
        <a:lstStyle/>
        <a:p>
          <a:pPr marL="0" lvl="0" indent="0" algn="l" defTabSz="488950">
            <a:lnSpc>
              <a:spcPct val="100000"/>
            </a:lnSpc>
            <a:spcBef>
              <a:spcPct val="0"/>
            </a:spcBef>
            <a:spcAft>
              <a:spcPct val="35000"/>
            </a:spcAft>
            <a:buNone/>
          </a:pPr>
          <a:r>
            <a:rPr lang="en-AU" sz="1100" kern="1200"/>
            <a:t>There will still be 75,000 smokers buying cigarettes long after the bill is passed.</a:t>
          </a:r>
          <a:endParaRPr lang="en-US" sz="1100" kern="1200"/>
        </a:p>
      </dsp:txBody>
      <dsp:txXfrm>
        <a:off x="4735" y="1196033"/>
        <a:ext cx="1099598" cy="1745680"/>
      </dsp:txXfrm>
    </dsp:sp>
    <dsp:sp modelId="{09BCBAF3-0E7F-47A1-A25F-458713F69D14}">
      <dsp:nvSpPr>
        <dsp:cNvPr id="0" name=""/>
        <dsp:cNvSpPr/>
      </dsp:nvSpPr>
      <dsp:spPr>
        <a:xfrm>
          <a:off x="1226511" y="600051"/>
          <a:ext cx="1099598" cy="71"/>
        </a:xfrm>
        <a:prstGeom prst="rect">
          <a:avLst/>
        </a:prstGeom>
        <a:solidFill>
          <a:schemeClr val="accent5">
            <a:tint val="40000"/>
            <a:alpha val="90000"/>
            <a:hueOff val="-1805413"/>
            <a:satOff val="10957"/>
            <a:lumOff val="537"/>
            <a:alphaOff val="0"/>
          </a:schemeClr>
        </a:solidFill>
        <a:ln w="12700" cap="flat" cmpd="sng" algn="ctr">
          <a:solidFill>
            <a:schemeClr val="accent5">
              <a:tint val="40000"/>
              <a:alpha val="90000"/>
              <a:hueOff val="-1805413"/>
              <a:satOff val="10957"/>
              <a:lumOff val="537"/>
              <a:alphaOff val="0"/>
            </a:schemeClr>
          </a:solidFill>
          <a:prstDash val="solid"/>
        </a:ln>
        <a:effectLst/>
      </dsp:spPr>
      <dsp:style>
        <a:lnRef idx="2">
          <a:scrgbClr r="0" g="0" b="0"/>
        </a:lnRef>
        <a:fillRef idx="1">
          <a:scrgbClr r="0" g="0" b="0"/>
        </a:fillRef>
        <a:effectRef idx="0">
          <a:scrgbClr r="0" g="0" b="0"/>
        </a:effectRef>
        <a:fontRef idx="minor"/>
      </dsp:style>
    </dsp:sp>
    <dsp:sp modelId="{0AFBCBF2-6EDA-4D63-A731-27171BF53576}">
      <dsp:nvSpPr>
        <dsp:cNvPr id="0" name=""/>
        <dsp:cNvSpPr/>
      </dsp:nvSpPr>
      <dsp:spPr>
        <a:xfrm>
          <a:off x="2355432" y="559036"/>
          <a:ext cx="56201" cy="105560"/>
        </a:xfrm>
        <a:prstGeom prst="chevron">
          <a:avLst>
            <a:gd name="adj" fmla="val 90000"/>
          </a:avLst>
        </a:prstGeom>
        <a:solidFill>
          <a:schemeClr val="accent5">
            <a:tint val="40000"/>
            <a:alpha val="90000"/>
            <a:hueOff val="-2407217"/>
            <a:satOff val="14610"/>
            <a:lumOff val="716"/>
            <a:alphaOff val="0"/>
          </a:schemeClr>
        </a:solidFill>
        <a:ln w="12700" cap="flat" cmpd="sng" algn="ctr">
          <a:solidFill>
            <a:schemeClr val="accent5">
              <a:tint val="40000"/>
              <a:alpha val="90000"/>
              <a:hueOff val="-2407217"/>
              <a:satOff val="14610"/>
              <a:lumOff val="716"/>
              <a:alphaOff val="0"/>
            </a:schemeClr>
          </a:solidFill>
          <a:prstDash val="solid"/>
        </a:ln>
        <a:effectLst/>
      </dsp:spPr>
      <dsp:style>
        <a:lnRef idx="2">
          <a:scrgbClr r="0" g="0" b="0"/>
        </a:lnRef>
        <a:fillRef idx="1">
          <a:scrgbClr r="0" g="0" b="0"/>
        </a:fillRef>
        <a:effectRef idx="0">
          <a:scrgbClr r="0" g="0" b="0"/>
        </a:effectRef>
        <a:fontRef idx="minor"/>
      </dsp:style>
    </dsp:sp>
    <dsp:sp modelId="{6EFD96DB-EA6E-48B0-9C90-35D6F1189D91}">
      <dsp:nvSpPr>
        <dsp:cNvPr id="0" name=""/>
        <dsp:cNvSpPr/>
      </dsp:nvSpPr>
      <dsp:spPr>
        <a:xfrm>
          <a:off x="1565884" y="389661"/>
          <a:ext cx="420852" cy="420852"/>
        </a:xfrm>
        <a:prstGeom prst="ellipse">
          <a:avLst/>
        </a:prstGeom>
        <a:solidFill>
          <a:schemeClr val="accent5">
            <a:hueOff val="-1874135"/>
            <a:satOff val="12754"/>
            <a:lumOff val="56"/>
            <a:alphaOff val="0"/>
          </a:schemeClr>
        </a:solidFill>
        <a:ln w="12700" cap="flat" cmpd="sng" algn="ctr">
          <a:solidFill>
            <a:schemeClr val="accent5">
              <a:hueOff val="-1874135"/>
              <a:satOff val="12754"/>
              <a:lumOff val="56"/>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6331" tIns="16331" rIns="16331" bIns="16331" numCol="1" spcCol="1270" anchor="ctr" anchorCtr="0">
          <a:noAutofit/>
        </a:bodyPr>
        <a:lstStyle/>
        <a:p>
          <a:pPr marL="0" lvl="0" indent="0" algn="ctr" defTabSz="800100">
            <a:lnSpc>
              <a:spcPct val="90000"/>
            </a:lnSpc>
            <a:spcBef>
              <a:spcPct val="0"/>
            </a:spcBef>
            <a:spcAft>
              <a:spcPct val="35000"/>
            </a:spcAft>
            <a:buNone/>
          </a:pPr>
          <a:r>
            <a:rPr lang="en-US" sz="1800" kern="1200"/>
            <a:t>2</a:t>
          </a:r>
        </a:p>
      </dsp:txBody>
      <dsp:txXfrm>
        <a:off x="1627516" y="451293"/>
        <a:ext cx="297588" cy="297588"/>
      </dsp:txXfrm>
    </dsp:sp>
    <dsp:sp modelId="{297C51A1-4526-40DB-A5FA-9135ADD1DB31}">
      <dsp:nvSpPr>
        <dsp:cNvPr id="0" name=""/>
        <dsp:cNvSpPr/>
      </dsp:nvSpPr>
      <dsp:spPr>
        <a:xfrm>
          <a:off x="1226511" y="976113"/>
          <a:ext cx="1099598" cy="1965600"/>
        </a:xfrm>
        <a:prstGeom prst="upArrowCallout">
          <a:avLst>
            <a:gd name="adj1" fmla="val 50000"/>
            <a:gd name="adj2" fmla="val 20000"/>
            <a:gd name="adj3" fmla="val 20000"/>
            <a:gd name="adj4" fmla="val 100000"/>
          </a:avLst>
        </a:prstGeom>
        <a:solidFill>
          <a:schemeClr val="accent5">
            <a:tint val="40000"/>
            <a:alpha val="90000"/>
            <a:hueOff val="-3009021"/>
            <a:satOff val="18262"/>
            <a:lumOff val="895"/>
            <a:alphaOff val="0"/>
          </a:schemeClr>
        </a:solidFill>
        <a:ln w="12700" cap="flat" cmpd="sng" algn="ctr">
          <a:solidFill>
            <a:schemeClr val="accent5">
              <a:tint val="40000"/>
              <a:alpha val="90000"/>
              <a:hueOff val="-3009021"/>
              <a:satOff val="18262"/>
              <a:lumOff val="8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738" tIns="165100" rIns="86738" bIns="165100" numCol="1" spcCol="1270" anchor="t" anchorCtr="0">
          <a:noAutofit/>
        </a:bodyPr>
        <a:lstStyle/>
        <a:p>
          <a:pPr marL="0" lvl="0" indent="0" algn="l" defTabSz="488950">
            <a:lnSpc>
              <a:spcPct val="100000"/>
            </a:lnSpc>
            <a:spcBef>
              <a:spcPct val="0"/>
            </a:spcBef>
            <a:spcAft>
              <a:spcPct val="35000"/>
            </a:spcAft>
            <a:buNone/>
          </a:pPr>
          <a:r>
            <a:rPr lang="en-AU" sz="1100" kern="1200" dirty="0"/>
            <a:t>Only a small cohort of potentially NEW smokers will be restricted from sales.</a:t>
          </a:r>
          <a:endParaRPr lang="en-US" sz="1100" kern="1200" dirty="0"/>
        </a:p>
      </dsp:txBody>
      <dsp:txXfrm>
        <a:off x="1226511" y="1196033"/>
        <a:ext cx="1099598" cy="1745680"/>
      </dsp:txXfrm>
    </dsp:sp>
    <dsp:sp modelId="{20CCE436-6760-4A8B-8CFC-0E2525196293}">
      <dsp:nvSpPr>
        <dsp:cNvPr id="0" name=""/>
        <dsp:cNvSpPr/>
      </dsp:nvSpPr>
      <dsp:spPr>
        <a:xfrm>
          <a:off x="2448287" y="600051"/>
          <a:ext cx="1099598" cy="71"/>
        </a:xfrm>
        <a:prstGeom prst="rect">
          <a:avLst/>
        </a:prstGeom>
        <a:solidFill>
          <a:schemeClr val="accent5">
            <a:tint val="40000"/>
            <a:alpha val="90000"/>
            <a:hueOff val="-3610825"/>
            <a:satOff val="21915"/>
            <a:lumOff val="1074"/>
            <a:alphaOff val="0"/>
          </a:schemeClr>
        </a:solidFill>
        <a:ln w="12700" cap="flat" cmpd="sng" algn="ctr">
          <a:solidFill>
            <a:schemeClr val="accent5">
              <a:tint val="40000"/>
              <a:alpha val="90000"/>
              <a:hueOff val="-3610825"/>
              <a:satOff val="21915"/>
              <a:lumOff val="1074"/>
              <a:alphaOff val="0"/>
            </a:schemeClr>
          </a:solidFill>
          <a:prstDash val="solid"/>
        </a:ln>
        <a:effectLst/>
      </dsp:spPr>
      <dsp:style>
        <a:lnRef idx="2">
          <a:scrgbClr r="0" g="0" b="0"/>
        </a:lnRef>
        <a:fillRef idx="1">
          <a:scrgbClr r="0" g="0" b="0"/>
        </a:fillRef>
        <a:effectRef idx="0">
          <a:scrgbClr r="0" g="0" b="0"/>
        </a:effectRef>
        <a:fontRef idx="minor"/>
      </dsp:style>
    </dsp:sp>
    <dsp:sp modelId="{FB073119-A086-4E08-A11D-B6541ECFA9DF}">
      <dsp:nvSpPr>
        <dsp:cNvPr id="0" name=""/>
        <dsp:cNvSpPr/>
      </dsp:nvSpPr>
      <dsp:spPr>
        <a:xfrm>
          <a:off x="3577208" y="559035"/>
          <a:ext cx="56201" cy="105561"/>
        </a:xfrm>
        <a:prstGeom prst="chevron">
          <a:avLst>
            <a:gd name="adj" fmla="val 90000"/>
          </a:avLst>
        </a:prstGeom>
        <a:solidFill>
          <a:schemeClr val="accent5">
            <a:tint val="40000"/>
            <a:alpha val="90000"/>
            <a:hueOff val="-4212629"/>
            <a:satOff val="25567"/>
            <a:lumOff val="1253"/>
            <a:alphaOff val="0"/>
          </a:schemeClr>
        </a:solidFill>
        <a:ln w="12700" cap="flat" cmpd="sng" algn="ctr">
          <a:solidFill>
            <a:schemeClr val="accent5">
              <a:tint val="40000"/>
              <a:alpha val="90000"/>
              <a:hueOff val="-4212629"/>
              <a:satOff val="25567"/>
              <a:lumOff val="1253"/>
              <a:alphaOff val="0"/>
            </a:schemeClr>
          </a:solidFill>
          <a:prstDash val="solid"/>
        </a:ln>
        <a:effectLst/>
      </dsp:spPr>
      <dsp:style>
        <a:lnRef idx="2">
          <a:scrgbClr r="0" g="0" b="0"/>
        </a:lnRef>
        <a:fillRef idx="1">
          <a:scrgbClr r="0" g="0" b="0"/>
        </a:fillRef>
        <a:effectRef idx="0">
          <a:scrgbClr r="0" g="0" b="0"/>
        </a:effectRef>
        <a:fontRef idx="minor"/>
      </dsp:style>
    </dsp:sp>
    <dsp:sp modelId="{D6261CA2-2812-4797-84DD-CAE8DDB8A100}">
      <dsp:nvSpPr>
        <dsp:cNvPr id="0" name=""/>
        <dsp:cNvSpPr/>
      </dsp:nvSpPr>
      <dsp:spPr>
        <a:xfrm>
          <a:off x="2787660" y="389661"/>
          <a:ext cx="420852" cy="420852"/>
        </a:xfrm>
        <a:prstGeom prst="ellipse">
          <a:avLst/>
        </a:prstGeom>
        <a:solidFill>
          <a:schemeClr val="accent5">
            <a:hueOff val="-3748270"/>
            <a:satOff val="25508"/>
            <a:lumOff val="112"/>
            <a:alphaOff val="0"/>
          </a:schemeClr>
        </a:solidFill>
        <a:ln w="12700" cap="flat" cmpd="sng" algn="ctr">
          <a:solidFill>
            <a:schemeClr val="accent5">
              <a:hueOff val="-3748270"/>
              <a:satOff val="25508"/>
              <a:lumOff val="112"/>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6331" tIns="16331" rIns="16331" bIns="16331" numCol="1" spcCol="1270" anchor="ctr" anchorCtr="0">
          <a:noAutofit/>
        </a:bodyPr>
        <a:lstStyle/>
        <a:p>
          <a:pPr marL="0" lvl="0" indent="0" algn="ctr" defTabSz="800100">
            <a:lnSpc>
              <a:spcPct val="90000"/>
            </a:lnSpc>
            <a:spcBef>
              <a:spcPct val="0"/>
            </a:spcBef>
            <a:spcAft>
              <a:spcPct val="35000"/>
            </a:spcAft>
            <a:buNone/>
          </a:pPr>
          <a:r>
            <a:rPr lang="en-US" sz="1800" kern="1200"/>
            <a:t>3</a:t>
          </a:r>
        </a:p>
      </dsp:txBody>
      <dsp:txXfrm>
        <a:off x="2849292" y="451293"/>
        <a:ext cx="297588" cy="297588"/>
      </dsp:txXfrm>
    </dsp:sp>
    <dsp:sp modelId="{B7C97B62-35D1-4068-9E15-96B47540DBF2}">
      <dsp:nvSpPr>
        <dsp:cNvPr id="0" name=""/>
        <dsp:cNvSpPr/>
      </dsp:nvSpPr>
      <dsp:spPr>
        <a:xfrm>
          <a:off x="2448287" y="976113"/>
          <a:ext cx="1099598" cy="1965600"/>
        </a:xfrm>
        <a:prstGeom prst="upArrowCallout">
          <a:avLst>
            <a:gd name="adj1" fmla="val 50000"/>
            <a:gd name="adj2" fmla="val 20000"/>
            <a:gd name="adj3" fmla="val 20000"/>
            <a:gd name="adj4" fmla="val 100000"/>
          </a:avLst>
        </a:prstGeom>
        <a:solidFill>
          <a:schemeClr val="accent5">
            <a:tint val="40000"/>
            <a:alpha val="90000"/>
            <a:hueOff val="-4814434"/>
            <a:satOff val="29219"/>
            <a:lumOff val="1432"/>
            <a:alphaOff val="0"/>
          </a:schemeClr>
        </a:solidFill>
        <a:ln w="12700" cap="flat" cmpd="sng" algn="ctr">
          <a:solidFill>
            <a:schemeClr val="accent5">
              <a:tint val="40000"/>
              <a:alpha val="90000"/>
              <a:hueOff val="-4814434"/>
              <a:satOff val="29219"/>
              <a:lumOff val="14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738" tIns="165100" rIns="86738" bIns="165100" numCol="1" spcCol="1270" anchor="t" anchorCtr="0">
          <a:noAutofit/>
        </a:bodyPr>
        <a:lstStyle/>
        <a:p>
          <a:pPr marL="0" lvl="0" indent="0" algn="l" defTabSz="488950">
            <a:lnSpc>
              <a:spcPct val="100000"/>
            </a:lnSpc>
            <a:spcBef>
              <a:spcPct val="0"/>
            </a:spcBef>
            <a:spcAft>
              <a:spcPct val="35000"/>
            </a:spcAft>
            <a:buNone/>
          </a:pPr>
          <a:r>
            <a:rPr lang="en-AU" sz="1100" kern="1200"/>
            <a:t>Only one per cent of Tasmanian smokers who buy from small retailers are aged 18-24. </a:t>
          </a:r>
          <a:endParaRPr lang="en-US" sz="1100" kern="1200"/>
        </a:p>
      </dsp:txBody>
      <dsp:txXfrm>
        <a:off x="2448287" y="1196033"/>
        <a:ext cx="1099598" cy="1745680"/>
      </dsp:txXfrm>
    </dsp:sp>
    <dsp:sp modelId="{951FE05F-367B-429C-AF58-5088F7723C9F}">
      <dsp:nvSpPr>
        <dsp:cNvPr id="0" name=""/>
        <dsp:cNvSpPr/>
      </dsp:nvSpPr>
      <dsp:spPr>
        <a:xfrm>
          <a:off x="3670063" y="600051"/>
          <a:ext cx="1099598" cy="71"/>
        </a:xfrm>
        <a:prstGeom prst="rect">
          <a:avLst/>
        </a:prstGeom>
        <a:solidFill>
          <a:schemeClr val="accent5">
            <a:tint val="40000"/>
            <a:alpha val="90000"/>
            <a:hueOff val="-5416238"/>
            <a:satOff val="32872"/>
            <a:lumOff val="1611"/>
            <a:alphaOff val="0"/>
          </a:schemeClr>
        </a:solidFill>
        <a:ln w="12700" cap="flat" cmpd="sng" algn="ctr">
          <a:solidFill>
            <a:schemeClr val="accent5">
              <a:tint val="40000"/>
              <a:alpha val="90000"/>
              <a:hueOff val="-5416238"/>
              <a:satOff val="32872"/>
              <a:lumOff val="1611"/>
              <a:alphaOff val="0"/>
            </a:schemeClr>
          </a:solidFill>
          <a:prstDash val="solid"/>
        </a:ln>
        <a:effectLst/>
      </dsp:spPr>
      <dsp:style>
        <a:lnRef idx="2">
          <a:scrgbClr r="0" g="0" b="0"/>
        </a:lnRef>
        <a:fillRef idx="1">
          <a:scrgbClr r="0" g="0" b="0"/>
        </a:fillRef>
        <a:effectRef idx="0">
          <a:scrgbClr r="0" g="0" b="0"/>
        </a:effectRef>
        <a:fontRef idx="minor"/>
      </dsp:style>
    </dsp:sp>
    <dsp:sp modelId="{0702513A-CC07-48BF-9608-9F4411D7ED4F}">
      <dsp:nvSpPr>
        <dsp:cNvPr id="0" name=""/>
        <dsp:cNvSpPr/>
      </dsp:nvSpPr>
      <dsp:spPr>
        <a:xfrm>
          <a:off x="4798984" y="559035"/>
          <a:ext cx="56201" cy="105561"/>
        </a:xfrm>
        <a:prstGeom prst="chevron">
          <a:avLst>
            <a:gd name="adj" fmla="val 90000"/>
          </a:avLst>
        </a:prstGeom>
        <a:solidFill>
          <a:schemeClr val="accent5">
            <a:tint val="40000"/>
            <a:alpha val="90000"/>
            <a:hueOff val="-6018042"/>
            <a:satOff val="36524"/>
            <a:lumOff val="1790"/>
            <a:alphaOff val="0"/>
          </a:schemeClr>
        </a:solidFill>
        <a:ln w="12700" cap="flat" cmpd="sng" algn="ctr">
          <a:solidFill>
            <a:schemeClr val="accent5">
              <a:tint val="40000"/>
              <a:alpha val="90000"/>
              <a:hueOff val="-6018042"/>
              <a:satOff val="36524"/>
              <a:lumOff val="1790"/>
              <a:alphaOff val="0"/>
            </a:schemeClr>
          </a:solidFill>
          <a:prstDash val="solid"/>
        </a:ln>
        <a:effectLst/>
      </dsp:spPr>
      <dsp:style>
        <a:lnRef idx="2">
          <a:scrgbClr r="0" g="0" b="0"/>
        </a:lnRef>
        <a:fillRef idx="1">
          <a:scrgbClr r="0" g="0" b="0"/>
        </a:fillRef>
        <a:effectRef idx="0">
          <a:scrgbClr r="0" g="0" b="0"/>
        </a:effectRef>
        <a:fontRef idx="minor"/>
      </dsp:style>
    </dsp:sp>
    <dsp:sp modelId="{A72989EA-6F49-4558-AA9E-5EBABEED4DDD}">
      <dsp:nvSpPr>
        <dsp:cNvPr id="0" name=""/>
        <dsp:cNvSpPr/>
      </dsp:nvSpPr>
      <dsp:spPr>
        <a:xfrm>
          <a:off x="4009436" y="389660"/>
          <a:ext cx="420852" cy="420852"/>
        </a:xfrm>
        <a:prstGeom prst="ellipse">
          <a:avLst/>
        </a:prstGeom>
        <a:solidFill>
          <a:schemeClr val="accent5">
            <a:hueOff val="-5622405"/>
            <a:satOff val="38262"/>
            <a:lumOff val="168"/>
            <a:alphaOff val="0"/>
          </a:schemeClr>
        </a:solidFill>
        <a:ln w="12700" cap="flat" cmpd="sng" algn="ctr">
          <a:solidFill>
            <a:schemeClr val="accent5">
              <a:hueOff val="-5622405"/>
              <a:satOff val="38262"/>
              <a:lumOff val="16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6331" tIns="16331" rIns="16331" bIns="16331" numCol="1" spcCol="1270" anchor="ctr" anchorCtr="0">
          <a:noAutofit/>
        </a:bodyPr>
        <a:lstStyle/>
        <a:p>
          <a:pPr marL="0" lvl="0" indent="0" algn="ctr" defTabSz="800100">
            <a:lnSpc>
              <a:spcPct val="90000"/>
            </a:lnSpc>
            <a:spcBef>
              <a:spcPct val="0"/>
            </a:spcBef>
            <a:spcAft>
              <a:spcPct val="35000"/>
            </a:spcAft>
            <a:buNone/>
          </a:pPr>
          <a:r>
            <a:rPr lang="en-US" sz="1800" kern="1200"/>
            <a:t>4</a:t>
          </a:r>
        </a:p>
      </dsp:txBody>
      <dsp:txXfrm>
        <a:off x="4071068" y="451292"/>
        <a:ext cx="297588" cy="297588"/>
      </dsp:txXfrm>
    </dsp:sp>
    <dsp:sp modelId="{77EF9193-3B4F-4CE8-84A6-1C775FC061D0}">
      <dsp:nvSpPr>
        <dsp:cNvPr id="0" name=""/>
        <dsp:cNvSpPr/>
      </dsp:nvSpPr>
      <dsp:spPr>
        <a:xfrm>
          <a:off x="3670063" y="976113"/>
          <a:ext cx="1099598" cy="1965600"/>
        </a:xfrm>
        <a:prstGeom prst="upArrowCallout">
          <a:avLst>
            <a:gd name="adj1" fmla="val 50000"/>
            <a:gd name="adj2" fmla="val 20000"/>
            <a:gd name="adj3" fmla="val 20000"/>
            <a:gd name="adj4" fmla="val 100000"/>
          </a:avLst>
        </a:prstGeom>
        <a:solidFill>
          <a:schemeClr val="accent5">
            <a:tint val="40000"/>
            <a:alpha val="90000"/>
            <a:hueOff val="-6619846"/>
            <a:satOff val="40177"/>
            <a:lumOff val="1969"/>
            <a:alphaOff val="0"/>
          </a:schemeClr>
        </a:solidFill>
        <a:ln w="12700" cap="flat" cmpd="sng" algn="ctr">
          <a:solidFill>
            <a:schemeClr val="accent5">
              <a:tint val="40000"/>
              <a:alpha val="90000"/>
              <a:hueOff val="-6619846"/>
              <a:satOff val="40177"/>
              <a:lumOff val="19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738" tIns="165100" rIns="86738" bIns="165100" numCol="1" spcCol="1270" anchor="t" anchorCtr="0">
          <a:noAutofit/>
        </a:bodyPr>
        <a:lstStyle/>
        <a:p>
          <a:pPr marL="0" lvl="0" indent="0" algn="l" defTabSz="488950">
            <a:lnSpc>
              <a:spcPct val="100000"/>
            </a:lnSpc>
            <a:spcBef>
              <a:spcPct val="0"/>
            </a:spcBef>
            <a:spcAft>
              <a:spcPct val="35000"/>
            </a:spcAft>
            <a:buNone/>
          </a:pPr>
          <a:r>
            <a:rPr lang="en-AU" sz="1100" kern="1200"/>
            <a:t>As there are fewer than 700 licensed retailers in Tasmania, they have only one young customer each.</a:t>
          </a:r>
          <a:endParaRPr lang="en-US" sz="1100" kern="1200"/>
        </a:p>
      </dsp:txBody>
      <dsp:txXfrm>
        <a:off x="3670063" y="1196033"/>
        <a:ext cx="1099598" cy="1745680"/>
      </dsp:txXfrm>
    </dsp:sp>
    <dsp:sp modelId="{F662E426-C7EC-4E5F-839C-7B043CFDB1F1}">
      <dsp:nvSpPr>
        <dsp:cNvPr id="0" name=""/>
        <dsp:cNvSpPr/>
      </dsp:nvSpPr>
      <dsp:spPr>
        <a:xfrm>
          <a:off x="4891839" y="600051"/>
          <a:ext cx="1099598" cy="72"/>
        </a:xfrm>
        <a:prstGeom prst="rect">
          <a:avLst/>
        </a:prstGeom>
        <a:solidFill>
          <a:schemeClr val="accent5">
            <a:tint val="40000"/>
            <a:alpha val="90000"/>
            <a:hueOff val="-7221651"/>
            <a:satOff val="43829"/>
            <a:lumOff val="2149"/>
            <a:alphaOff val="0"/>
          </a:schemeClr>
        </a:solidFill>
        <a:ln w="12700" cap="flat" cmpd="sng" algn="ctr">
          <a:solidFill>
            <a:schemeClr val="accent5">
              <a:tint val="40000"/>
              <a:alpha val="90000"/>
              <a:hueOff val="-7221651"/>
              <a:satOff val="43829"/>
              <a:lumOff val="2149"/>
              <a:alphaOff val="0"/>
            </a:schemeClr>
          </a:solidFill>
          <a:prstDash val="solid"/>
        </a:ln>
        <a:effectLst/>
      </dsp:spPr>
      <dsp:style>
        <a:lnRef idx="2">
          <a:scrgbClr r="0" g="0" b="0"/>
        </a:lnRef>
        <a:fillRef idx="1">
          <a:scrgbClr r="0" g="0" b="0"/>
        </a:fillRef>
        <a:effectRef idx="0">
          <a:scrgbClr r="0" g="0" b="0"/>
        </a:effectRef>
        <a:fontRef idx="minor"/>
      </dsp:style>
    </dsp:sp>
    <dsp:sp modelId="{5B1FEA65-5E4F-437A-8496-423D54954C9B}">
      <dsp:nvSpPr>
        <dsp:cNvPr id="0" name=""/>
        <dsp:cNvSpPr/>
      </dsp:nvSpPr>
      <dsp:spPr>
        <a:xfrm>
          <a:off x="6020760" y="559035"/>
          <a:ext cx="56201" cy="105561"/>
        </a:xfrm>
        <a:prstGeom prst="chevron">
          <a:avLst>
            <a:gd name="adj" fmla="val 90000"/>
          </a:avLst>
        </a:prstGeom>
        <a:solidFill>
          <a:schemeClr val="accent5">
            <a:tint val="40000"/>
            <a:alpha val="90000"/>
            <a:hueOff val="-7823455"/>
            <a:satOff val="47482"/>
            <a:lumOff val="2328"/>
            <a:alphaOff val="0"/>
          </a:schemeClr>
        </a:solidFill>
        <a:ln w="12700" cap="flat" cmpd="sng" algn="ctr">
          <a:solidFill>
            <a:schemeClr val="accent5">
              <a:tint val="40000"/>
              <a:alpha val="90000"/>
              <a:hueOff val="-7823455"/>
              <a:satOff val="47482"/>
              <a:lumOff val="2328"/>
              <a:alphaOff val="0"/>
            </a:schemeClr>
          </a:solidFill>
          <a:prstDash val="solid"/>
        </a:ln>
        <a:effectLst/>
      </dsp:spPr>
      <dsp:style>
        <a:lnRef idx="2">
          <a:scrgbClr r="0" g="0" b="0"/>
        </a:lnRef>
        <a:fillRef idx="1">
          <a:scrgbClr r="0" g="0" b="0"/>
        </a:fillRef>
        <a:effectRef idx="0">
          <a:scrgbClr r="0" g="0" b="0"/>
        </a:effectRef>
        <a:fontRef idx="minor"/>
      </dsp:style>
    </dsp:sp>
    <dsp:sp modelId="{48AD2F66-09D0-411D-A7CD-F7577DB769BA}">
      <dsp:nvSpPr>
        <dsp:cNvPr id="0" name=""/>
        <dsp:cNvSpPr/>
      </dsp:nvSpPr>
      <dsp:spPr>
        <a:xfrm>
          <a:off x="5231212" y="389660"/>
          <a:ext cx="420852" cy="420852"/>
        </a:xfrm>
        <a:prstGeom prst="ellipse">
          <a:avLst/>
        </a:prstGeom>
        <a:solidFill>
          <a:schemeClr val="accent5">
            <a:hueOff val="-7496540"/>
            <a:satOff val="51015"/>
            <a:lumOff val="225"/>
            <a:alphaOff val="0"/>
          </a:schemeClr>
        </a:solidFill>
        <a:ln w="12700" cap="flat" cmpd="sng" algn="ctr">
          <a:solidFill>
            <a:schemeClr val="accent5">
              <a:hueOff val="-7496540"/>
              <a:satOff val="51015"/>
              <a:lumOff val="225"/>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6331" tIns="16331" rIns="16331" bIns="16331" numCol="1" spcCol="1270" anchor="ctr" anchorCtr="0">
          <a:noAutofit/>
        </a:bodyPr>
        <a:lstStyle/>
        <a:p>
          <a:pPr marL="0" lvl="0" indent="0" algn="ctr" defTabSz="800100">
            <a:lnSpc>
              <a:spcPct val="90000"/>
            </a:lnSpc>
            <a:spcBef>
              <a:spcPct val="0"/>
            </a:spcBef>
            <a:spcAft>
              <a:spcPct val="35000"/>
            </a:spcAft>
            <a:buNone/>
          </a:pPr>
          <a:r>
            <a:rPr lang="en-US" sz="1800" kern="1200"/>
            <a:t>5</a:t>
          </a:r>
        </a:p>
      </dsp:txBody>
      <dsp:txXfrm>
        <a:off x="5292844" y="451292"/>
        <a:ext cx="297588" cy="297588"/>
      </dsp:txXfrm>
    </dsp:sp>
    <dsp:sp modelId="{798CCC28-518E-4120-BBF2-F455DA892740}">
      <dsp:nvSpPr>
        <dsp:cNvPr id="0" name=""/>
        <dsp:cNvSpPr/>
      </dsp:nvSpPr>
      <dsp:spPr>
        <a:xfrm>
          <a:off x="4891839" y="976113"/>
          <a:ext cx="1099598" cy="1965600"/>
        </a:xfrm>
        <a:prstGeom prst="upArrowCallout">
          <a:avLst>
            <a:gd name="adj1" fmla="val 50000"/>
            <a:gd name="adj2" fmla="val 20000"/>
            <a:gd name="adj3" fmla="val 20000"/>
            <a:gd name="adj4" fmla="val 100000"/>
          </a:avLst>
        </a:prstGeom>
        <a:solidFill>
          <a:schemeClr val="accent5">
            <a:tint val="40000"/>
            <a:alpha val="90000"/>
            <a:hueOff val="-8425258"/>
            <a:satOff val="51134"/>
            <a:lumOff val="2507"/>
            <a:alphaOff val="0"/>
          </a:schemeClr>
        </a:solidFill>
        <a:ln w="12700" cap="flat" cmpd="sng" algn="ctr">
          <a:solidFill>
            <a:schemeClr val="accent5">
              <a:tint val="40000"/>
              <a:alpha val="90000"/>
              <a:hueOff val="-8425258"/>
              <a:satOff val="51134"/>
              <a:lumOff val="25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738" tIns="165100" rIns="86738" bIns="165100" numCol="1" spcCol="1270" anchor="t" anchorCtr="0">
          <a:noAutofit/>
        </a:bodyPr>
        <a:lstStyle/>
        <a:p>
          <a:pPr marL="0" lvl="0" indent="0" algn="l" defTabSz="488950">
            <a:lnSpc>
              <a:spcPct val="100000"/>
            </a:lnSpc>
            <a:spcBef>
              <a:spcPct val="0"/>
            </a:spcBef>
            <a:spcAft>
              <a:spcPct val="35000"/>
            </a:spcAft>
            <a:buNone/>
          </a:pPr>
          <a:r>
            <a:rPr lang="en-AU" sz="1100" kern="1200" dirty="0"/>
            <a:t>If a retailer currently only has one customer in the 18-21 age group NOW they are unlikely to go broke. </a:t>
          </a:r>
          <a:endParaRPr lang="en-US" sz="1100" kern="1200" dirty="0"/>
        </a:p>
      </dsp:txBody>
      <dsp:txXfrm>
        <a:off x="4891839" y="1196033"/>
        <a:ext cx="1099598" cy="1745680"/>
      </dsp:txXfrm>
    </dsp:sp>
    <dsp:sp modelId="{32B494BC-3500-4237-9322-0B5E421DDF7B}">
      <dsp:nvSpPr>
        <dsp:cNvPr id="0" name=""/>
        <dsp:cNvSpPr/>
      </dsp:nvSpPr>
      <dsp:spPr>
        <a:xfrm>
          <a:off x="6113615" y="600051"/>
          <a:ext cx="1099598" cy="72"/>
        </a:xfrm>
        <a:prstGeom prst="rect">
          <a:avLst/>
        </a:prstGeom>
        <a:solidFill>
          <a:schemeClr val="accent5">
            <a:tint val="40000"/>
            <a:alpha val="90000"/>
            <a:hueOff val="-9027064"/>
            <a:satOff val="54787"/>
            <a:lumOff val="2686"/>
            <a:alphaOff val="0"/>
          </a:schemeClr>
        </a:solidFill>
        <a:ln w="12700" cap="flat" cmpd="sng" algn="ctr">
          <a:solidFill>
            <a:schemeClr val="accent5">
              <a:tint val="40000"/>
              <a:alpha val="90000"/>
              <a:hueOff val="-9027064"/>
              <a:satOff val="54787"/>
              <a:lumOff val="2686"/>
              <a:alphaOff val="0"/>
            </a:schemeClr>
          </a:solidFill>
          <a:prstDash val="solid"/>
        </a:ln>
        <a:effectLst/>
      </dsp:spPr>
      <dsp:style>
        <a:lnRef idx="2">
          <a:scrgbClr r="0" g="0" b="0"/>
        </a:lnRef>
        <a:fillRef idx="1">
          <a:scrgbClr r="0" g="0" b="0"/>
        </a:fillRef>
        <a:effectRef idx="0">
          <a:scrgbClr r="0" g="0" b="0"/>
        </a:effectRef>
        <a:fontRef idx="minor"/>
      </dsp:style>
    </dsp:sp>
    <dsp:sp modelId="{A9808052-E6F4-4D5A-8285-AF6D33E5B5BF}">
      <dsp:nvSpPr>
        <dsp:cNvPr id="0" name=""/>
        <dsp:cNvSpPr/>
      </dsp:nvSpPr>
      <dsp:spPr>
        <a:xfrm>
          <a:off x="7242537" y="559035"/>
          <a:ext cx="56201" cy="105561"/>
        </a:xfrm>
        <a:prstGeom prst="chevron">
          <a:avLst>
            <a:gd name="adj" fmla="val 90000"/>
          </a:avLst>
        </a:prstGeom>
        <a:solidFill>
          <a:schemeClr val="accent5">
            <a:tint val="40000"/>
            <a:alpha val="90000"/>
            <a:hueOff val="-9628867"/>
            <a:satOff val="58439"/>
            <a:lumOff val="2865"/>
            <a:alphaOff val="0"/>
          </a:schemeClr>
        </a:solidFill>
        <a:ln w="12700" cap="flat" cmpd="sng" algn="ctr">
          <a:solidFill>
            <a:schemeClr val="accent5">
              <a:tint val="40000"/>
              <a:alpha val="90000"/>
              <a:hueOff val="-9628867"/>
              <a:satOff val="58439"/>
              <a:lumOff val="2865"/>
              <a:alphaOff val="0"/>
            </a:schemeClr>
          </a:solidFill>
          <a:prstDash val="solid"/>
        </a:ln>
        <a:effectLst/>
      </dsp:spPr>
      <dsp:style>
        <a:lnRef idx="2">
          <a:scrgbClr r="0" g="0" b="0"/>
        </a:lnRef>
        <a:fillRef idx="1">
          <a:scrgbClr r="0" g="0" b="0"/>
        </a:fillRef>
        <a:effectRef idx="0">
          <a:scrgbClr r="0" g="0" b="0"/>
        </a:effectRef>
        <a:fontRef idx="minor"/>
      </dsp:style>
    </dsp:sp>
    <dsp:sp modelId="{1CC71028-B702-4D6B-8FDD-15C5F8A75052}">
      <dsp:nvSpPr>
        <dsp:cNvPr id="0" name=""/>
        <dsp:cNvSpPr/>
      </dsp:nvSpPr>
      <dsp:spPr>
        <a:xfrm>
          <a:off x="6452988" y="389660"/>
          <a:ext cx="420852" cy="420852"/>
        </a:xfrm>
        <a:prstGeom prst="ellipse">
          <a:avLst/>
        </a:prstGeom>
        <a:solidFill>
          <a:schemeClr val="accent5">
            <a:hueOff val="-9370675"/>
            <a:satOff val="63769"/>
            <a:lumOff val="281"/>
            <a:alphaOff val="0"/>
          </a:schemeClr>
        </a:solidFill>
        <a:ln w="12700" cap="flat" cmpd="sng" algn="ctr">
          <a:solidFill>
            <a:schemeClr val="accent5">
              <a:hueOff val="-9370675"/>
              <a:satOff val="63769"/>
              <a:lumOff val="281"/>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6331" tIns="16331" rIns="16331" bIns="16331" numCol="1" spcCol="1270" anchor="ctr" anchorCtr="0">
          <a:noAutofit/>
        </a:bodyPr>
        <a:lstStyle/>
        <a:p>
          <a:pPr marL="0" lvl="0" indent="0" algn="ctr" defTabSz="800100">
            <a:lnSpc>
              <a:spcPct val="90000"/>
            </a:lnSpc>
            <a:spcBef>
              <a:spcPct val="0"/>
            </a:spcBef>
            <a:spcAft>
              <a:spcPct val="35000"/>
            </a:spcAft>
            <a:buNone/>
          </a:pPr>
          <a:r>
            <a:rPr lang="en-US" sz="1800" kern="1200"/>
            <a:t>6</a:t>
          </a:r>
        </a:p>
      </dsp:txBody>
      <dsp:txXfrm>
        <a:off x="6514620" y="451292"/>
        <a:ext cx="297588" cy="297588"/>
      </dsp:txXfrm>
    </dsp:sp>
    <dsp:sp modelId="{9B3A8F43-20CD-4A94-A17E-A987B9505195}">
      <dsp:nvSpPr>
        <dsp:cNvPr id="0" name=""/>
        <dsp:cNvSpPr/>
      </dsp:nvSpPr>
      <dsp:spPr>
        <a:xfrm>
          <a:off x="6113615" y="976113"/>
          <a:ext cx="1099598" cy="1965600"/>
        </a:xfrm>
        <a:prstGeom prst="upArrowCallout">
          <a:avLst>
            <a:gd name="adj1" fmla="val 50000"/>
            <a:gd name="adj2" fmla="val 20000"/>
            <a:gd name="adj3" fmla="val 20000"/>
            <a:gd name="adj4" fmla="val 100000"/>
          </a:avLst>
        </a:prstGeom>
        <a:solidFill>
          <a:schemeClr val="accent5">
            <a:tint val="40000"/>
            <a:alpha val="90000"/>
            <a:hueOff val="-10230672"/>
            <a:satOff val="62091"/>
            <a:lumOff val="3044"/>
            <a:alphaOff val="0"/>
          </a:schemeClr>
        </a:solidFill>
        <a:ln w="12700" cap="flat" cmpd="sng" algn="ctr">
          <a:solidFill>
            <a:schemeClr val="accent5">
              <a:tint val="40000"/>
              <a:alpha val="90000"/>
              <a:hueOff val="-10230672"/>
              <a:satOff val="62091"/>
              <a:lumOff val="30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738" tIns="165100" rIns="86738" bIns="165100" numCol="1" spcCol="1270" anchor="t" anchorCtr="0">
          <a:noAutofit/>
        </a:bodyPr>
        <a:lstStyle/>
        <a:p>
          <a:pPr marL="0" lvl="0" indent="0" algn="l" defTabSz="488950">
            <a:lnSpc>
              <a:spcPct val="100000"/>
            </a:lnSpc>
            <a:spcBef>
              <a:spcPct val="0"/>
            </a:spcBef>
            <a:spcAft>
              <a:spcPct val="35000"/>
            </a:spcAft>
            <a:buNone/>
          </a:pPr>
          <a:r>
            <a:rPr lang="en-AU" sz="1100" kern="1200" dirty="0"/>
            <a:t>The new age cohort of 18-21 young people will hopefully smoke less-no impact on retailers in the short term. </a:t>
          </a:r>
          <a:endParaRPr lang="en-US" sz="1100" kern="1200" dirty="0"/>
        </a:p>
      </dsp:txBody>
      <dsp:txXfrm>
        <a:off x="6113615" y="1196033"/>
        <a:ext cx="1099598" cy="1745680"/>
      </dsp:txXfrm>
    </dsp:sp>
    <dsp:sp modelId="{C5D315EB-9CC3-483C-877E-A63EDD323AC5}">
      <dsp:nvSpPr>
        <dsp:cNvPr id="0" name=""/>
        <dsp:cNvSpPr/>
      </dsp:nvSpPr>
      <dsp:spPr>
        <a:xfrm>
          <a:off x="7335392" y="600050"/>
          <a:ext cx="1099598" cy="72"/>
        </a:xfrm>
        <a:prstGeom prst="rect">
          <a:avLst/>
        </a:prstGeom>
        <a:solidFill>
          <a:schemeClr val="accent5">
            <a:tint val="40000"/>
            <a:alpha val="90000"/>
            <a:hueOff val="-10832476"/>
            <a:satOff val="65744"/>
            <a:lumOff val="3223"/>
            <a:alphaOff val="0"/>
          </a:schemeClr>
        </a:solidFill>
        <a:ln w="12700" cap="flat" cmpd="sng" algn="ctr">
          <a:solidFill>
            <a:schemeClr val="accent5">
              <a:tint val="40000"/>
              <a:alpha val="90000"/>
              <a:hueOff val="-10832476"/>
              <a:satOff val="65744"/>
              <a:lumOff val="3223"/>
              <a:alphaOff val="0"/>
            </a:schemeClr>
          </a:solidFill>
          <a:prstDash val="solid"/>
        </a:ln>
        <a:effectLst/>
      </dsp:spPr>
      <dsp:style>
        <a:lnRef idx="2">
          <a:scrgbClr r="0" g="0" b="0"/>
        </a:lnRef>
        <a:fillRef idx="1">
          <a:scrgbClr r="0" g="0" b="0"/>
        </a:fillRef>
        <a:effectRef idx="0">
          <a:scrgbClr r="0" g="0" b="0"/>
        </a:effectRef>
        <a:fontRef idx="minor"/>
      </dsp:style>
    </dsp:sp>
    <dsp:sp modelId="{04FECA08-CBB8-4225-9656-FA6AA81091BC}">
      <dsp:nvSpPr>
        <dsp:cNvPr id="0" name=""/>
        <dsp:cNvSpPr/>
      </dsp:nvSpPr>
      <dsp:spPr>
        <a:xfrm>
          <a:off x="8464313" y="559035"/>
          <a:ext cx="56201" cy="105561"/>
        </a:xfrm>
        <a:prstGeom prst="chevron">
          <a:avLst>
            <a:gd name="adj" fmla="val 90000"/>
          </a:avLst>
        </a:prstGeom>
        <a:solidFill>
          <a:schemeClr val="accent5">
            <a:tint val="40000"/>
            <a:alpha val="90000"/>
            <a:hueOff val="-11434280"/>
            <a:satOff val="69396"/>
            <a:lumOff val="3402"/>
            <a:alphaOff val="0"/>
          </a:schemeClr>
        </a:solidFill>
        <a:ln w="12700" cap="flat" cmpd="sng" algn="ctr">
          <a:solidFill>
            <a:schemeClr val="accent5">
              <a:tint val="40000"/>
              <a:alpha val="90000"/>
              <a:hueOff val="-11434280"/>
              <a:satOff val="69396"/>
              <a:lumOff val="3402"/>
              <a:alphaOff val="0"/>
            </a:schemeClr>
          </a:solidFill>
          <a:prstDash val="solid"/>
        </a:ln>
        <a:effectLst/>
      </dsp:spPr>
      <dsp:style>
        <a:lnRef idx="2">
          <a:scrgbClr r="0" g="0" b="0"/>
        </a:lnRef>
        <a:fillRef idx="1">
          <a:scrgbClr r="0" g="0" b="0"/>
        </a:fillRef>
        <a:effectRef idx="0">
          <a:scrgbClr r="0" g="0" b="0"/>
        </a:effectRef>
        <a:fontRef idx="minor"/>
      </dsp:style>
    </dsp:sp>
    <dsp:sp modelId="{89228FB1-5A9E-4D1B-9A58-43271F3A4AB3}">
      <dsp:nvSpPr>
        <dsp:cNvPr id="0" name=""/>
        <dsp:cNvSpPr/>
      </dsp:nvSpPr>
      <dsp:spPr>
        <a:xfrm>
          <a:off x="7674764" y="389660"/>
          <a:ext cx="420852" cy="420852"/>
        </a:xfrm>
        <a:prstGeom prst="ellipse">
          <a:avLst/>
        </a:prstGeom>
        <a:solidFill>
          <a:schemeClr val="accent5">
            <a:hueOff val="-11244810"/>
            <a:satOff val="76523"/>
            <a:lumOff val="337"/>
            <a:alphaOff val="0"/>
          </a:schemeClr>
        </a:solidFill>
        <a:ln w="12700" cap="flat" cmpd="sng" algn="ctr">
          <a:solidFill>
            <a:schemeClr val="accent5">
              <a:hueOff val="-11244810"/>
              <a:satOff val="76523"/>
              <a:lumOff val="33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6331" tIns="16331" rIns="16331" bIns="16331" numCol="1" spcCol="1270" anchor="ctr" anchorCtr="0">
          <a:noAutofit/>
        </a:bodyPr>
        <a:lstStyle/>
        <a:p>
          <a:pPr marL="0" lvl="0" indent="0" algn="ctr" defTabSz="800100">
            <a:lnSpc>
              <a:spcPct val="90000"/>
            </a:lnSpc>
            <a:spcBef>
              <a:spcPct val="0"/>
            </a:spcBef>
            <a:spcAft>
              <a:spcPct val="35000"/>
            </a:spcAft>
            <a:buNone/>
          </a:pPr>
          <a:r>
            <a:rPr lang="en-US" sz="1800" kern="1200"/>
            <a:t>7</a:t>
          </a:r>
        </a:p>
      </dsp:txBody>
      <dsp:txXfrm>
        <a:off x="7736396" y="451292"/>
        <a:ext cx="297588" cy="297588"/>
      </dsp:txXfrm>
    </dsp:sp>
    <dsp:sp modelId="{CCABD2B2-DDF8-4E28-9ADC-8C373AEB8EB8}">
      <dsp:nvSpPr>
        <dsp:cNvPr id="0" name=""/>
        <dsp:cNvSpPr/>
      </dsp:nvSpPr>
      <dsp:spPr>
        <a:xfrm>
          <a:off x="7335392" y="976113"/>
          <a:ext cx="1099673" cy="1965600"/>
        </a:xfrm>
        <a:prstGeom prst="upArrowCallout">
          <a:avLst>
            <a:gd name="adj1" fmla="val 50000"/>
            <a:gd name="adj2" fmla="val 20000"/>
            <a:gd name="adj3" fmla="val 20000"/>
            <a:gd name="adj4" fmla="val 100000"/>
          </a:avLst>
        </a:prstGeom>
        <a:solidFill>
          <a:schemeClr val="accent5">
            <a:tint val="40000"/>
            <a:alpha val="90000"/>
            <a:hueOff val="-12036084"/>
            <a:satOff val="73049"/>
            <a:lumOff val="3581"/>
            <a:alphaOff val="0"/>
          </a:schemeClr>
        </a:solidFill>
        <a:ln w="12700" cap="flat" cmpd="sng" algn="ctr">
          <a:solidFill>
            <a:schemeClr val="accent5">
              <a:tint val="40000"/>
              <a:alpha val="90000"/>
              <a:hueOff val="-12036084"/>
              <a:satOff val="73049"/>
              <a:lumOff val="35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743" tIns="165100" rIns="86743" bIns="165100" numCol="1" spcCol="1270" anchor="t" anchorCtr="0">
          <a:noAutofit/>
        </a:bodyPr>
        <a:lstStyle/>
        <a:p>
          <a:pPr marL="0" lvl="0" indent="0" algn="l" defTabSz="488950">
            <a:lnSpc>
              <a:spcPct val="100000"/>
            </a:lnSpc>
            <a:spcBef>
              <a:spcPct val="0"/>
            </a:spcBef>
            <a:spcAft>
              <a:spcPct val="35000"/>
            </a:spcAft>
            <a:buNone/>
          </a:pPr>
          <a:r>
            <a:rPr lang="en-AU" sz="1100" kern="1200" dirty="0"/>
            <a:t>Only 600 “new” smokers each year. It will be some decades before all the current smokers die or quit. </a:t>
          </a:r>
          <a:endParaRPr lang="en-US" sz="1100" kern="1200" dirty="0"/>
        </a:p>
      </dsp:txBody>
      <dsp:txXfrm>
        <a:off x="7335392" y="1196048"/>
        <a:ext cx="1099673" cy="1745665"/>
      </dsp:txXfrm>
    </dsp:sp>
    <dsp:sp modelId="{96196F12-DA56-4108-91F3-9992A0148173}">
      <dsp:nvSpPr>
        <dsp:cNvPr id="0" name=""/>
        <dsp:cNvSpPr/>
      </dsp:nvSpPr>
      <dsp:spPr>
        <a:xfrm>
          <a:off x="8557251" y="600050"/>
          <a:ext cx="549799" cy="72"/>
        </a:xfrm>
        <a:prstGeom prst="rect">
          <a:avLst/>
        </a:prstGeom>
        <a:solidFill>
          <a:schemeClr val="accent5">
            <a:tint val="40000"/>
            <a:alpha val="90000"/>
            <a:hueOff val="-12637889"/>
            <a:satOff val="76701"/>
            <a:lumOff val="3760"/>
            <a:alphaOff val="0"/>
          </a:schemeClr>
        </a:solidFill>
        <a:ln w="12700" cap="flat" cmpd="sng" algn="ctr">
          <a:solidFill>
            <a:schemeClr val="accent5">
              <a:tint val="40000"/>
              <a:alpha val="90000"/>
              <a:hueOff val="-12637889"/>
              <a:satOff val="76701"/>
              <a:lumOff val="3760"/>
              <a:alphaOff val="0"/>
            </a:schemeClr>
          </a:solidFill>
          <a:prstDash val="solid"/>
        </a:ln>
        <a:effectLst/>
      </dsp:spPr>
      <dsp:style>
        <a:lnRef idx="2">
          <a:scrgbClr r="0" g="0" b="0"/>
        </a:lnRef>
        <a:fillRef idx="1">
          <a:scrgbClr r="0" g="0" b="0"/>
        </a:fillRef>
        <a:effectRef idx="0">
          <a:scrgbClr r="0" g="0" b="0"/>
        </a:effectRef>
        <a:fontRef idx="minor"/>
      </dsp:style>
    </dsp:sp>
    <dsp:sp modelId="{CA5514F4-E8F3-4060-8D9A-866C0DAC4E5C}">
      <dsp:nvSpPr>
        <dsp:cNvPr id="0" name=""/>
        <dsp:cNvSpPr/>
      </dsp:nvSpPr>
      <dsp:spPr>
        <a:xfrm>
          <a:off x="8896624" y="389660"/>
          <a:ext cx="420852" cy="420852"/>
        </a:xfrm>
        <a:prstGeom prst="ellipse">
          <a:avLst/>
        </a:prstGeom>
        <a:solidFill>
          <a:schemeClr val="accent5">
            <a:hueOff val="-13118945"/>
            <a:satOff val="89277"/>
            <a:lumOff val="393"/>
            <a:alphaOff val="0"/>
          </a:schemeClr>
        </a:solidFill>
        <a:ln w="12700" cap="flat" cmpd="sng" algn="ctr">
          <a:solidFill>
            <a:schemeClr val="accent5">
              <a:hueOff val="-13118945"/>
              <a:satOff val="89277"/>
              <a:lumOff val="393"/>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6331" tIns="16331" rIns="16331" bIns="16331" numCol="1" spcCol="1270" anchor="ctr" anchorCtr="0">
          <a:noAutofit/>
        </a:bodyPr>
        <a:lstStyle/>
        <a:p>
          <a:pPr marL="0" lvl="0" indent="0" algn="ctr" defTabSz="800100">
            <a:lnSpc>
              <a:spcPct val="90000"/>
            </a:lnSpc>
            <a:spcBef>
              <a:spcPct val="0"/>
            </a:spcBef>
            <a:spcAft>
              <a:spcPct val="35000"/>
            </a:spcAft>
            <a:buNone/>
          </a:pPr>
          <a:r>
            <a:rPr lang="en-US" sz="1800" kern="1200"/>
            <a:t>8</a:t>
          </a:r>
        </a:p>
      </dsp:txBody>
      <dsp:txXfrm>
        <a:off x="8958256" y="451292"/>
        <a:ext cx="297588" cy="297588"/>
      </dsp:txXfrm>
    </dsp:sp>
    <dsp:sp modelId="{2F4E46F4-DDA4-44D3-B295-950258371A61}">
      <dsp:nvSpPr>
        <dsp:cNvPr id="0" name=""/>
        <dsp:cNvSpPr/>
      </dsp:nvSpPr>
      <dsp:spPr>
        <a:xfrm>
          <a:off x="8557251" y="976113"/>
          <a:ext cx="1099598" cy="1965600"/>
        </a:xfrm>
        <a:prstGeom prst="upArrowCallout">
          <a:avLst>
            <a:gd name="adj1" fmla="val 50000"/>
            <a:gd name="adj2" fmla="val 20000"/>
            <a:gd name="adj3" fmla="val 20000"/>
            <a:gd name="adj4" fmla="val 100000"/>
          </a:avLst>
        </a:prstGeom>
        <a:solidFill>
          <a:schemeClr val="accent5">
            <a:tint val="40000"/>
            <a:alpha val="90000"/>
            <a:hueOff val="-13841497"/>
            <a:satOff val="84006"/>
            <a:lumOff val="4118"/>
            <a:alphaOff val="0"/>
          </a:schemeClr>
        </a:solidFill>
        <a:ln w="12700" cap="flat" cmpd="sng" algn="ctr">
          <a:solidFill>
            <a:schemeClr val="accent5">
              <a:tint val="40000"/>
              <a:alpha val="90000"/>
              <a:hueOff val="-13841497"/>
              <a:satOff val="84006"/>
              <a:lumOff val="41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738" tIns="165100" rIns="86738" bIns="165100" numCol="1" spcCol="1270" anchor="t" anchorCtr="0">
          <a:noAutofit/>
        </a:bodyPr>
        <a:lstStyle/>
        <a:p>
          <a:pPr marL="0" lvl="0" indent="0" algn="l" defTabSz="488950">
            <a:lnSpc>
              <a:spcPct val="100000"/>
            </a:lnSpc>
            <a:spcBef>
              <a:spcPct val="0"/>
            </a:spcBef>
            <a:spcAft>
              <a:spcPct val="35000"/>
            </a:spcAft>
            <a:buNone/>
          </a:pPr>
          <a:r>
            <a:rPr lang="en-AU" sz="1100" kern="1200"/>
            <a:t>Smokers over 21 years can start buying cigarettes in 2023.</a:t>
          </a:r>
          <a:endParaRPr lang="en-US" sz="1100" kern="1200"/>
        </a:p>
      </dsp:txBody>
      <dsp:txXfrm>
        <a:off x="8557251" y="1196033"/>
        <a:ext cx="1099598" cy="17456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0705A-BF16-4FBD-9571-B6D34D66B1F7}">
      <dsp:nvSpPr>
        <dsp:cNvPr id="0" name=""/>
        <dsp:cNvSpPr/>
      </dsp:nvSpPr>
      <dsp:spPr>
        <a:xfrm>
          <a:off x="654555" y="460805"/>
          <a:ext cx="1250190" cy="125019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03C2E7-5EF6-4250-9F46-66C70CFC0385}">
      <dsp:nvSpPr>
        <dsp:cNvPr id="0" name=""/>
        <dsp:cNvSpPr/>
      </dsp:nvSpPr>
      <dsp:spPr>
        <a:xfrm>
          <a:off x="920989" y="727239"/>
          <a:ext cx="717322" cy="7173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3F344C-31BB-4437-99D4-559A1B14CF57}">
      <dsp:nvSpPr>
        <dsp:cNvPr id="0" name=""/>
        <dsp:cNvSpPr/>
      </dsp:nvSpPr>
      <dsp:spPr>
        <a:xfrm>
          <a:off x="254904" y="2100399"/>
          <a:ext cx="2049492"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AU" sz="1100" kern="1200"/>
            <a:t>Yes</a:t>
          </a:r>
          <a:endParaRPr lang="en-US" sz="1100" kern="1200"/>
        </a:p>
      </dsp:txBody>
      <dsp:txXfrm>
        <a:off x="254904" y="2100399"/>
        <a:ext cx="2049492" cy="855000"/>
      </dsp:txXfrm>
    </dsp:sp>
    <dsp:sp modelId="{57FA398E-5AF8-4E48-844E-57FD2BE0F739}">
      <dsp:nvSpPr>
        <dsp:cNvPr id="0" name=""/>
        <dsp:cNvSpPr/>
      </dsp:nvSpPr>
      <dsp:spPr>
        <a:xfrm>
          <a:off x="3062709" y="460805"/>
          <a:ext cx="1250190" cy="125019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0A5D3F-0E05-43E5-A45D-6F7A775CD9A0}">
      <dsp:nvSpPr>
        <dsp:cNvPr id="0" name=""/>
        <dsp:cNvSpPr/>
      </dsp:nvSpPr>
      <dsp:spPr>
        <a:xfrm>
          <a:off x="3329143" y="727239"/>
          <a:ext cx="717322" cy="7173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E26D9F-9CCD-4E1B-BB3C-7FA252DB7A21}">
      <dsp:nvSpPr>
        <dsp:cNvPr id="0" name=""/>
        <dsp:cNvSpPr/>
      </dsp:nvSpPr>
      <dsp:spPr>
        <a:xfrm>
          <a:off x="2663058" y="2100399"/>
          <a:ext cx="2049492"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AU" sz="1100" kern="1200"/>
            <a:t>In all jurisdictions where T21 has been implemented there has been a fall in uptake of smoking by young people</a:t>
          </a:r>
          <a:endParaRPr lang="en-US" sz="1100" kern="1200"/>
        </a:p>
      </dsp:txBody>
      <dsp:txXfrm>
        <a:off x="2663058" y="2100399"/>
        <a:ext cx="2049492" cy="855000"/>
      </dsp:txXfrm>
    </dsp:sp>
    <dsp:sp modelId="{1935185C-3A0B-43F0-BB73-1A3F0079E270}">
      <dsp:nvSpPr>
        <dsp:cNvPr id="0" name=""/>
        <dsp:cNvSpPr/>
      </dsp:nvSpPr>
      <dsp:spPr>
        <a:xfrm>
          <a:off x="5470863" y="460805"/>
          <a:ext cx="1250190" cy="125019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D43979-B5AA-4733-B116-05402791F65F}">
      <dsp:nvSpPr>
        <dsp:cNvPr id="0" name=""/>
        <dsp:cNvSpPr/>
      </dsp:nvSpPr>
      <dsp:spPr>
        <a:xfrm>
          <a:off x="5737297" y="727239"/>
          <a:ext cx="717322" cy="7173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F5FE14-C908-498A-B01C-7BCB8CCB0F8D}">
      <dsp:nvSpPr>
        <dsp:cNvPr id="0" name=""/>
        <dsp:cNvSpPr/>
      </dsp:nvSpPr>
      <dsp:spPr>
        <a:xfrm>
          <a:off x="5071212" y="2100399"/>
          <a:ext cx="2049492"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AU" sz="1100" kern="1200"/>
            <a:t>All predictive models show that it will reduce smoking rates and uptake of smoking.</a:t>
          </a:r>
          <a:endParaRPr lang="en-US" sz="1100" kern="1200"/>
        </a:p>
      </dsp:txBody>
      <dsp:txXfrm>
        <a:off x="5071212" y="2100399"/>
        <a:ext cx="2049492" cy="855000"/>
      </dsp:txXfrm>
    </dsp:sp>
    <dsp:sp modelId="{0DD62152-F061-4379-B7E5-D233FC3927CA}">
      <dsp:nvSpPr>
        <dsp:cNvPr id="0" name=""/>
        <dsp:cNvSpPr/>
      </dsp:nvSpPr>
      <dsp:spPr>
        <a:xfrm>
          <a:off x="7879016" y="460805"/>
          <a:ext cx="1250190" cy="125019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6784EE-34A5-4C5D-913D-35F25C7A5CD6}">
      <dsp:nvSpPr>
        <dsp:cNvPr id="0" name=""/>
        <dsp:cNvSpPr/>
      </dsp:nvSpPr>
      <dsp:spPr>
        <a:xfrm>
          <a:off x="8145450" y="727239"/>
          <a:ext cx="717322" cy="7173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2E66C2-4CDB-44E4-BC25-EE823CBB0BFD}">
      <dsp:nvSpPr>
        <dsp:cNvPr id="0" name=""/>
        <dsp:cNvSpPr/>
      </dsp:nvSpPr>
      <dsp:spPr>
        <a:xfrm>
          <a:off x="7479365" y="2100399"/>
          <a:ext cx="2049492"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AU" sz="1100" kern="1200"/>
            <a:t>Raising the age from 16 years to 18 years in Tasmania reduced uptake amongst young people.</a:t>
          </a:r>
          <a:endParaRPr lang="en-US" sz="1100" kern="1200"/>
        </a:p>
      </dsp:txBody>
      <dsp:txXfrm>
        <a:off x="7479365" y="2100399"/>
        <a:ext cx="2049492" cy="855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8BF1A2-440D-4182-8271-1320B9B94AC6}"/>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93D326B3-9634-4424-A5FE-F61ED1780895}"/>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4FEC3845-6DF4-44D7-AB92-6E6EC1E84D51}" type="datetimeFigureOut">
              <a:rPr lang="en-AU" smtClean="0"/>
              <a:t>5/08/2019</a:t>
            </a:fld>
            <a:endParaRPr lang="en-AU"/>
          </a:p>
        </p:txBody>
      </p:sp>
      <p:sp>
        <p:nvSpPr>
          <p:cNvPr id="4" name="Footer Placeholder 3">
            <a:extLst>
              <a:ext uri="{FF2B5EF4-FFF2-40B4-BE49-F238E27FC236}">
                <a16:creationId xmlns:a16="http://schemas.microsoft.com/office/drawing/2014/main" id="{66E4A656-6238-4CE6-8805-486094651604}"/>
              </a:ext>
            </a:extLst>
          </p:cNvPr>
          <p:cNvSpPr>
            <a:spLocks noGrp="1"/>
          </p:cNvSpPr>
          <p:nvPr>
            <p:ph type="ftr" sz="quarter" idx="2"/>
          </p:nvPr>
        </p:nvSpPr>
        <p:spPr>
          <a:xfrm>
            <a:off x="0" y="9377318"/>
            <a:ext cx="2945659" cy="49534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94DEFA8F-4E5A-4CBE-A77D-9C204BC6B78D}"/>
              </a:ext>
            </a:extLst>
          </p:cNvPr>
          <p:cNvSpPr>
            <a:spLocks noGrp="1"/>
          </p:cNvSpPr>
          <p:nvPr>
            <p:ph type="sldNum" sz="quarter" idx="3"/>
          </p:nvPr>
        </p:nvSpPr>
        <p:spPr>
          <a:xfrm>
            <a:off x="3850443" y="9377318"/>
            <a:ext cx="2945659" cy="495347"/>
          </a:xfrm>
          <a:prstGeom prst="rect">
            <a:avLst/>
          </a:prstGeom>
        </p:spPr>
        <p:txBody>
          <a:bodyPr vert="horz" lIns="91440" tIns="45720" rIns="91440" bIns="45720" rtlCol="0" anchor="b"/>
          <a:lstStyle>
            <a:lvl1pPr algn="r">
              <a:defRPr sz="1200"/>
            </a:lvl1pPr>
          </a:lstStyle>
          <a:p>
            <a:fld id="{7E351ADC-4861-4093-B43F-FF05AF018A6D}" type="slidenum">
              <a:rPr lang="en-AU" smtClean="0"/>
              <a:t>‹#›</a:t>
            </a:fld>
            <a:endParaRPr lang="en-AU"/>
          </a:p>
        </p:txBody>
      </p:sp>
    </p:spTree>
    <p:extLst>
      <p:ext uri="{BB962C8B-B14F-4D97-AF65-F5344CB8AC3E}">
        <p14:creationId xmlns:p14="http://schemas.microsoft.com/office/powerpoint/2010/main" val="214850471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676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109513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B61BEF0D-F0BB-DE4B-95CE-6DB70DBA9567}" type="datetimeFigureOut">
              <a:rPr lang="en-US" smtClean="0"/>
              <a:pPr/>
              <a:t>8/5/2019</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460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4164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B61BEF0D-F0BB-DE4B-95CE-6DB70DBA9567}" type="datetimeFigureOut">
              <a:rPr lang="en-US" smtClean="0"/>
              <a:pPr/>
              <a:t>8/5/2019</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206866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8/5/2019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33938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5199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1241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9438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8/5/2019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622603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547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B61BEF0D-F0BB-DE4B-95CE-6DB70DBA9567}" type="datetimeFigureOut">
              <a:rPr lang="en-US" smtClean="0"/>
              <a:pPr/>
              <a:t>8/5/2019</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5215502"/>
      </p:ext>
    </p:extLst>
  </p:cSld>
  <p:clrMap bg1="dk1" tx1="lt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hyperlink" Target="https://en.wikipedia.org/wiki/Ambulance_Tasmania" TargetMode="External"/><Relationship Id="rId2" Type="http://schemas.openxmlformats.org/officeDocument/2006/relationships/hyperlink" Target="http://freehighresolutiongraphicsandclipart.blogspot.com/2011/12/scrapbooking-ideas.html" TargetMode="External"/><Relationship Id="rId1" Type="http://schemas.openxmlformats.org/officeDocument/2006/relationships/slideLayout" Target="../slideLayouts/slideLayout4.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hyperlink" Target="http://www.publicdomainpictures.net/view-image.php?image=8484&amp;picture=clif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4E59D7C1-6E25-48C3-B420-ED45FFDB7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7262" y="0"/>
            <a:ext cx="6064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6374EBE0-04D0-42B1-93D5-4FC7C9EBA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691" y="2054942"/>
            <a:ext cx="607230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F43FAC-13CE-4B7E-B511-6610E2D6A284}"/>
              </a:ext>
            </a:extLst>
          </p:cNvPr>
          <p:cNvSpPr>
            <a:spLocks noGrp="1"/>
          </p:cNvSpPr>
          <p:nvPr>
            <p:ph type="ctrTitle"/>
          </p:nvPr>
        </p:nvSpPr>
        <p:spPr>
          <a:xfrm>
            <a:off x="6449950" y="2194560"/>
            <a:ext cx="5418961" cy="1739347"/>
          </a:xfrm>
        </p:spPr>
        <p:txBody>
          <a:bodyPr>
            <a:normAutofit/>
          </a:bodyPr>
          <a:lstStyle/>
          <a:p>
            <a:r>
              <a:rPr lang="en-AU">
                <a:solidFill>
                  <a:schemeClr val="tx2"/>
                </a:solidFill>
              </a:rPr>
              <a:t>Dr. Kathryn Barnsley</a:t>
            </a:r>
          </a:p>
        </p:txBody>
      </p:sp>
      <p:sp>
        <p:nvSpPr>
          <p:cNvPr id="3" name="Subtitle 2">
            <a:extLst>
              <a:ext uri="{FF2B5EF4-FFF2-40B4-BE49-F238E27FC236}">
                <a16:creationId xmlns:a16="http://schemas.microsoft.com/office/drawing/2014/main" id="{C5A969B5-CA4B-4FDF-9753-212548CB5BC4}"/>
              </a:ext>
            </a:extLst>
          </p:cNvPr>
          <p:cNvSpPr>
            <a:spLocks noGrp="1"/>
          </p:cNvSpPr>
          <p:nvPr>
            <p:ph type="subTitle" idx="1"/>
          </p:nvPr>
        </p:nvSpPr>
        <p:spPr>
          <a:xfrm>
            <a:off x="6449950" y="3996250"/>
            <a:ext cx="5418962" cy="1942434"/>
          </a:xfrm>
        </p:spPr>
        <p:txBody>
          <a:bodyPr>
            <a:normAutofit/>
          </a:bodyPr>
          <a:lstStyle/>
          <a:p>
            <a:r>
              <a:rPr lang="en-AU" i="1" dirty="0">
                <a:solidFill>
                  <a:schemeClr val="bg2"/>
                </a:solidFill>
              </a:rPr>
              <a:t>Presentation to Legislative council members</a:t>
            </a:r>
          </a:p>
          <a:p>
            <a:r>
              <a:rPr lang="en-AU" i="1" dirty="0">
                <a:solidFill>
                  <a:schemeClr val="bg2"/>
                </a:solidFill>
              </a:rPr>
              <a:t> August 2019</a:t>
            </a:r>
          </a:p>
          <a:p>
            <a:r>
              <a:rPr lang="en-AU" dirty="0">
                <a:solidFill>
                  <a:schemeClr val="bg2"/>
                </a:solidFill>
              </a:rPr>
              <a:t>PUBLIC HEALTH AMENDMENT (PREVENTION OF SALE OF SMOKING PRODUCTS TO UNDERAGE PERSONS) BILL 2018 </a:t>
            </a:r>
          </a:p>
          <a:p>
            <a:endParaRPr lang="en-AU" dirty="0">
              <a:solidFill>
                <a:schemeClr val="bg2"/>
              </a:solidFill>
            </a:endParaRPr>
          </a:p>
        </p:txBody>
      </p:sp>
      <p:sp>
        <p:nvSpPr>
          <p:cNvPr id="9" name="Rectangle 13">
            <a:extLst>
              <a:ext uri="{FF2B5EF4-FFF2-40B4-BE49-F238E27FC236}">
                <a16:creationId xmlns:a16="http://schemas.microsoft.com/office/drawing/2014/main" id="{E1EAEB6D-60FF-455D-B8CC-2AC963CE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5" name="Picture 4" descr="A picture containing clipart&#10;&#10;Description automatically generated">
            <a:extLst>
              <a:ext uri="{FF2B5EF4-FFF2-40B4-BE49-F238E27FC236}">
                <a16:creationId xmlns:a16="http://schemas.microsoft.com/office/drawing/2014/main" id="{0EDD746C-5BE2-41B8-B8E8-39BF176EF0A4}"/>
              </a:ext>
            </a:extLst>
          </p:cNvPr>
          <p:cNvPicPr>
            <a:picLocks noChangeAspect="1"/>
          </p:cNvPicPr>
          <p:nvPr/>
        </p:nvPicPr>
        <p:blipFill>
          <a:blip r:embed="rId2"/>
          <a:stretch>
            <a:fillRect/>
          </a:stretch>
        </p:blipFill>
        <p:spPr>
          <a:xfrm>
            <a:off x="634275" y="2886779"/>
            <a:ext cx="4851141" cy="1042995"/>
          </a:xfrm>
          <a:prstGeom prst="rect">
            <a:avLst/>
          </a:prstGeom>
        </p:spPr>
      </p:pic>
    </p:spTree>
    <p:extLst>
      <p:ext uri="{BB962C8B-B14F-4D97-AF65-F5344CB8AC3E}">
        <p14:creationId xmlns:p14="http://schemas.microsoft.com/office/powerpoint/2010/main" val="92415665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3">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DD3B5942-4DDC-4B38-AFDF-892C397F2A84}"/>
              </a:ext>
            </a:extLst>
          </p:cNvPr>
          <p:cNvSpPr>
            <a:spLocks noGrp="1"/>
          </p:cNvSpPr>
          <p:nvPr>
            <p:ph type="title"/>
          </p:nvPr>
        </p:nvSpPr>
        <p:spPr>
          <a:xfrm>
            <a:off x="622570" y="838646"/>
            <a:ext cx="3709991" cy="5180709"/>
          </a:xfrm>
        </p:spPr>
        <p:txBody>
          <a:bodyPr>
            <a:normAutofit/>
          </a:bodyPr>
          <a:lstStyle/>
          <a:p>
            <a:r>
              <a:rPr lang="en-AU" sz="3600" dirty="0"/>
              <a:t>Addictive by design</a:t>
            </a:r>
          </a:p>
        </p:txBody>
      </p:sp>
      <p:sp useBgFill="1">
        <p:nvSpPr>
          <p:cNvPr id="19" name="Rectangle 15">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D3C9EA4-82C2-4C9C-9297-715E35DA9A8B}"/>
              </a:ext>
            </a:extLst>
          </p:cNvPr>
          <p:cNvSpPr>
            <a:spLocks noGrp="1"/>
          </p:cNvSpPr>
          <p:nvPr>
            <p:ph idx="1"/>
          </p:nvPr>
        </p:nvSpPr>
        <p:spPr>
          <a:xfrm>
            <a:off x="5163671" y="838647"/>
            <a:ext cx="5823328" cy="5180708"/>
          </a:xfrm>
        </p:spPr>
        <p:txBody>
          <a:bodyPr anchor="ctr">
            <a:normAutofit/>
          </a:bodyPr>
          <a:lstStyle/>
          <a:p>
            <a:r>
              <a:rPr lang="en-AU" sz="2000" dirty="0">
                <a:solidFill>
                  <a:schemeClr val="tx2"/>
                </a:solidFill>
              </a:rPr>
              <a:t>“</a:t>
            </a:r>
            <a:r>
              <a:rPr lang="en-AU" sz="2000" i="1" dirty="0">
                <a:solidFill>
                  <a:schemeClr val="tx2"/>
                </a:solidFill>
              </a:rPr>
              <a:t>The scientific evidence is incontrovertible: inhaling the combustion compounds from tobacco smoke, particularly from cigarettes, is deadly. It has been stated that :</a:t>
            </a:r>
          </a:p>
          <a:p>
            <a:r>
              <a:rPr lang="en-AU" sz="2000" b="1" i="1" dirty="0">
                <a:solidFill>
                  <a:schemeClr val="tx2"/>
                </a:solidFill>
              </a:rPr>
              <a:t>“The cigarette is also a defective product, meaning not just dangerous but unreasonably dangerous, killing half its long-term users. And </a:t>
            </a:r>
            <a:r>
              <a:rPr lang="en-AU" sz="2000" b="1" i="1" u="sng" dirty="0">
                <a:solidFill>
                  <a:schemeClr val="tx2"/>
                </a:solidFill>
              </a:rPr>
              <a:t>addictive by design</a:t>
            </a:r>
            <a:r>
              <a:rPr lang="en-AU" sz="2000" b="1" dirty="0">
                <a:solidFill>
                  <a:schemeClr val="tx2"/>
                </a:solidFill>
              </a:rPr>
              <a:t>” </a:t>
            </a:r>
            <a:r>
              <a:rPr lang="en-AU" sz="2000" dirty="0">
                <a:solidFill>
                  <a:schemeClr val="tx2"/>
                </a:solidFill>
              </a:rPr>
              <a:t>(Proctor 2013, p. i27). “ Quote by US Surgeon-General</a:t>
            </a:r>
          </a:p>
          <a:p>
            <a:r>
              <a:rPr lang="en-AU" sz="2000" dirty="0">
                <a:solidFill>
                  <a:schemeClr val="tx2"/>
                </a:solidFill>
              </a:rPr>
              <a:t>We know that smoking kills two-thirds of smokers. (Banks, BMC Medicine 2015) </a:t>
            </a:r>
          </a:p>
        </p:txBody>
      </p:sp>
    </p:spTree>
    <p:extLst>
      <p:ext uri="{BB962C8B-B14F-4D97-AF65-F5344CB8AC3E}">
        <p14:creationId xmlns:p14="http://schemas.microsoft.com/office/powerpoint/2010/main" val="87780510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A15A-55A7-4161-88B6-A08520475B97}"/>
              </a:ext>
            </a:extLst>
          </p:cNvPr>
          <p:cNvSpPr>
            <a:spLocks noGrp="1"/>
          </p:cNvSpPr>
          <p:nvPr>
            <p:ph type="title"/>
          </p:nvPr>
        </p:nvSpPr>
        <p:spPr>
          <a:xfrm>
            <a:off x="559837" y="284176"/>
            <a:ext cx="10427162" cy="1508760"/>
          </a:xfrm>
        </p:spPr>
        <p:txBody>
          <a:bodyPr>
            <a:normAutofit fontScale="90000"/>
          </a:bodyPr>
          <a:lstStyle/>
          <a:p>
            <a:r>
              <a:rPr lang="en-AU" sz="6000" dirty="0"/>
              <a:t>Tobacco is a “legal” product </a:t>
            </a:r>
            <a:br>
              <a:rPr lang="en-AU" dirty="0"/>
            </a:br>
            <a:endParaRPr lang="en-AU" dirty="0"/>
          </a:p>
        </p:txBody>
      </p:sp>
      <p:sp>
        <p:nvSpPr>
          <p:cNvPr id="3" name="Content Placeholder 2">
            <a:extLst>
              <a:ext uri="{FF2B5EF4-FFF2-40B4-BE49-F238E27FC236}">
                <a16:creationId xmlns:a16="http://schemas.microsoft.com/office/drawing/2014/main" id="{2D3C7E59-7639-4337-9C9C-A6000A4D3893}"/>
              </a:ext>
            </a:extLst>
          </p:cNvPr>
          <p:cNvSpPr>
            <a:spLocks noGrp="1"/>
          </p:cNvSpPr>
          <p:nvPr>
            <p:ph idx="1"/>
          </p:nvPr>
        </p:nvSpPr>
        <p:spPr>
          <a:xfrm>
            <a:off x="311728" y="2120053"/>
            <a:ext cx="3934596" cy="4453771"/>
          </a:xfrm>
        </p:spPr>
        <p:txBody>
          <a:bodyPr>
            <a:noAutofit/>
          </a:bodyPr>
          <a:lstStyle/>
          <a:p>
            <a:pPr marL="0" indent="0">
              <a:buNone/>
            </a:pPr>
            <a:r>
              <a:rPr lang="en-AU" sz="4000" dirty="0"/>
              <a:t>Many products</a:t>
            </a:r>
          </a:p>
          <a:p>
            <a:pPr marL="0" indent="0">
              <a:buNone/>
            </a:pPr>
            <a:r>
              <a:rPr lang="en-AU" sz="4000" dirty="0"/>
              <a:t>are </a:t>
            </a:r>
          </a:p>
          <a:p>
            <a:pPr marL="0" indent="0">
              <a:buNone/>
            </a:pPr>
            <a:r>
              <a:rPr lang="en-AU" sz="4000" dirty="0"/>
              <a:t>strictly regulated.</a:t>
            </a:r>
          </a:p>
        </p:txBody>
      </p:sp>
      <p:sp>
        <p:nvSpPr>
          <p:cNvPr id="4" name="Text Placeholder 3">
            <a:extLst>
              <a:ext uri="{FF2B5EF4-FFF2-40B4-BE49-F238E27FC236}">
                <a16:creationId xmlns:a16="http://schemas.microsoft.com/office/drawing/2014/main" id="{15E95857-0EB0-45E0-8317-780C00C10E01}"/>
              </a:ext>
            </a:extLst>
          </p:cNvPr>
          <p:cNvSpPr>
            <a:spLocks noGrp="1"/>
          </p:cNvSpPr>
          <p:nvPr>
            <p:ph type="body" sz="half" idx="2"/>
          </p:nvPr>
        </p:nvSpPr>
        <p:spPr>
          <a:xfrm>
            <a:off x="4546948" y="2147486"/>
            <a:ext cx="6442475" cy="4090476"/>
          </a:xfrm>
          <a:effectLst>
            <a:softEdge rad="317500"/>
          </a:effectLst>
        </p:spPr>
        <p:txBody>
          <a:bodyPr>
            <a:normAutofit/>
          </a:bodyPr>
          <a:lstStyle/>
          <a:p>
            <a:pPr marL="285750" indent="-285750">
              <a:buFont typeface="Arial" panose="020B0604020202020204" pitchFamily="34" charset="0"/>
              <a:buChar char="•"/>
            </a:pPr>
            <a:r>
              <a:rPr lang="en-AU" sz="2800" dirty="0"/>
              <a:t>Poisons </a:t>
            </a:r>
            <a:r>
              <a:rPr lang="en-AU" sz="2000" dirty="0"/>
              <a:t>– Nicotine is a Schedule 7 poison and has an exemption for tobacco</a:t>
            </a:r>
          </a:p>
          <a:p>
            <a:pPr marL="285750" indent="-285750">
              <a:buFont typeface="Arial" panose="020B0604020202020204" pitchFamily="34" charset="0"/>
              <a:buChar char="•"/>
            </a:pPr>
            <a:r>
              <a:rPr lang="en-AU" sz="2800" dirty="0"/>
              <a:t>Food</a:t>
            </a:r>
            <a:r>
              <a:rPr lang="en-AU" sz="2000" dirty="0"/>
              <a:t> – is highly regulated; when there are outbreaks of salmonella or listeriosis the public is concerned about lack of standards and enforcement of regulation</a:t>
            </a:r>
          </a:p>
        </p:txBody>
      </p:sp>
    </p:spTree>
    <p:extLst>
      <p:ext uri="{BB962C8B-B14F-4D97-AF65-F5344CB8AC3E}">
        <p14:creationId xmlns:p14="http://schemas.microsoft.com/office/powerpoint/2010/main" val="4050679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ACBA5-ED96-46C3-BC4F-032BF2E656FC}"/>
              </a:ext>
            </a:extLst>
          </p:cNvPr>
          <p:cNvSpPr>
            <a:spLocks noGrp="1"/>
          </p:cNvSpPr>
          <p:nvPr>
            <p:ph type="title"/>
          </p:nvPr>
        </p:nvSpPr>
        <p:spPr/>
        <p:txBody>
          <a:bodyPr/>
          <a:lstStyle/>
          <a:p>
            <a:r>
              <a:rPr lang="en-AU" dirty="0"/>
              <a:t>Age 18 – Adults can “choose”</a:t>
            </a:r>
            <a:br>
              <a:rPr lang="en-AU" dirty="0"/>
            </a:br>
            <a:r>
              <a:rPr lang="en-AU" dirty="0"/>
              <a:t>……………….</a:t>
            </a:r>
            <a:r>
              <a:rPr lang="en-AU" sz="2800" dirty="0"/>
              <a:t>or can they?</a:t>
            </a:r>
          </a:p>
        </p:txBody>
      </p:sp>
      <p:sp>
        <p:nvSpPr>
          <p:cNvPr id="3" name="Text Placeholder 2">
            <a:extLst>
              <a:ext uri="{FF2B5EF4-FFF2-40B4-BE49-F238E27FC236}">
                <a16:creationId xmlns:a16="http://schemas.microsoft.com/office/drawing/2014/main" id="{52E5747F-A74A-4680-BEAF-3B66F4BF61E1}"/>
              </a:ext>
            </a:extLst>
          </p:cNvPr>
          <p:cNvSpPr>
            <a:spLocks noGrp="1"/>
          </p:cNvSpPr>
          <p:nvPr>
            <p:ph type="body" idx="1"/>
          </p:nvPr>
        </p:nvSpPr>
        <p:spPr/>
        <p:txBody>
          <a:bodyPr>
            <a:normAutofit/>
          </a:bodyPr>
          <a:lstStyle/>
          <a:p>
            <a:r>
              <a:rPr lang="en-AU" sz="2400" b="0" dirty="0">
                <a:solidFill>
                  <a:schemeClr val="accent4">
                    <a:lumMod val="50000"/>
                  </a:schemeClr>
                </a:solidFill>
              </a:rPr>
              <a:t>Exceptions</a:t>
            </a:r>
          </a:p>
        </p:txBody>
      </p:sp>
      <p:sp>
        <p:nvSpPr>
          <p:cNvPr id="4" name="Content Placeholder 3">
            <a:extLst>
              <a:ext uri="{FF2B5EF4-FFF2-40B4-BE49-F238E27FC236}">
                <a16:creationId xmlns:a16="http://schemas.microsoft.com/office/drawing/2014/main" id="{63D34E38-54A4-40EF-A130-D2B764B57A45}"/>
              </a:ext>
            </a:extLst>
          </p:cNvPr>
          <p:cNvSpPr>
            <a:spLocks noGrp="1"/>
          </p:cNvSpPr>
          <p:nvPr>
            <p:ph sz="half" idx="2"/>
          </p:nvPr>
        </p:nvSpPr>
        <p:spPr>
          <a:xfrm>
            <a:off x="412595" y="2656566"/>
            <a:ext cx="5614981" cy="3242429"/>
          </a:xfrm>
        </p:spPr>
        <p:txBody>
          <a:bodyPr>
            <a:normAutofit/>
          </a:bodyPr>
          <a:lstStyle/>
          <a:p>
            <a:r>
              <a:rPr lang="en-AU" b="1" dirty="0"/>
              <a:t>Newstart</a:t>
            </a:r>
            <a:r>
              <a:rPr lang="en-AU" dirty="0"/>
              <a:t> – cannot get until 21</a:t>
            </a:r>
          </a:p>
          <a:p>
            <a:r>
              <a:rPr lang="en-AU" b="1" dirty="0"/>
              <a:t>Driving</a:t>
            </a:r>
            <a:r>
              <a:rPr lang="en-AU" dirty="0"/>
              <a:t> – limitations on alcohol use and cannot get full license for three years – usually around 21.</a:t>
            </a:r>
          </a:p>
          <a:p>
            <a:r>
              <a:rPr lang="en-AU" b="1" dirty="0"/>
              <a:t>Car hire </a:t>
            </a:r>
            <a:r>
              <a:rPr lang="en-AU" dirty="0"/>
              <a:t>– 21 years (25 for prestige cars)</a:t>
            </a:r>
          </a:p>
          <a:p>
            <a:endParaRPr lang="en-AU" dirty="0"/>
          </a:p>
        </p:txBody>
      </p:sp>
      <p:sp>
        <p:nvSpPr>
          <p:cNvPr id="5" name="Text Placeholder 4">
            <a:extLst>
              <a:ext uri="{FF2B5EF4-FFF2-40B4-BE49-F238E27FC236}">
                <a16:creationId xmlns:a16="http://schemas.microsoft.com/office/drawing/2014/main" id="{DAF66013-1D98-486B-8E0B-C56D37DAE845}"/>
              </a:ext>
            </a:extLst>
          </p:cNvPr>
          <p:cNvSpPr>
            <a:spLocks noGrp="1"/>
          </p:cNvSpPr>
          <p:nvPr>
            <p:ph type="body" sz="quarter" idx="3"/>
          </p:nvPr>
        </p:nvSpPr>
        <p:spPr/>
        <p:txBody>
          <a:bodyPr>
            <a:noAutofit/>
          </a:bodyPr>
          <a:lstStyle/>
          <a:p>
            <a:r>
              <a:rPr lang="en-AU" sz="2400" dirty="0">
                <a:solidFill>
                  <a:schemeClr val="accent4">
                    <a:lumMod val="50000"/>
                  </a:schemeClr>
                </a:solidFill>
              </a:rPr>
              <a:t>Brain development and changing one’s mind with age</a:t>
            </a:r>
          </a:p>
        </p:txBody>
      </p:sp>
      <p:sp>
        <p:nvSpPr>
          <p:cNvPr id="6" name="Content Placeholder 5">
            <a:extLst>
              <a:ext uri="{FF2B5EF4-FFF2-40B4-BE49-F238E27FC236}">
                <a16:creationId xmlns:a16="http://schemas.microsoft.com/office/drawing/2014/main" id="{B8938046-C1A1-4FA6-BE93-94727B74F2AD}"/>
              </a:ext>
            </a:extLst>
          </p:cNvPr>
          <p:cNvSpPr>
            <a:spLocks noGrp="1"/>
          </p:cNvSpPr>
          <p:nvPr>
            <p:ph sz="quarter" idx="4"/>
          </p:nvPr>
        </p:nvSpPr>
        <p:spPr>
          <a:xfrm>
            <a:off x="6231230" y="2777098"/>
            <a:ext cx="4638933" cy="3278469"/>
          </a:xfrm>
        </p:spPr>
        <p:txBody>
          <a:bodyPr>
            <a:normAutofit lnSpcReduction="10000"/>
          </a:bodyPr>
          <a:lstStyle/>
          <a:p>
            <a:r>
              <a:rPr lang="en-AU" b="1" dirty="0"/>
              <a:t>Marriage</a:t>
            </a:r>
            <a:r>
              <a:rPr lang="en-AU" dirty="0"/>
              <a:t> – can get divorced later</a:t>
            </a:r>
          </a:p>
          <a:p>
            <a:r>
              <a:rPr lang="en-AU" b="1" dirty="0"/>
              <a:t>Voting</a:t>
            </a:r>
            <a:r>
              <a:rPr lang="en-AU" dirty="0"/>
              <a:t> – can change parties at every election</a:t>
            </a:r>
          </a:p>
          <a:p>
            <a:r>
              <a:rPr lang="en-AU" b="1" dirty="0"/>
              <a:t>Alcohol</a:t>
            </a:r>
            <a:r>
              <a:rPr lang="en-AU" dirty="0"/>
              <a:t> – can drink in moderation </a:t>
            </a:r>
          </a:p>
          <a:p>
            <a:r>
              <a:rPr lang="en-AU" b="1" dirty="0"/>
              <a:t>Joining the military </a:t>
            </a:r>
            <a:r>
              <a:rPr lang="en-AU" dirty="0"/>
              <a:t>– can leave or stay.</a:t>
            </a:r>
            <a:r>
              <a:rPr lang="en-AU" b="1" dirty="0"/>
              <a:t> </a:t>
            </a:r>
          </a:p>
          <a:p>
            <a:r>
              <a:rPr lang="en-AU" b="1" dirty="0"/>
              <a:t>Risky choices </a:t>
            </a:r>
            <a:r>
              <a:rPr lang="en-AU" dirty="0"/>
              <a:t>– cannot make decisions about addictive substances until 25</a:t>
            </a:r>
          </a:p>
          <a:p>
            <a:endParaRPr lang="en-AU" dirty="0"/>
          </a:p>
          <a:p>
            <a:endParaRPr lang="en-AU" dirty="0"/>
          </a:p>
          <a:p>
            <a:endParaRPr lang="en-AU" dirty="0"/>
          </a:p>
          <a:p>
            <a:endParaRPr lang="en-AU" dirty="0"/>
          </a:p>
          <a:p>
            <a:endParaRPr lang="en-AU" dirty="0"/>
          </a:p>
        </p:txBody>
      </p:sp>
    </p:spTree>
    <p:extLst>
      <p:ext uri="{BB962C8B-B14F-4D97-AF65-F5344CB8AC3E}">
        <p14:creationId xmlns:p14="http://schemas.microsoft.com/office/powerpoint/2010/main" val="2032647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59E040-FFD7-4789-B4B8-265EE608964E}"/>
              </a:ext>
            </a:extLst>
          </p:cNvPr>
          <p:cNvSpPr>
            <a:spLocks noGrp="1"/>
          </p:cNvSpPr>
          <p:nvPr>
            <p:ph type="title"/>
          </p:nvPr>
        </p:nvSpPr>
        <p:spPr>
          <a:xfrm>
            <a:off x="1202919" y="284176"/>
            <a:ext cx="9784080" cy="1508760"/>
          </a:xfrm>
        </p:spPr>
        <p:txBody>
          <a:bodyPr>
            <a:normAutofit/>
          </a:bodyPr>
          <a:lstStyle/>
          <a:p>
            <a:r>
              <a:rPr lang="en-AU"/>
              <a:t>Will tobacco21 “work”?</a:t>
            </a:r>
            <a:endParaRPr lang="en-AU" dirty="0"/>
          </a:p>
        </p:txBody>
      </p:sp>
      <p:graphicFrame>
        <p:nvGraphicFramePr>
          <p:cNvPr id="17" name="Content Placeholder 5">
            <a:extLst>
              <a:ext uri="{FF2B5EF4-FFF2-40B4-BE49-F238E27FC236}">
                <a16:creationId xmlns:a16="http://schemas.microsoft.com/office/drawing/2014/main" id="{25332F1B-EB91-4230-B55E-9964C36607B3}"/>
              </a:ext>
            </a:extLst>
          </p:cNvPr>
          <p:cNvGraphicFramePr>
            <a:graphicFrameLocks noGrp="1"/>
          </p:cNvGraphicFramePr>
          <p:nvPr>
            <p:ph idx="1"/>
            <p:extLst>
              <p:ext uri="{D42A27DB-BD31-4B8C-83A1-F6EECF244321}">
                <p14:modId xmlns:p14="http://schemas.microsoft.com/office/powerpoint/2010/main" val="3477655715"/>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5804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53FD8994-38E8-4E51-9444-3447A1719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71673FE-0587-4591-8D3B-D7F7345E8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10" y="176109"/>
            <a:ext cx="6059524" cy="1645919"/>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04953FF5-7850-4935-B577-373CF1C6ADBF}"/>
              </a:ext>
            </a:extLst>
          </p:cNvPr>
          <p:cNvSpPr>
            <a:spLocks noGrp="1"/>
          </p:cNvSpPr>
          <p:nvPr>
            <p:ph type="title"/>
          </p:nvPr>
        </p:nvSpPr>
        <p:spPr>
          <a:xfrm>
            <a:off x="6449961" y="284176"/>
            <a:ext cx="5094980" cy="1508760"/>
          </a:xfrm>
        </p:spPr>
        <p:txBody>
          <a:bodyPr vert="horz" lIns="91440" tIns="45720" rIns="91440" bIns="45720" rtlCol="0" anchor="ctr">
            <a:normAutofit/>
          </a:bodyPr>
          <a:lstStyle/>
          <a:p>
            <a:r>
              <a:rPr lang="en-US" sz="3400" dirty="0"/>
              <a:t>Why delay?</a:t>
            </a:r>
            <a:br>
              <a:rPr lang="en-US" sz="3400" dirty="0"/>
            </a:br>
            <a:r>
              <a:rPr lang="en-US" sz="3400" dirty="0"/>
              <a:t>restrict uptake- young mothers</a:t>
            </a:r>
          </a:p>
        </p:txBody>
      </p:sp>
      <p:pic>
        <p:nvPicPr>
          <p:cNvPr id="6" name="Content Placeholder 5">
            <a:extLst>
              <a:ext uri="{FF2B5EF4-FFF2-40B4-BE49-F238E27FC236}">
                <a16:creationId xmlns:a16="http://schemas.microsoft.com/office/drawing/2014/main" id="{F2FCF6AB-C208-4C60-B776-82B083A29DAB}"/>
              </a:ext>
            </a:extLst>
          </p:cNvPr>
          <p:cNvPicPr>
            <a:picLocks noGrp="1" noChangeAspect="1"/>
          </p:cNvPicPr>
          <p:nvPr>
            <p:ph idx="1"/>
          </p:nvPr>
        </p:nvPicPr>
        <p:blipFill rotWithShape="1">
          <a:blip r:embed="rId2"/>
          <a:srcRect l="2338" r="2531" b="-2"/>
          <a:stretch/>
        </p:blipFill>
        <p:spPr>
          <a:xfrm>
            <a:off x="634275" y="598634"/>
            <a:ext cx="4851141" cy="5619286"/>
          </a:xfrm>
          <a:prstGeom prst="rect">
            <a:avLst/>
          </a:prstGeom>
        </p:spPr>
      </p:pic>
      <p:sp>
        <p:nvSpPr>
          <p:cNvPr id="4" name="Text Placeholder 3">
            <a:extLst>
              <a:ext uri="{FF2B5EF4-FFF2-40B4-BE49-F238E27FC236}">
                <a16:creationId xmlns:a16="http://schemas.microsoft.com/office/drawing/2014/main" id="{7003E172-D5B3-4910-BA0E-B60A0318820E}"/>
              </a:ext>
            </a:extLst>
          </p:cNvPr>
          <p:cNvSpPr>
            <a:spLocks noGrp="1"/>
          </p:cNvSpPr>
          <p:nvPr>
            <p:ph type="body" sz="half" idx="2"/>
          </p:nvPr>
        </p:nvSpPr>
        <p:spPr>
          <a:xfrm>
            <a:off x="6454363" y="2011680"/>
            <a:ext cx="5090578" cy="4206240"/>
          </a:xfrm>
        </p:spPr>
        <p:txBody>
          <a:bodyPr vert="horz" lIns="91440" tIns="45720" rIns="91440" bIns="45720" rtlCol="0">
            <a:normAutofit/>
          </a:bodyPr>
          <a:lstStyle/>
          <a:p>
            <a:pPr marL="457200" indent="-457200">
              <a:lnSpc>
                <a:spcPct val="90000"/>
              </a:lnSpc>
              <a:buFont typeface="Wingdings" panose="05000000000000000000" pitchFamily="2" charset="2"/>
              <a:buChar char="§"/>
            </a:pPr>
            <a:r>
              <a:rPr lang="en-US" sz="2800" dirty="0"/>
              <a:t>Reduction in smoking uptake in young people, particularly young women, will lead to immediate health benefits.</a:t>
            </a:r>
          </a:p>
          <a:p>
            <a:pPr marL="457200" indent="-457200">
              <a:lnSpc>
                <a:spcPct val="90000"/>
              </a:lnSpc>
              <a:buFont typeface="Wingdings" panose="05000000000000000000" pitchFamily="2" charset="2"/>
              <a:buChar char="§"/>
            </a:pPr>
            <a:r>
              <a:rPr lang="en-US" sz="2800" dirty="0"/>
              <a:t>Reductions in premature births.</a:t>
            </a:r>
          </a:p>
          <a:p>
            <a:pPr marL="457200" indent="-457200">
              <a:lnSpc>
                <a:spcPct val="90000"/>
              </a:lnSpc>
              <a:buFont typeface="Wingdings" panose="05000000000000000000" pitchFamily="2" charset="2"/>
              <a:buChar char="§"/>
            </a:pPr>
            <a:r>
              <a:rPr lang="en-US" sz="2800" dirty="0"/>
              <a:t>Two generations of lives saved – the mother and the baby.</a:t>
            </a:r>
          </a:p>
        </p:txBody>
      </p:sp>
    </p:spTree>
    <p:extLst>
      <p:ext uri="{BB962C8B-B14F-4D97-AF65-F5344CB8AC3E}">
        <p14:creationId xmlns:p14="http://schemas.microsoft.com/office/powerpoint/2010/main" val="3406304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B3481-AB13-4A2B-89A3-FCF56F09BBB6}"/>
              </a:ext>
            </a:extLst>
          </p:cNvPr>
          <p:cNvSpPr>
            <a:spLocks noGrp="1"/>
          </p:cNvSpPr>
          <p:nvPr>
            <p:ph type="title"/>
          </p:nvPr>
        </p:nvSpPr>
        <p:spPr>
          <a:xfrm>
            <a:off x="844062" y="284176"/>
            <a:ext cx="10503876" cy="1508760"/>
          </a:xfrm>
        </p:spPr>
        <p:txBody>
          <a:bodyPr/>
          <a:lstStyle/>
          <a:p>
            <a:r>
              <a:rPr lang="en-AU" dirty="0"/>
              <a:t>Public health Law is not criminal law</a:t>
            </a:r>
          </a:p>
        </p:txBody>
      </p:sp>
      <p:sp>
        <p:nvSpPr>
          <p:cNvPr id="5" name="Text Placeholder 4">
            <a:extLst>
              <a:ext uri="{FF2B5EF4-FFF2-40B4-BE49-F238E27FC236}">
                <a16:creationId xmlns:a16="http://schemas.microsoft.com/office/drawing/2014/main" id="{8A3B57B5-AFC5-42B5-8701-6B72939A7849}"/>
              </a:ext>
            </a:extLst>
          </p:cNvPr>
          <p:cNvSpPr>
            <a:spLocks noGrp="1"/>
          </p:cNvSpPr>
          <p:nvPr>
            <p:ph type="body" sz="quarter" idx="3"/>
          </p:nvPr>
        </p:nvSpPr>
        <p:spPr>
          <a:xfrm>
            <a:off x="6231230" y="1913470"/>
            <a:ext cx="4754880" cy="1858430"/>
          </a:xfrm>
        </p:spPr>
        <p:txBody>
          <a:bodyPr>
            <a:normAutofit fontScale="92500"/>
          </a:bodyPr>
          <a:lstStyle/>
          <a:p>
            <a:r>
              <a:rPr lang="en-AU" dirty="0"/>
              <a:t>About safe food, clean water, preventing disease.</a:t>
            </a:r>
          </a:p>
          <a:p>
            <a:r>
              <a:rPr lang="en-AU" dirty="0"/>
              <a:t>Public health law protects communities.</a:t>
            </a:r>
          </a:p>
          <a:p>
            <a:r>
              <a:rPr lang="en-AU" dirty="0"/>
              <a:t>Tobacco is a global pandemic driven by tobacco industry and their lawyers.</a:t>
            </a:r>
          </a:p>
        </p:txBody>
      </p:sp>
      <p:pic>
        <p:nvPicPr>
          <p:cNvPr id="14" name="Picture 13" descr="A person holding a baby&#10;&#10;Description automatically generated">
            <a:extLst>
              <a:ext uri="{FF2B5EF4-FFF2-40B4-BE49-F238E27FC236}">
                <a16:creationId xmlns:a16="http://schemas.microsoft.com/office/drawing/2014/main" id="{19278F8E-BCE5-40F0-885C-FB6C33BDB655}"/>
              </a:ext>
            </a:extLst>
          </p:cNvPr>
          <p:cNvPicPr>
            <a:picLocks noChangeAspect="1"/>
          </p:cNvPicPr>
          <p:nvPr/>
        </p:nvPicPr>
        <p:blipFill>
          <a:blip r:embed="rId2"/>
          <a:stretch>
            <a:fillRect/>
          </a:stretch>
        </p:blipFill>
        <p:spPr>
          <a:xfrm>
            <a:off x="6771028" y="4077260"/>
            <a:ext cx="3248025" cy="2266950"/>
          </a:xfrm>
          <a:prstGeom prst="rect">
            <a:avLst/>
          </a:prstGeom>
        </p:spPr>
      </p:pic>
      <p:pic>
        <p:nvPicPr>
          <p:cNvPr id="10" name="Content Placeholder 9" descr="A bunch of food on a plate on a table&#10;&#10;Description automatically generated">
            <a:extLst>
              <a:ext uri="{FF2B5EF4-FFF2-40B4-BE49-F238E27FC236}">
                <a16:creationId xmlns:a16="http://schemas.microsoft.com/office/drawing/2014/main" id="{03E425E0-2D0F-46F3-8DE5-663E08326340}"/>
              </a:ext>
            </a:extLst>
          </p:cNvPr>
          <p:cNvPicPr>
            <a:picLocks noGrp="1" noChangeAspect="1"/>
          </p:cNvPicPr>
          <p:nvPr>
            <p:ph sz="half" idx="2"/>
          </p:nvPr>
        </p:nvPicPr>
        <p:blipFill>
          <a:blip r:embed="rId3"/>
          <a:stretch>
            <a:fillRect/>
          </a:stretch>
        </p:blipFill>
        <p:spPr>
          <a:xfrm>
            <a:off x="534226" y="2655612"/>
            <a:ext cx="4041146" cy="3567112"/>
          </a:xfrm>
        </p:spPr>
      </p:pic>
    </p:spTree>
    <p:extLst>
      <p:ext uri="{BB962C8B-B14F-4D97-AF65-F5344CB8AC3E}">
        <p14:creationId xmlns:p14="http://schemas.microsoft.com/office/powerpoint/2010/main" val="450107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977A2-B59E-4C43-BDAF-798B86CC5329}"/>
              </a:ext>
            </a:extLst>
          </p:cNvPr>
          <p:cNvSpPr>
            <a:spLocks noGrp="1"/>
          </p:cNvSpPr>
          <p:nvPr>
            <p:ph type="title"/>
          </p:nvPr>
        </p:nvSpPr>
        <p:spPr/>
        <p:txBody>
          <a:bodyPr/>
          <a:lstStyle/>
          <a:p>
            <a:r>
              <a:rPr lang="en-AU" dirty="0"/>
              <a:t>Ethics and “prohibition”</a:t>
            </a:r>
          </a:p>
        </p:txBody>
      </p:sp>
      <p:sp>
        <p:nvSpPr>
          <p:cNvPr id="3" name="Content Placeholder 2">
            <a:extLst>
              <a:ext uri="{FF2B5EF4-FFF2-40B4-BE49-F238E27FC236}">
                <a16:creationId xmlns:a16="http://schemas.microsoft.com/office/drawing/2014/main" id="{84D8E091-F6AE-4217-A7D0-E05F8905AEEE}"/>
              </a:ext>
            </a:extLst>
          </p:cNvPr>
          <p:cNvSpPr>
            <a:spLocks noGrp="1"/>
          </p:cNvSpPr>
          <p:nvPr>
            <p:ph sz="half" idx="1"/>
          </p:nvPr>
        </p:nvSpPr>
        <p:spPr/>
        <p:txBody>
          <a:bodyPr>
            <a:normAutofit lnSpcReduction="10000"/>
          </a:bodyPr>
          <a:lstStyle/>
          <a:p>
            <a:r>
              <a:rPr lang="en-AU" sz="3600" b="1" dirty="0">
                <a:solidFill>
                  <a:schemeClr val="accent4">
                    <a:lumMod val="50000"/>
                  </a:schemeClr>
                </a:solidFill>
              </a:rPr>
              <a:t>Ethics</a:t>
            </a:r>
          </a:p>
          <a:p>
            <a:r>
              <a:rPr lang="en-AU" sz="2900" i="1" dirty="0"/>
              <a:t>“</a:t>
            </a:r>
            <a:r>
              <a:rPr lang="en-AU" i="1" dirty="0"/>
              <a:t>Ultimately, our analysis suggests that Tobacco 21 laws are ethically appropriate. </a:t>
            </a:r>
          </a:p>
          <a:p>
            <a:r>
              <a:rPr lang="en-AU" i="1" dirty="0"/>
              <a:t>Policymakers should move quickly toward adopting these laws in jurisdictions where they are not yet in effect and in so doing taking an important step to protect the health of current and future adolescents.” </a:t>
            </a:r>
          </a:p>
          <a:p>
            <a:r>
              <a:rPr lang="en-AU" i="1" dirty="0">
                <a:solidFill>
                  <a:srgbClr val="C00000"/>
                </a:solidFill>
              </a:rPr>
              <a:t>AJPH Law and Ethics Journal, Morain and Malek 2017</a:t>
            </a:r>
          </a:p>
          <a:p>
            <a:endParaRPr lang="en-AU" sz="3600" b="1" dirty="0">
              <a:solidFill>
                <a:schemeClr val="accent4">
                  <a:lumMod val="50000"/>
                </a:schemeClr>
              </a:solidFill>
            </a:endParaRPr>
          </a:p>
        </p:txBody>
      </p:sp>
      <p:sp>
        <p:nvSpPr>
          <p:cNvPr id="4" name="Content Placeholder 3">
            <a:extLst>
              <a:ext uri="{FF2B5EF4-FFF2-40B4-BE49-F238E27FC236}">
                <a16:creationId xmlns:a16="http://schemas.microsoft.com/office/drawing/2014/main" id="{28CB2D60-B9A4-4058-91F7-9BE5D58668D3}"/>
              </a:ext>
            </a:extLst>
          </p:cNvPr>
          <p:cNvSpPr>
            <a:spLocks noGrp="1"/>
          </p:cNvSpPr>
          <p:nvPr>
            <p:ph sz="half" idx="2"/>
          </p:nvPr>
        </p:nvSpPr>
        <p:spPr/>
        <p:txBody>
          <a:bodyPr>
            <a:normAutofit lnSpcReduction="10000"/>
          </a:bodyPr>
          <a:lstStyle/>
          <a:p>
            <a:r>
              <a:rPr lang="en-AU" sz="3600" b="1" dirty="0">
                <a:solidFill>
                  <a:schemeClr val="accent4">
                    <a:lumMod val="50000"/>
                  </a:schemeClr>
                </a:solidFill>
              </a:rPr>
              <a:t>Not prohibition because there is </a:t>
            </a:r>
            <a:r>
              <a:rPr lang="en-AU" sz="2400" b="1" dirty="0">
                <a:solidFill>
                  <a:schemeClr val="accent4">
                    <a:lumMod val="50000"/>
                  </a:schemeClr>
                </a:solidFill>
              </a:rPr>
              <a:t>:</a:t>
            </a:r>
          </a:p>
          <a:p>
            <a:r>
              <a:rPr lang="en-AU" dirty="0"/>
              <a:t>No restriction on 18-21 year old smoking</a:t>
            </a:r>
          </a:p>
          <a:p>
            <a:r>
              <a:rPr lang="en-AU" dirty="0"/>
              <a:t>No  penalties for possession</a:t>
            </a:r>
          </a:p>
          <a:p>
            <a:r>
              <a:rPr lang="en-AU" dirty="0"/>
              <a:t>No penalties for gifting</a:t>
            </a:r>
          </a:p>
          <a:p>
            <a:r>
              <a:rPr lang="en-AU" dirty="0"/>
              <a:t>The only penalties are for sale </a:t>
            </a:r>
          </a:p>
        </p:txBody>
      </p:sp>
    </p:spTree>
    <p:extLst>
      <p:ext uri="{BB962C8B-B14F-4D97-AF65-F5344CB8AC3E}">
        <p14:creationId xmlns:p14="http://schemas.microsoft.com/office/powerpoint/2010/main" val="791065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21227B1-1586-4CEF-A0F1-E3C7FFBD4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CC176C41-C92A-496F-B716-76B2F757E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ectangle 31">
            <a:extLst>
              <a:ext uri="{FF2B5EF4-FFF2-40B4-BE49-F238E27FC236}">
                <a16:creationId xmlns:a16="http://schemas.microsoft.com/office/drawing/2014/main" id="{0BFCC2FC-7421-488E-A0AF-594DCAB14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548640"/>
            <a:ext cx="12188952"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E17FEC0C-04BA-49B1-A7D0-5717E8383CCF}"/>
              </a:ext>
            </a:extLst>
          </p:cNvPr>
          <p:cNvSpPr>
            <a:spLocks noGrp="1"/>
          </p:cNvSpPr>
          <p:nvPr>
            <p:ph type="title"/>
          </p:nvPr>
        </p:nvSpPr>
        <p:spPr>
          <a:xfrm>
            <a:off x="355209" y="685800"/>
            <a:ext cx="11471565" cy="1739347"/>
          </a:xfrm>
        </p:spPr>
        <p:txBody>
          <a:bodyPr vert="horz" lIns="91440" tIns="45720" rIns="91440" bIns="45720" rtlCol="0" anchor="ctr">
            <a:normAutofit/>
          </a:bodyPr>
          <a:lstStyle/>
          <a:p>
            <a:pPr algn="ctr">
              <a:lnSpc>
                <a:spcPct val="80000"/>
              </a:lnSpc>
            </a:pPr>
            <a:r>
              <a:rPr lang="en-US" sz="6000" spc="150" dirty="0"/>
              <a:t>The </a:t>
            </a:r>
            <a:r>
              <a:rPr lang="en-US" sz="6000" spc="150"/>
              <a:t>most damaging </a:t>
            </a:r>
            <a:r>
              <a:rPr lang="en-US" sz="6000" spc="150" dirty="0"/>
              <a:t>option</a:t>
            </a:r>
            <a:br>
              <a:rPr lang="en-US" sz="6000" spc="150" dirty="0"/>
            </a:br>
            <a:r>
              <a:rPr lang="en-US" sz="6000" spc="150" dirty="0"/>
              <a:t> – do nothing</a:t>
            </a:r>
          </a:p>
        </p:txBody>
      </p:sp>
      <p:pic>
        <p:nvPicPr>
          <p:cNvPr id="8" name="Content Placeholder 7" descr="A truck is parked on the side of a road&#10;&#10;Description automatically generated">
            <a:extLst>
              <a:ext uri="{FF2B5EF4-FFF2-40B4-BE49-F238E27FC236}">
                <a16:creationId xmlns:a16="http://schemas.microsoft.com/office/drawing/2014/main" id="{3C3F2BA2-51C4-424F-A365-5C1E75739226}"/>
              </a:ext>
            </a:extLst>
          </p:cNvPr>
          <p:cNvPicPr>
            <a:picLocks noGrp="1" noChangeAspect="1"/>
          </p:cNvPicPr>
          <p:nvPr>
            <p:ph sz="half" idx="2"/>
          </p:nvPr>
        </p:nvPicPr>
        <p:blipFill>
          <a:blip r:embed="rId2"/>
          <a:stretch>
            <a:fillRect/>
          </a:stretch>
        </p:blipFill>
        <p:spPr>
          <a:xfrm>
            <a:off x="5072917" y="2386232"/>
            <a:ext cx="6170613" cy="3996280"/>
          </a:xfrm>
        </p:spPr>
      </p:pic>
      <p:sp>
        <p:nvSpPr>
          <p:cNvPr id="4" name="Content Placeholder 3">
            <a:extLst>
              <a:ext uri="{FF2B5EF4-FFF2-40B4-BE49-F238E27FC236}">
                <a16:creationId xmlns:a16="http://schemas.microsoft.com/office/drawing/2014/main" id="{F872DF99-0F35-4BBC-B7CD-06808E6AC6E0}"/>
              </a:ext>
            </a:extLst>
          </p:cNvPr>
          <p:cNvSpPr>
            <a:spLocks noGrp="1"/>
          </p:cNvSpPr>
          <p:nvPr>
            <p:ph sz="half" idx="1"/>
          </p:nvPr>
        </p:nvSpPr>
        <p:spPr>
          <a:xfrm>
            <a:off x="355209" y="2772123"/>
            <a:ext cx="4280893" cy="3211473"/>
          </a:xfrm>
        </p:spPr>
        <p:txBody>
          <a:bodyPr>
            <a:normAutofit fontScale="70000" lnSpcReduction="20000"/>
          </a:bodyPr>
          <a:lstStyle/>
          <a:p>
            <a:r>
              <a:rPr lang="en-AU" sz="4600" dirty="0"/>
              <a:t>Decades more of this</a:t>
            </a:r>
            <a:r>
              <a:rPr lang="en-AU" sz="4000" dirty="0"/>
              <a:t>….</a:t>
            </a:r>
          </a:p>
          <a:p>
            <a:r>
              <a:rPr lang="en-AU" sz="4000" dirty="0"/>
              <a:t> “</a:t>
            </a:r>
            <a:r>
              <a:rPr lang="en-AU" sz="4000" b="1" dirty="0"/>
              <a:t>Ambulance ramping at Royal Hobart Hospital hits nearly 10,000 hours in nine months</a:t>
            </a:r>
          </a:p>
          <a:p>
            <a:r>
              <a:rPr lang="en-AU" sz="4000" dirty="0"/>
              <a:t> 17 Jun 2019, 8:11am”</a:t>
            </a:r>
          </a:p>
          <a:p>
            <a:endParaRPr lang="en-AU" dirty="0"/>
          </a:p>
        </p:txBody>
      </p:sp>
    </p:spTree>
    <p:extLst>
      <p:ext uri="{BB962C8B-B14F-4D97-AF65-F5344CB8AC3E}">
        <p14:creationId xmlns:p14="http://schemas.microsoft.com/office/powerpoint/2010/main" val="2515057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E6EA27D-1989-4ADB-B30D-550AE1C3A85E}"/>
              </a:ext>
            </a:extLst>
          </p:cNvPr>
          <p:cNvSpPr txBox="1"/>
          <p:nvPr/>
        </p:nvSpPr>
        <p:spPr>
          <a:xfrm>
            <a:off x="9629149" y="3394350"/>
            <a:ext cx="2879374" cy="230832"/>
          </a:xfrm>
          <a:prstGeom prst="rect">
            <a:avLst/>
          </a:prstGeom>
          <a:noFill/>
        </p:spPr>
        <p:txBody>
          <a:bodyPr wrap="square" rtlCol="0">
            <a:spAutoFit/>
          </a:bodyPr>
          <a:lstStyle/>
          <a:p>
            <a:r>
              <a:rPr lang="en-AU" sz="900" dirty="0">
                <a:hlinkClick r:id="rId2" tooltip="http://freehighresolutiongraphicsandclipart.blogspot.com/2011/12/scrapbooking-ideas.html"/>
              </a:rPr>
              <a:t>This Photo</a:t>
            </a:r>
            <a:r>
              <a:rPr lang="en-AU" sz="900" dirty="0"/>
              <a:t> by Unknown Author is</a:t>
            </a:r>
          </a:p>
        </p:txBody>
      </p:sp>
      <p:pic>
        <p:nvPicPr>
          <p:cNvPr id="6" name="Picture 5" descr="A body of water next to the rock&#10;&#10;Description automatically generated">
            <a:extLst>
              <a:ext uri="{FF2B5EF4-FFF2-40B4-BE49-F238E27FC236}">
                <a16:creationId xmlns:a16="http://schemas.microsoft.com/office/drawing/2014/main" id="{3A59DA0C-1C10-4DA2-BCA5-E5F9F8AAF33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750242" y="469121"/>
            <a:ext cx="4545300" cy="6060399"/>
          </a:xfrm>
          <a:prstGeom prst="rect">
            <a:avLst/>
          </a:prstGeom>
        </p:spPr>
      </p:pic>
      <p:sp>
        <p:nvSpPr>
          <p:cNvPr id="14" name="Title 13">
            <a:extLst>
              <a:ext uri="{FF2B5EF4-FFF2-40B4-BE49-F238E27FC236}">
                <a16:creationId xmlns:a16="http://schemas.microsoft.com/office/drawing/2014/main" id="{78FE25C8-05E1-4AF5-B7A2-656BA1161826}"/>
              </a:ext>
            </a:extLst>
          </p:cNvPr>
          <p:cNvSpPr>
            <a:spLocks noGrp="1"/>
          </p:cNvSpPr>
          <p:nvPr>
            <p:ph type="title"/>
          </p:nvPr>
        </p:nvSpPr>
        <p:spPr/>
        <p:txBody>
          <a:bodyPr/>
          <a:lstStyle/>
          <a:p>
            <a:r>
              <a:rPr lang="en-AU" dirty="0"/>
              <a:t>Public health</a:t>
            </a:r>
          </a:p>
        </p:txBody>
      </p:sp>
      <p:sp>
        <p:nvSpPr>
          <p:cNvPr id="15" name="Content Placeholder 14">
            <a:extLst>
              <a:ext uri="{FF2B5EF4-FFF2-40B4-BE49-F238E27FC236}">
                <a16:creationId xmlns:a16="http://schemas.microsoft.com/office/drawing/2014/main" id="{C4EAA33C-6F86-476B-A93D-ED558A03BD7A}"/>
              </a:ext>
            </a:extLst>
          </p:cNvPr>
          <p:cNvSpPr>
            <a:spLocks noGrp="1"/>
          </p:cNvSpPr>
          <p:nvPr>
            <p:ph sz="half" idx="1"/>
          </p:nvPr>
        </p:nvSpPr>
        <p:spPr>
          <a:xfrm>
            <a:off x="586188" y="2011680"/>
            <a:ext cx="5374036" cy="4206240"/>
          </a:xfrm>
        </p:spPr>
        <p:txBody>
          <a:bodyPr>
            <a:normAutofit fontScale="85000" lnSpcReduction="20000"/>
          </a:bodyPr>
          <a:lstStyle/>
          <a:p>
            <a:r>
              <a:rPr lang="en-AU" dirty="0"/>
              <a:t>Old saying – do you put an ambulance at the bottom of the cliff to collect the people who fall off?</a:t>
            </a:r>
          </a:p>
          <a:p>
            <a:endParaRPr lang="en-AU" dirty="0"/>
          </a:p>
          <a:p>
            <a:r>
              <a:rPr lang="en-AU" dirty="0"/>
              <a:t>Or do you put a fence at the top to stop them from falling off?</a:t>
            </a:r>
          </a:p>
          <a:p>
            <a:endParaRPr lang="en-AU" dirty="0"/>
          </a:p>
          <a:p>
            <a:r>
              <a:rPr lang="en-AU" dirty="0"/>
              <a:t>This bill is the fence at the top of the cliff. </a:t>
            </a:r>
          </a:p>
          <a:p>
            <a:endParaRPr lang="en-AU" dirty="0"/>
          </a:p>
          <a:p>
            <a:r>
              <a:rPr lang="en-AU" dirty="0"/>
              <a:t>Some people will climb over – but most will be deterred.</a:t>
            </a:r>
          </a:p>
          <a:p>
            <a:endParaRPr lang="en-AU" dirty="0"/>
          </a:p>
          <a:p>
            <a:r>
              <a:rPr lang="en-AU" dirty="0"/>
              <a:t>It saves lives – and saves hospital costs</a:t>
            </a:r>
          </a:p>
          <a:p>
            <a:endParaRPr lang="en-AU" dirty="0"/>
          </a:p>
          <a:p>
            <a:endParaRPr lang="en-AU" dirty="0"/>
          </a:p>
        </p:txBody>
      </p:sp>
      <p:pic>
        <p:nvPicPr>
          <p:cNvPr id="12" name="Picture 11" descr="A close up of a fence&#10;&#10;Description automatically generated">
            <a:extLst>
              <a:ext uri="{FF2B5EF4-FFF2-40B4-BE49-F238E27FC236}">
                <a16:creationId xmlns:a16="http://schemas.microsoft.com/office/drawing/2014/main" id="{D545E6C6-67FD-4405-A95C-9B51A92810CC}"/>
              </a:ext>
            </a:extLst>
          </p:cNvPr>
          <p:cNvPicPr>
            <a:picLocks noChangeAspect="1"/>
          </p:cNvPicPr>
          <p:nvPr/>
        </p:nvPicPr>
        <p:blipFill>
          <a:blip r:embed="rId5">
            <a:extLst>
              <a:ext uri="{837473B0-CC2E-450A-ABE3-18F120FF3D39}">
                <a1611:picAttrSrcUrl xmlns:a1611="http://schemas.microsoft.com/office/drawing/2016/11/main" r:id="rId2"/>
              </a:ext>
            </a:extLst>
          </a:blip>
          <a:stretch>
            <a:fillRect/>
          </a:stretch>
        </p:blipFill>
        <p:spPr>
          <a:xfrm>
            <a:off x="5808607" y="-26090"/>
            <a:ext cx="6699915" cy="3316458"/>
          </a:xfrm>
          <a:prstGeom prst="rect">
            <a:avLst/>
          </a:prstGeom>
        </p:spPr>
      </p:pic>
      <p:pic>
        <p:nvPicPr>
          <p:cNvPr id="3" name="Picture 2" descr="A car parked in a parking lot&#10;&#10;Description automatically generated">
            <a:extLst>
              <a:ext uri="{FF2B5EF4-FFF2-40B4-BE49-F238E27FC236}">
                <a16:creationId xmlns:a16="http://schemas.microsoft.com/office/drawing/2014/main" id="{2817C614-4DC8-4D3A-A018-DE5C77E7731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564850" y="3729164"/>
            <a:ext cx="5187427" cy="2874700"/>
          </a:xfrm>
          <a:prstGeom prst="rect">
            <a:avLst/>
          </a:prstGeom>
        </p:spPr>
      </p:pic>
    </p:spTree>
    <p:extLst>
      <p:ext uri="{BB962C8B-B14F-4D97-AF65-F5344CB8AC3E}">
        <p14:creationId xmlns:p14="http://schemas.microsoft.com/office/powerpoint/2010/main" val="311683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5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ppt_x"/>
                                          </p:val>
                                        </p:tav>
                                        <p:tav tm="100000">
                                          <p:val>
                                            <p:strVal val="#ppt_x"/>
                                          </p:val>
                                        </p:tav>
                                      </p:tavLst>
                                    </p:anim>
                                    <p:anim calcmode="lin" valueType="num">
                                      <p:cBhvr additive="base">
                                        <p:cTn id="18"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CD6A7F-6171-4437-ABD0-8E7C94D36066}"/>
              </a:ext>
            </a:extLst>
          </p:cNvPr>
          <p:cNvSpPr>
            <a:spLocks noGrp="1"/>
          </p:cNvSpPr>
          <p:nvPr>
            <p:ph type="title"/>
          </p:nvPr>
        </p:nvSpPr>
        <p:spPr>
          <a:xfrm>
            <a:off x="622570" y="838646"/>
            <a:ext cx="3709991" cy="5180709"/>
          </a:xfrm>
        </p:spPr>
        <p:txBody>
          <a:bodyPr>
            <a:normAutofit/>
          </a:bodyPr>
          <a:lstStyle/>
          <a:p>
            <a:r>
              <a:rPr lang="en-AU" sz="3600"/>
              <a:t>The safest option for Tasmania is to support the bill</a:t>
            </a:r>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6497E17-6768-4199-9A93-146142FE0A52}"/>
              </a:ext>
            </a:extLst>
          </p:cNvPr>
          <p:cNvSpPr>
            <a:spLocks noGrp="1"/>
          </p:cNvSpPr>
          <p:nvPr>
            <p:ph idx="1"/>
          </p:nvPr>
        </p:nvSpPr>
        <p:spPr>
          <a:xfrm>
            <a:off x="5163671" y="838647"/>
            <a:ext cx="6663894" cy="5363370"/>
          </a:xfrm>
        </p:spPr>
        <p:txBody>
          <a:bodyPr anchor="ctr">
            <a:normAutofit/>
          </a:bodyPr>
          <a:lstStyle/>
          <a:p>
            <a:r>
              <a:rPr lang="en-AU" sz="2800" dirty="0">
                <a:solidFill>
                  <a:schemeClr val="tx2"/>
                </a:solidFill>
              </a:rPr>
              <a:t>A once in a lifetime opportunity to exert the power - oblige the government to act on </a:t>
            </a:r>
            <a:r>
              <a:rPr lang="en-AU" sz="2800" b="1" dirty="0">
                <a:solidFill>
                  <a:schemeClr val="tx2"/>
                </a:solidFill>
              </a:rPr>
              <a:t>preventive health</a:t>
            </a:r>
            <a:r>
              <a:rPr lang="en-AU" sz="2800" dirty="0">
                <a:solidFill>
                  <a:schemeClr val="tx2"/>
                </a:solidFill>
              </a:rPr>
              <a:t>.</a:t>
            </a:r>
          </a:p>
          <a:p>
            <a:r>
              <a:rPr lang="en-AU" sz="2800" dirty="0">
                <a:solidFill>
                  <a:schemeClr val="tx2"/>
                </a:solidFill>
              </a:rPr>
              <a:t>The </a:t>
            </a:r>
            <a:r>
              <a:rPr lang="en-AU" sz="2800" b="1" dirty="0">
                <a:solidFill>
                  <a:schemeClr val="tx2"/>
                </a:solidFill>
              </a:rPr>
              <a:t>safest option </a:t>
            </a:r>
            <a:r>
              <a:rPr lang="en-AU" sz="2800" dirty="0">
                <a:solidFill>
                  <a:schemeClr val="tx2"/>
                </a:solidFill>
              </a:rPr>
              <a:t>is to reduce the strain on hospitals, by reducing the uptake of smoking. </a:t>
            </a:r>
          </a:p>
          <a:p>
            <a:r>
              <a:rPr lang="en-AU" sz="2800" dirty="0">
                <a:solidFill>
                  <a:schemeClr val="tx2"/>
                </a:solidFill>
              </a:rPr>
              <a:t>Not let the tobacco industry or their lawyers dictate to  and misinform Tasmanians.</a:t>
            </a:r>
          </a:p>
          <a:p>
            <a:r>
              <a:rPr lang="en-AU" sz="2800" dirty="0">
                <a:solidFill>
                  <a:schemeClr val="tx2"/>
                </a:solidFill>
              </a:rPr>
              <a:t>We should – in the words of Jason Trewin – </a:t>
            </a:r>
            <a:r>
              <a:rPr lang="en-AU" sz="2800" b="1" dirty="0">
                <a:solidFill>
                  <a:schemeClr val="tx2"/>
                </a:solidFill>
              </a:rPr>
              <a:t>protect our kids</a:t>
            </a:r>
          </a:p>
          <a:p>
            <a:endParaRPr lang="en-AU" sz="2000" dirty="0">
              <a:solidFill>
                <a:schemeClr val="tx2"/>
              </a:solidFill>
            </a:endParaRPr>
          </a:p>
          <a:p>
            <a:endParaRPr lang="en-AU" sz="2000" dirty="0">
              <a:solidFill>
                <a:schemeClr val="tx2"/>
              </a:solidFill>
            </a:endParaRPr>
          </a:p>
        </p:txBody>
      </p:sp>
    </p:spTree>
    <p:extLst>
      <p:ext uri="{BB962C8B-B14F-4D97-AF65-F5344CB8AC3E}">
        <p14:creationId xmlns:p14="http://schemas.microsoft.com/office/powerpoint/2010/main" val="372903142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5FE33-EE20-4B39-A2C3-63476145490B}"/>
              </a:ext>
            </a:extLst>
          </p:cNvPr>
          <p:cNvSpPr>
            <a:spLocks noGrp="1"/>
          </p:cNvSpPr>
          <p:nvPr>
            <p:ph type="title"/>
          </p:nvPr>
        </p:nvSpPr>
        <p:spPr/>
        <p:txBody>
          <a:bodyPr>
            <a:normAutofit/>
          </a:bodyPr>
          <a:lstStyle/>
          <a:p>
            <a:r>
              <a:rPr lang="en-AU" sz="3400" dirty="0"/>
              <a:t>How is the tobacco industry deceiving you?</a:t>
            </a:r>
          </a:p>
        </p:txBody>
      </p:sp>
      <p:graphicFrame>
        <p:nvGraphicFramePr>
          <p:cNvPr id="5" name="Content Placeholder 2">
            <a:extLst>
              <a:ext uri="{FF2B5EF4-FFF2-40B4-BE49-F238E27FC236}">
                <a16:creationId xmlns:a16="http://schemas.microsoft.com/office/drawing/2014/main" id="{AC441F3E-E042-4243-A4AE-CB989DBC0DA2}"/>
              </a:ext>
            </a:extLst>
          </p:cNvPr>
          <p:cNvGraphicFramePr>
            <a:graphicFrameLocks noGrp="1"/>
          </p:cNvGraphicFramePr>
          <p:nvPr>
            <p:ph idx="1"/>
            <p:extLst>
              <p:ext uri="{D42A27DB-BD31-4B8C-83A1-F6EECF244321}">
                <p14:modId xmlns:p14="http://schemas.microsoft.com/office/powerpoint/2010/main" val="2942215063"/>
              </p:ext>
            </p:extLst>
          </p:nvPr>
        </p:nvGraphicFramePr>
        <p:xfrm>
          <a:off x="844827" y="2067339"/>
          <a:ext cx="10142262" cy="4303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42278" y="2594708"/>
            <a:ext cx="1322798" cy="369332"/>
          </a:xfrm>
          <a:prstGeom prst="rect">
            <a:avLst/>
          </a:prstGeom>
          <a:noFill/>
        </p:spPr>
        <p:txBody>
          <a:bodyPr wrap="none" rtlCol="0">
            <a:spAutoFit/>
          </a:bodyPr>
          <a:lstStyle/>
          <a:p>
            <a:r>
              <a:rPr lang="en-AU" dirty="0"/>
              <a:t>Sowing fear</a:t>
            </a:r>
          </a:p>
        </p:txBody>
      </p:sp>
      <p:sp>
        <p:nvSpPr>
          <p:cNvPr id="4" name="TextBox 3"/>
          <p:cNvSpPr txBox="1"/>
          <p:nvPr/>
        </p:nvSpPr>
        <p:spPr>
          <a:xfrm>
            <a:off x="182242" y="4040553"/>
            <a:ext cx="1620957" cy="369332"/>
          </a:xfrm>
          <a:prstGeom prst="rect">
            <a:avLst/>
          </a:prstGeom>
          <a:noFill/>
        </p:spPr>
        <p:txBody>
          <a:bodyPr wrap="none" rtlCol="0">
            <a:spAutoFit/>
          </a:bodyPr>
          <a:lstStyle/>
          <a:p>
            <a:r>
              <a:rPr lang="en-AU" dirty="0"/>
              <a:t>Creating doubt</a:t>
            </a:r>
          </a:p>
        </p:txBody>
      </p:sp>
      <p:sp>
        <p:nvSpPr>
          <p:cNvPr id="6" name="TextBox 5"/>
          <p:cNvSpPr txBox="1"/>
          <p:nvPr/>
        </p:nvSpPr>
        <p:spPr>
          <a:xfrm>
            <a:off x="139466" y="5056554"/>
            <a:ext cx="2301421" cy="646331"/>
          </a:xfrm>
          <a:prstGeom prst="rect">
            <a:avLst/>
          </a:prstGeom>
          <a:noFill/>
        </p:spPr>
        <p:txBody>
          <a:bodyPr wrap="square" rtlCol="0">
            <a:spAutoFit/>
          </a:bodyPr>
          <a:lstStyle/>
          <a:p>
            <a:r>
              <a:rPr lang="en-AU" dirty="0"/>
              <a:t>Avoiding the real issues</a:t>
            </a:r>
          </a:p>
        </p:txBody>
      </p:sp>
    </p:spTree>
    <p:extLst>
      <p:ext uri="{BB962C8B-B14F-4D97-AF65-F5344CB8AC3E}">
        <p14:creationId xmlns:p14="http://schemas.microsoft.com/office/powerpoint/2010/main" val="79920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Rectangle 15">
            <a:extLst>
              <a:ext uri="{FF2B5EF4-FFF2-40B4-BE49-F238E27FC236}">
                <a16:creationId xmlns:a16="http://schemas.microsoft.com/office/drawing/2014/main" id="{B383374D-9EA7-4E1A-B621-AC981791C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5" name="Rectangle 17">
            <a:extLst>
              <a:ext uri="{FF2B5EF4-FFF2-40B4-BE49-F238E27FC236}">
                <a16:creationId xmlns:a16="http://schemas.microsoft.com/office/drawing/2014/main" id="{237B7956-A553-41D5-8F6E-3214FE1AA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6" name="Rectangle 19">
            <a:extLst>
              <a:ext uri="{FF2B5EF4-FFF2-40B4-BE49-F238E27FC236}">
                <a16:creationId xmlns:a16="http://schemas.microsoft.com/office/drawing/2014/main" id="{14C5E7D1-5B1B-43B4-A338-E9D0077BA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4585560"/>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BA296E6-2A22-4FDD-B587-B0EABFB4EBB9}"/>
              </a:ext>
            </a:extLst>
          </p:cNvPr>
          <p:cNvSpPr>
            <a:spLocks noGrp="1"/>
          </p:cNvSpPr>
          <p:nvPr>
            <p:ph type="title"/>
          </p:nvPr>
        </p:nvSpPr>
        <p:spPr>
          <a:xfrm>
            <a:off x="1202919" y="4674398"/>
            <a:ext cx="9784080" cy="1508760"/>
          </a:xfrm>
        </p:spPr>
        <p:txBody>
          <a:bodyPr vert="horz" lIns="91440" tIns="45720" rIns="91440" bIns="45720" rtlCol="0" anchor="ctr">
            <a:normAutofit/>
          </a:bodyPr>
          <a:lstStyle/>
          <a:p>
            <a:pPr algn="ctr"/>
            <a:r>
              <a:rPr lang="en-US" dirty="0"/>
              <a:t>Job losses for SMALL retailers?</a:t>
            </a:r>
            <a:br>
              <a:rPr lang="en-US" dirty="0"/>
            </a:br>
            <a:r>
              <a:rPr lang="en-US" dirty="0"/>
              <a:t>Will they “go broke”? …………NO</a:t>
            </a:r>
          </a:p>
        </p:txBody>
      </p:sp>
      <p:graphicFrame>
        <p:nvGraphicFramePr>
          <p:cNvPr id="6" name="Text Placeholder 3">
            <a:extLst>
              <a:ext uri="{FF2B5EF4-FFF2-40B4-BE49-F238E27FC236}">
                <a16:creationId xmlns:a16="http://schemas.microsoft.com/office/drawing/2014/main" id="{EA2B31FD-216B-4DA1-9A6D-E5BD3E08E36D}"/>
              </a:ext>
            </a:extLst>
          </p:cNvPr>
          <p:cNvGraphicFramePr/>
          <p:nvPr>
            <p:extLst>
              <p:ext uri="{D42A27DB-BD31-4B8C-83A1-F6EECF244321}">
                <p14:modId xmlns:p14="http://schemas.microsoft.com/office/powerpoint/2010/main" val="3262628528"/>
              </p:ext>
            </p:extLst>
          </p:nvPr>
        </p:nvGraphicFramePr>
        <p:xfrm>
          <a:off x="1100689" y="606753"/>
          <a:ext cx="9783763" cy="3331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5416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3" name="Rectangle 24">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8D8D613-47E6-4BE3-8C1F-7B6C25C29795}"/>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sz="3400" dirty="0"/>
              <a:t>Tourism – tourists will have problems with smoking Laws</a:t>
            </a:r>
          </a:p>
        </p:txBody>
      </p:sp>
      <p:sp>
        <p:nvSpPr>
          <p:cNvPr id="8" name="Content Placeholder 7">
            <a:extLst>
              <a:ext uri="{FF2B5EF4-FFF2-40B4-BE49-F238E27FC236}">
                <a16:creationId xmlns:a16="http://schemas.microsoft.com/office/drawing/2014/main" id="{0F47BFD2-5EEA-4F2F-A051-99AD49145EB7}"/>
              </a:ext>
            </a:extLst>
          </p:cNvPr>
          <p:cNvSpPr>
            <a:spLocks noGrp="1"/>
          </p:cNvSpPr>
          <p:nvPr>
            <p:ph sz="half" idx="1"/>
          </p:nvPr>
        </p:nvSpPr>
        <p:spPr>
          <a:xfrm>
            <a:off x="1202920" y="2011680"/>
            <a:ext cx="6263640" cy="4206240"/>
          </a:xfrm>
        </p:spPr>
        <p:txBody>
          <a:bodyPr vert="horz" lIns="91440" tIns="45720" rIns="91440" bIns="45720" rtlCol="0">
            <a:normAutofit/>
          </a:bodyPr>
          <a:lstStyle/>
          <a:p>
            <a:r>
              <a:rPr lang="en-US" dirty="0"/>
              <a:t>Tourists are accustomed to different cultures and rules – for example not buying alcohol in Muslim countries</a:t>
            </a:r>
          </a:p>
          <a:p>
            <a:r>
              <a:rPr lang="en-US" dirty="0"/>
              <a:t>Less than half of one per cent of tourists will be smokers in the age group 18 to 25 years.</a:t>
            </a:r>
          </a:p>
          <a:p>
            <a:r>
              <a:rPr lang="en-US" dirty="0"/>
              <a:t>Tourists can bring their own cigarettes with them. Possession is not an offence.</a:t>
            </a:r>
          </a:p>
          <a:p>
            <a:endParaRPr lang="en-US" dirty="0"/>
          </a:p>
        </p:txBody>
      </p:sp>
      <p:pic>
        <p:nvPicPr>
          <p:cNvPr id="12" name="Content Placeholder 11" descr="A person standing in front of a mountain&#10;&#10;Description automatically generated">
            <a:extLst>
              <a:ext uri="{FF2B5EF4-FFF2-40B4-BE49-F238E27FC236}">
                <a16:creationId xmlns:a16="http://schemas.microsoft.com/office/drawing/2014/main" id="{494E11D6-F8AC-4C9E-B5DF-4B5DF2BF7688}"/>
              </a:ext>
            </a:extLst>
          </p:cNvPr>
          <p:cNvPicPr>
            <a:picLocks noGrp="1" noChangeAspect="1"/>
          </p:cNvPicPr>
          <p:nvPr>
            <p:ph sz="half" idx="2"/>
          </p:nvPr>
        </p:nvPicPr>
        <p:blipFill rotWithShape="1">
          <a:blip r:embed="rId2"/>
          <a:srcRect l="23160" r="12174" b="3"/>
          <a:stretch/>
        </p:blipFill>
        <p:spPr>
          <a:xfrm>
            <a:off x="7847215" y="1822028"/>
            <a:ext cx="4342220" cy="5035972"/>
          </a:xfrm>
          <a:prstGeom prst="rect">
            <a:avLst/>
          </a:prstGeom>
        </p:spPr>
      </p:pic>
    </p:spTree>
    <p:extLst>
      <p:ext uri="{BB962C8B-B14F-4D97-AF65-F5344CB8AC3E}">
        <p14:creationId xmlns:p14="http://schemas.microsoft.com/office/powerpoint/2010/main" val="1755472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9347B-0ED2-406D-8AC0-501C625A7546}"/>
              </a:ext>
            </a:extLst>
          </p:cNvPr>
          <p:cNvSpPr>
            <a:spLocks noGrp="1"/>
          </p:cNvSpPr>
          <p:nvPr>
            <p:ph type="title"/>
          </p:nvPr>
        </p:nvSpPr>
        <p:spPr/>
        <p:txBody>
          <a:bodyPr/>
          <a:lstStyle/>
          <a:p>
            <a:r>
              <a:rPr lang="en-AU" dirty="0"/>
              <a:t>Tobacco industry “Fake News”</a:t>
            </a:r>
          </a:p>
        </p:txBody>
      </p:sp>
      <p:sp>
        <p:nvSpPr>
          <p:cNvPr id="3" name="Content Placeholder 2">
            <a:extLst>
              <a:ext uri="{FF2B5EF4-FFF2-40B4-BE49-F238E27FC236}">
                <a16:creationId xmlns:a16="http://schemas.microsoft.com/office/drawing/2014/main" id="{DC1C94AA-53F4-4E68-AA3B-6DE5F2060701}"/>
              </a:ext>
            </a:extLst>
          </p:cNvPr>
          <p:cNvSpPr>
            <a:spLocks noGrp="1"/>
          </p:cNvSpPr>
          <p:nvPr>
            <p:ph sz="half" idx="2"/>
          </p:nvPr>
        </p:nvSpPr>
        <p:spPr>
          <a:xfrm>
            <a:off x="374754" y="1913470"/>
            <a:ext cx="5587134" cy="4309256"/>
          </a:xfrm>
        </p:spPr>
        <p:txBody>
          <a:bodyPr>
            <a:normAutofit lnSpcReduction="10000"/>
          </a:bodyPr>
          <a:lstStyle/>
          <a:p>
            <a:r>
              <a:rPr lang="en-AU" b="1" i="1" dirty="0">
                <a:solidFill>
                  <a:schemeClr val="accent6">
                    <a:lumMod val="50000"/>
                  </a:schemeClr>
                </a:solidFill>
              </a:rPr>
              <a:t>Stories about Illicit tobacco sales increasing.</a:t>
            </a:r>
          </a:p>
          <a:p>
            <a:r>
              <a:rPr lang="en-AU" b="1" dirty="0"/>
              <a:t>Illicit tobacco allegations are repeatedly debunked by research from the Cancer Council Victoria </a:t>
            </a:r>
          </a:p>
          <a:p>
            <a:endParaRPr lang="en-AU" b="1" dirty="0"/>
          </a:p>
          <a:p>
            <a:endParaRPr lang="en-AU" b="1" dirty="0">
              <a:solidFill>
                <a:schemeClr val="accent6">
                  <a:lumMod val="50000"/>
                </a:schemeClr>
              </a:solidFill>
            </a:endParaRPr>
          </a:p>
          <a:p>
            <a:r>
              <a:rPr lang="en-AU" b="1" i="1" dirty="0">
                <a:solidFill>
                  <a:schemeClr val="accent6">
                    <a:lumMod val="50000"/>
                  </a:schemeClr>
                </a:solidFill>
              </a:rPr>
              <a:t>Retailers will sack staff if there are any tobacco reforms</a:t>
            </a:r>
          </a:p>
          <a:p>
            <a:r>
              <a:rPr lang="en-AU" b="1" dirty="0"/>
              <a:t>Tasmanian research shows that small business is unaffected by giving up selling tobacco altogether</a:t>
            </a:r>
          </a:p>
          <a:p>
            <a:endParaRPr lang="en-AU" dirty="0"/>
          </a:p>
        </p:txBody>
      </p:sp>
      <p:sp>
        <p:nvSpPr>
          <p:cNvPr id="10" name="Content Placeholder 9">
            <a:extLst>
              <a:ext uri="{FF2B5EF4-FFF2-40B4-BE49-F238E27FC236}">
                <a16:creationId xmlns:a16="http://schemas.microsoft.com/office/drawing/2014/main" id="{169FD51E-89F0-4F43-B000-9916EE7F3E3F}"/>
              </a:ext>
            </a:extLst>
          </p:cNvPr>
          <p:cNvSpPr>
            <a:spLocks noGrp="1"/>
          </p:cNvSpPr>
          <p:nvPr>
            <p:ph sz="quarter" idx="4"/>
          </p:nvPr>
        </p:nvSpPr>
        <p:spPr>
          <a:xfrm>
            <a:off x="6231230" y="1913468"/>
            <a:ext cx="4754880" cy="4309256"/>
          </a:xfrm>
        </p:spPr>
        <p:txBody>
          <a:bodyPr>
            <a:normAutofit/>
          </a:bodyPr>
          <a:lstStyle/>
          <a:p>
            <a:r>
              <a:rPr lang="en-AU" b="1" i="1" dirty="0">
                <a:solidFill>
                  <a:schemeClr val="accent6">
                    <a:lumMod val="50000"/>
                  </a:schemeClr>
                </a:solidFill>
              </a:rPr>
              <a:t>The legislation wont work and will be ineffective</a:t>
            </a:r>
          </a:p>
          <a:p>
            <a:r>
              <a:rPr lang="en-AU" b="1" dirty="0"/>
              <a:t>If it doesn’t work it will have no effect on retailers – so what is their problem? </a:t>
            </a:r>
          </a:p>
          <a:p>
            <a:endParaRPr lang="en-AU" b="1" i="1" dirty="0">
              <a:solidFill>
                <a:schemeClr val="accent6">
                  <a:lumMod val="50000"/>
                </a:schemeClr>
              </a:solidFill>
            </a:endParaRPr>
          </a:p>
          <a:p>
            <a:r>
              <a:rPr lang="en-AU" b="1" i="1" dirty="0">
                <a:solidFill>
                  <a:schemeClr val="accent6">
                    <a:lumMod val="50000"/>
                  </a:schemeClr>
                </a:solidFill>
              </a:rPr>
              <a:t>There is no public support</a:t>
            </a:r>
          </a:p>
          <a:p>
            <a:r>
              <a:rPr lang="en-AU" b="1" dirty="0"/>
              <a:t>Repeated surveys by the Cancer council, media outlets and a big Galaxy poll  conducted by Minderoo show  around 78% or more support</a:t>
            </a:r>
          </a:p>
        </p:txBody>
      </p:sp>
    </p:spTree>
    <p:extLst>
      <p:ext uri="{BB962C8B-B14F-4D97-AF65-F5344CB8AC3E}">
        <p14:creationId xmlns:p14="http://schemas.microsoft.com/office/powerpoint/2010/main" val="1383784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8F93339-218B-4AF1-942B-89A906A60B3A}"/>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a:t>Delay, Delay, Delay……. TACTIC… Create uncertainty, fear, doubt</a:t>
            </a:r>
          </a:p>
        </p:txBody>
      </p:sp>
      <p:sp>
        <p:nvSpPr>
          <p:cNvPr id="3" name="Content Placeholder 2">
            <a:extLst>
              <a:ext uri="{FF2B5EF4-FFF2-40B4-BE49-F238E27FC236}">
                <a16:creationId xmlns:a16="http://schemas.microsoft.com/office/drawing/2014/main" id="{69E2A39F-BB03-43E1-B629-FD362BC6E3EE}"/>
              </a:ext>
            </a:extLst>
          </p:cNvPr>
          <p:cNvSpPr>
            <a:spLocks noGrp="1"/>
          </p:cNvSpPr>
          <p:nvPr>
            <p:ph sz="half" idx="1"/>
          </p:nvPr>
        </p:nvSpPr>
        <p:spPr>
          <a:xfrm>
            <a:off x="5698273" y="2011680"/>
            <a:ext cx="5798634" cy="4206240"/>
          </a:xfrm>
        </p:spPr>
        <p:txBody>
          <a:bodyPr vert="horz" lIns="91440" tIns="45720" rIns="91440" bIns="45720" rtlCol="0">
            <a:normAutofit/>
          </a:bodyPr>
          <a:lstStyle/>
          <a:p>
            <a:r>
              <a:rPr lang="en-US" sz="2000" dirty="0"/>
              <a:t>The most important tactic of the tobacco industry is to delay any action </a:t>
            </a:r>
          </a:p>
          <a:p>
            <a:r>
              <a:rPr lang="en-US" sz="2000" dirty="0"/>
              <a:t>Their tactic is to create doubt and uncertainty – so people become frightened and do not act.</a:t>
            </a:r>
          </a:p>
          <a:p>
            <a:r>
              <a:rPr lang="en-US" sz="2000" dirty="0"/>
              <a:t>The biggest threat to our children and our health system is a continuation of smoking uptake.</a:t>
            </a:r>
          </a:p>
          <a:p>
            <a:pPr marL="0" indent="0">
              <a:buNone/>
            </a:pPr>
            <a:endParaRPr lang="en-US" sz="2000" dirty="0"/>
          </a:p>
        </p:txBody>
      </p:sp>
      <p:pic>
        <p:nvPicPr>
          <p:cNvPr id="13" name="Content Placeholder 12" descr="A close up of a logo&#10;&#10;Description automatically generated">
            <a:extLst>
              <a:ext uri="{FF2B5EF4-FFF2-40B4-BE49-F238E27FC236}">
                <a16:creationId xmlns:a16="http://schemas.microsoft.com/office/drawing/2014/main" id="{6BB8FDFF-F82D-4F56-8545-45D50016CCC7}"/>
              </a:ext>
            </a:extLst>
          </p:cNvPr>
          <p:cNvPicPr>
            <a:picLocks noGrp="1" noChangeAspect="1"/>
          </p:cNvPicPr>
          <p:nvPr>
            <p:ph sz="half" idx="2"/>
          </p:nvPr>
        </p:nvPicPr>
        <p:blipFill>
          <a:blip r:embed="rId2"/>
          <a:stretch>
            <a:fillRect/>
          </a:stretch>
        </p:blipFill>
        <p:spPr>
          <a:xfrm>
            <a:off x="527986" y="2148840"/>
            <a:ext cx="2760761" cy="4206875"/>
          </a:xfrm>
        </p:spPr>
      </p:pic>
      <p:pic>
        <p:nvPicPr>
          <p:cNvPr id="15" name="Picture 14" descr="A picture containing animal, indoor, hominid, sitting&#10;&#10;Description automatically generated">
            <a:extLst>
              <a:ext uri="{FF2B5EF4-FFF2-40B4-BE49-F238E27FC236}">
                <a16:creationId xmlns:a16="http://schemas.microsoft.com/office/drawing/2014/main" id="{EC239998-C805-4698-A7A8-A34BB4C6A91B}"/>
              </a:ext>
            </a:extLst>
          </p:cNvPr>
          <p:cNvPicPr>
            <a:picLocks noChangeAspect="1"/>
          </p:cNvPicPr>
          <p:nvPr/>
        </p:nvPicPr>
        <p:blipFill>
          <a:blip r:embed="rId3"/>
          <a:stretch>
            <a:fillRect/>
          </a:stretch>
        </p:blipFill>
        <p:spPr>
          <a:xfrm>
            <a:off x="1027938" y="2094864"/>
            <a:ext cx="2857500" cy="4314825"/>
          </a:xfrm>
          <a:prstGeom prst="rect">
            <a:avLst/>
          </a:prstGeom>
        </p:spPr>
      </p:pic>
      <p:pic>
        <p:nvPicPr>
          <p:cNvPr id="17" name="Picture 16" descr="A close up of text on a black background&#10;&#10;Description automatically generated">
            <a:extLst>
              <a:ext uri="{FF2B5EF4-FFF2-40B4-BE49-F238E27FC236}">
                <a16:creationId xmlns:a16="http://schemas.microsoft.com/office/drawing/2014/main" id="{CB95FE1D-8C1A-4979-87F1-B767166F2347}"/>
              </a:ext>
            </a:extLst>
          </p:cNvPr>
          <p:cNvPicPr>
            <a:picLocks noChangeAspect="1"/>
          </p:cNvPicPr>
          <p:nvPr/>
        </p:nvPicPr>
        <p:blipFill>
          <a:blip r:embed="rId4"/>
          <a:stretch>
            <a:fillRect/>
          </a:stretch>
        </p:blipFill>
        <p:spPr>
          <a:xfrm>
            <a:off x="1539430" y="1901003"/>
            <a:ext cx="3114675" cy="4752975"/>
          </a:xfrm>
          <a:prstGeom prst="rect">
            <a:avLst/>
          </a:prstGeom>
        </p:spPr>
      </p:pic>
      <p:pic>
        <p:nvPicPr>
          <p:cNvPr id="19" name="Picture 18" descr="A close up of text on a white surface&#10;&#10;Description automatically generated">
            <a:extLst>
              <a:ext uri="{FF2B5EF4-FFF2-40B4-BE49-F238E27FC236}">
                <a16:creationId xmlns:a16="http://schemas.microsoft.com/office/drawing/2014/main" id="{E794BB28-8413-41ED-952F-72EDF01D54D3}"/>
              </a:ext>
            </a:extLst>
          </p:cNvPr>
          <p:cNvPicPr>
            <a:picLocks noChangeAspect="1"/>
          </p:cNvPicPr>
          <p:nvPr/>
        </p:nvPicPr>
        <p:blipFill>
          <a:blip r:embed="rId5"/>
          <a:stretch>
            <a:fillRect/>
          </a:stretch>
        </p:blipFill>
        <p:spPr>
          <a:xfrm>
            <a:off x="1338146" y="3429000"/>
            <a:ext cx="4195330" cy="3146498"/>
          </a:xfrm>
          <a:prstGeom prst="rect">
            <a:avLst/>
          </a:prstGeom>
        </p:spPr>
      </p:pic>
    </p:spTree>
    <p:extLst>
      <p:ext uri="{BB962C8B-B14F-4D97-AF65-F5344CB8AC3E}">
        <p14:creationId xmlns:p14="http://schemas.microsoft.com/office/powerpoint/2010/main" val="365353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25239F-A6FB-43A8-BD4A-3FB7C0B48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6EBA372-0F2E-41B7-ADB4-8A7279ACE083}"/>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a:t>Floodgates arguments</a:t>
            </a:r>
          </a:p>
        </p:txBody>
      </p:sp>
      <p:sp>
        <p:nvSpPr>
          <p:cNvPr id="3" name="Text Placeholder 2">
            <a:extLst>
              <a:ext uri="{FF2B5EF4-FFF2-40B4-BE49-F238E27FC236}">
                <a16:creationId xmlns:a16="http://schemas.microsoft.com/office/drawing/2014/main" id="{EA331DE7-E2B2-461A-9FEB-FF19C9B7B6C7}"/>
              </a:ext>
            </a:extLst>
          </p:cNvPr>
          <p:cNvSpPr>
            <a:spLocks noGrp="1"/>
          </p:cNvSpPr>
          <p:nvPr>
            <p:ph type="body" sz="half" idx="2"/>
          </p:nvPr>
        </p:nvSpPr>
        <p:spPr>
          <a:xfrm>
            <a:off x="789709" y="2011679"/>
            <a:ext cx="6629399" cy="3768723"/>
          </a:xfrm>
        </p:spPr>
        <p:txBody>
          <a:bodyPr vert="horz" lIns="91440" tIns="45720" rIns="91440" bIns="45720" rtlCol="0">
            <a:normAutofit lnSpcReduction="10000"/>
          </a:bodyPr>
          <a:lstStyle/>
          <a:p>
            <a:pPr marL="342900" indent="-182880">
              <a:lnSpc>
                <a:spcPct val="90000"/>
              </a:lnSpc>
              <a:buFont typeface="Wingdings" pitchFamily="2" charset="2"/>
              <a:buChar char=""/>
            </a:pPr>
            <a:r>
              <a:rPr lang="en-US" sz="3600" dirty="0"/>
              <a:t>The industry argues that this bill will lead to bans on alcohol sales to anyone under 21</a:t>
            </a:r>
          </a:p>
          <a:p>
            <a:pPr marL="342900" indent="-182880">
              <a:lnSpc>
                <a:spcPct val="90000"/>
              </a:lnSpc>
              <a:buFont typeface="Wingdings" pitchFamily="2" charset="2"/>
              <a:buChar char=""/>
            </a:pPr>
            <a:r>
              <a:rPr lang="en-US" sz="3600" dirty="0"/>
              <a:t>That it will lead to younger people being banned from selling tobacco </a:t>
            </a:r>
          </a:p>
          <a:p>
            <a:pPr marL="4000500" lvl="8" indent="-182880">
              <a:buFont typeface="Wingdings" pitchFamily="2" charset="2"/>
              <a:buChar char=""/>
            </a:pPr>
            <a:r>
              <a:rPr lang="en-US" sz="2700" b="1" dirty="0">
                <a:solidFill>
                  <a:schemeClr val="bg1"/>
                </a:solidFill>
                <a:highlight>
                  <a:srgbClr val="FFFF00"/>
                </a:highlight>
              </a:rPr>
              <a:t>FALSE DISTRACTION</a:t>
            </a:r>
          </a:p>
          <a:p>
            <a:pPr marL="342900" indent="-182880">
              <a:lnSpc>
                <a:spcPct val="90000"/>
              </a:lnSpc>
              <a:buFont typeface="Wingdings" pitchFamily="2" charset="2"/>
              <a:buChar char=""/>
            </a:pPr>
            <a:endParaRPr lang="en-US" sz="2000" dirty="0"/>
          </a:p>
          <a:p>
            <a:pPr marL="342900" indent="-182880">
              <a:lnSpc>
                <a:spcPct val="90000"/>
              </a:lnSpc>
              <a:buFont typeface="Wingdings" pitchFamily="2" charset="2"/>
              <a:buChar char=""/>
            </a:pPr>
            <a:endParaRPr lang="en-US" sz="2000" dirty="0"/>
          </a:p>
          <a:p>
            <a:pPr marL="342900" indent="-182880">
              <a:lnSpc>
                <a:spcPct val="90000"/>
              </a:lnSpc>
              <a:buFont typeface="Wingdings" pitchFamily="2" charset="2"/>
              <a:buChar char=""/>
            </a:pPr>
            <a:endParaRPr lang="en-US" sz="2000" dirty="0"/>
          </a:p>
        </p:txBody>
      </p:sp>
      <p:pic>
        <p:nvPicPr>
          <p:cNvPr id="8" name="Graphic 7" descr="Wine">
            <a:extLst>
              <a:ext uri="{FF2B5EF4-FFF2-40B4-BE49-F238E27FC236}">
                <a16:creationId xmlns:a16="http://schemas.microsoft.com/office/drawing/2014/main" id="{B22CB0AF-0884-4C21-B197-E9533F311F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33567" y="2011679"/>
            <a:ext cx="3768724" cy="3768724"/>
          </a:xfrm>
          <a:prstGeom prst="rect">
            <a:avLst/>
          </a:prstGeom>
        </p:spPr>
      </p:pic>
    </p:spTree>
    <p:extLst>
      <p:ext uri="{BB962C8B-B14F-4D97-AF65-F5344CB8AC3E}">
        <p14:creationId xmlns:p14="http://schemas.microsoft.com/office/powerpoint/2010/main" val="352760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07E62-500E-4F61-B3BC-AB9C8DFAA2F8}"/>
              </a:ext>
            </a:extLst>
          </p:cNvPr>
          <p:cNvSpPr>
            <a:spLocks noGrp="1"/>
          </p:cNvSpPr>
          <p:nvPr>
            <p:ph type="title"/>
          </p:nvPr>
        </p:nvSpPr>
        <p:spPr/>
        <p:txBody>
          <a:bodyPr/>
          <a:lstStyle/>
          <a:p>
            <a:r>
              <a:rPr lang="en-AU" dirty="0"/>
              <a:t>Is The law too complex for retailers?</a:t>
            </a:r>
          </a:p>
        </p:txBody>
      </p:sp>
      <p:sp>
        <p:nvSpPr>
          <p:cNvPr id="3" name="Content Placeholder 2">
            <a:extLst>
              <a:ext uri="{FF2B5EF4-FFF2-40B4-BE49-F238E27FC236}">
                <a16:creationId xmlns:a16="http://schemas.microsoft.com/office/drawing/2014/main" id="{A6727B49-EE4F-44FF-B7B9-26B9392CD33E}"/>
              </a:ext>
            </a:extLst>
          </p:cNvPr>
          <p:cNvSpPr>
            <a:spLocks noGrp="1"/>
          </p:cNvSpPr>
          <p:nvPr>
            <p:ph idx="1"/>
          </p:nvPr>
        </p:nvSpPr>
        <p:spPr>
          <a:xfrm>
            <a:off x="1207008" y="2120054"/>
            <a:ext cx="2042378" cy="1308946"/>
          </a:xfrm>
        </p:spPr>
        <p:txBody>
          <a:bodyPr/>
          <a:lstStyle/>
          <a:p>
            <a:r>
              <a:rPr lang="en-AU" dirty="0"/>
              <a:t>NO</a:t>
            </a:r>
          </a:p>
        </p:txBody>
      </p:sp>
      <p:sp>
        <p:nvSpPr>
          <p:cNvPr id="4" name="Text Placeholder 3">
            <a:extLst>
              <a:ext uri="{FF2B5EF4-FFF2-40B4-BE49-F238E27FC236}">
                <a16:creationId xmlns:a16="http://schemas.microsoft.com/office/drawing/2014/main" id="{408485A8-D4B0-4EBE-AD69-EA4DAAB3415C}"/>
              </a:ext>
            </a:extLst>
          </p:cNvPr>
          <p:cNvSpPr>
            <a:spLocks noGrp="1"/>
          </p:cNvSpPr>
          <p:nvPr>
            <p:ph type="body" sz="half" idx="2"/>
          </p:nvPr>
        </p:nvSpPr>
        <p:spPr>
          <a:xfrm>
            <a:off x="2367642" y="2147486"/>
            <a:ext cx="8621781" cy="4236985"/>
          </a:xfrm>
        </p:spPr>
        <p:txBody>
          <a:bodyPr>
            <a:noAutofit/>
          </a:bodyPr>
          <a:lstStyle/>
          <a:p>
            <a:r>
              <a:rPr lang="en-AU" sz="2400" dirty="0"/>
              <a:t>It will be very easy for retailers to implement because they will only have to remember one date….much easier than at present</a:t>
            </a:r>
          </a:p>
          <a:p>
            <a:r>
              <a:rPr lang="en-AU" sz="2400" dirty="0"/>
              <a:t>When ID is presented all they have  to know is that the person was born before of after 1 July 2002</a:t>
            </a:r>
          </a:p>
          <a:p>
            <a:r>
              <a:rPr lang="en-AU" sz="2400" dirty="0"/>
              <a:t>If they are born after 1 July 2002 the customer cannot be sold cigarettes. </a:t>
            </a:r>
          </a:p>
        </p:txBody>
      </p:sp>
    </p:spTree>
    <p:extLst>
      <p:ext uri="{BB962C8B-B14F-4D97-AF65-F5344CB8AC3E}">
        <p14:creationId xmlns:p14="http://schemas.microsoft.com/office/powerpoint/2010/main" val="1886320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indoor, floor, refrigerator, cabinet&#10;&#10;Description automatically generated">
            <a:extLst>
              <a:ext uri="{FF2B5EF4-FFF2-40B4-BE49-F238E27FC236}">
                <a16:creationId xmlns:a16="http://schemas.microsoft.com/office/drawing/2014/main" id="{9AD3CF53-3C48-45E0-98B7-A01E803290A8}"/>
              </a:ext>
            </a:extLst>
          </p:cNvPr>
          <p:cNvPicPr>
            <a:picLocks noGrp="1" noChangeAspect="1"/>
          </p:cNvPicPr>
          <p:nvPr>
            <p:ph sz="half" idx="2"/>
          </p:nvPr>
        </p:nvPicPr>
        <p:blipFill>
          <a:blip r:embed="rId2"/>
          <a:stretch>
            <a:fillRect/>
          </a:stretch>
        </p:blipFill>
        <p:spPr>
          <a:xfrm>
            <a:off x="10071718" y="4860385"/>
            <a:ext cx="1832156" cy="1771837"/>
          </a:xfrm>
        </p:spPr>
      </p:pic>
      <p:sp>
        <p:nvSpPr>
          <p:cNvPr id="2" name="Title 1">
            <a:extLst>
              <a:ext uri="{FF2B5EF4-FFF2-40B4-BE49-F238E27FC236}">
                <a16:creationId xmlns:a16="http://schemas.microsoft.com/office/drawing/2014/main" id="{F1B26696-06A4-401E-8A4C-28ED5D25AD05}"/>
              </a:ext>
            </a:extLst>
          </p:cNvPr>
          <p:cNvSpPr>
            <a:spLocks noGrp="1"/>
          </p:cNvSpPr>
          <p:nvPr>
            <p:ph type="title"/>
          </p:nvPr>
        </p:nvSpPr>
        <p:spPr>
          <a:xfrm>
            <a:off x="1038578" y="225778"/>
            <a:ext cx="9948421" cy="1567158"/>
          </a:xfrm>
        </p:spPr>
        <p:txBody>
          <a:bodyPr>
            <a:normAutofit fontScale="90000"/>
          </a:bodyPr>
          <a:lstStyle/>
          <a:p>
            <a:br>
              <a:rPr lang="en-AU" sz="6700" dirty="0"/>
            </a:br>
            <a:r>
              <a:rPr lang="en-AU" sz="6700" dirty="0"/>
              <a:t>“Choice” is illusory</a:t>
            </a:r>
            <a:br>
              <a:rPr lang="en-AU" sz="2200" dirty="0"/>
            </a:br>
            <a:br>
              <a:rPr lang="en-AU" dirty="0"/>
            </a:br>
            <a:endParaRPr lang="en-AU" dirty="0"/>
          </a:p>
        </p:txBody>
      </p:sp>
      <p:sp>
        <p:nvSpPr>
          <p:cNvPr id="3" name="Text Placeholder 2">
            <a:extLst>
              <a:ext uri="{FF2B5EF4-FFF2-40B4-BE49-F238E27FC236}">
                <a16:creationId xmlns:a16="http://schemas.microsoft.com/office/drawing/2014/main" id="{13C60185-9649-4B45-990D-19AB591B24BA}"/>
              </a:ext>
            </a:extLst>
          </p:cNvPr>
          <p:cNvSpPr>
            <a:spLocks noGrp="1"/>
          </p:cNvSpPr>
          <p:nvPr>
            <p:ph type="body" idx="1"/>
          </p:nvPr>
        </p:nvSpPr>
        <p:spPr>
          <a:xfrm>
            <a:off x="10042769" y="2696547"/>
            <a:ext cx="1883508" cy="2163838"/>
          </a:xfrm>
        </p:spPr>
        <p:txBody>
          <a:bodyPr>
            <a:normAutofit/>
          </a:bodyPr>
          <a:lstStyle/>
          <a:p>
            <a:r>
              <a:rPr lang="en-AU" dirty="0">
                <a:solidFill>
                  <a:schemeClr val="bg1"/>
                </a:solidFill>
              </a:rPr>
              <a:t>Tobacco industry uses “Choice”  labelling on its businesses and products</a:t>
            </a:r>
          </a:p>
        </p:txBody>
      </p:sp>
      <p:sp>
        <p:nvSpPr>
          <p:cNvPr id="6" name="Content Placeholder 5">
            <a:extLst>
              <a:ext uri="{FF2B5EF4-FFF2-40B4-BE49-F238E27FC236}">
                <a16:creationId xmlns:a16="http://schemas.microsoft.com/office/drawing/2014/main" id="{38876EE4-7F50-4C32-8B1F-0E69D49A8CAA}"/>
              </a:ext>
            </a:extLst>
          </p:cNvPr>
          <p:cNvSpPr>
            <a:spLocks noGrp="1"/>
          </p:cNvSpPr>
          <p:nvPr>
            <p:ph sz="quarter" idx="4"/>
          </p:nvPr>
        </p:nvSpPr>
        <p:spPr>
          <a:xfrm>
            <a:off x="624254" y="1919111"/>
            <a:ext cx="9332546" cy="4713111"/>
          </a:xfrm>
        </p:spPr>
        <p:txBody>
          <a:bodyPr>
            <a:normAutofit/>
          </a:bodyPr>
          <a:lstStyle/>
          <a:p>
            <a:r>
              <a:rPr lang="en-AU" dirty="0"/>
              <a:t>Addictiveness of cigarettes has been increased</a:t>
            </a:r>
            <a:r>
              <a:rPr lang="en-AU" sz="2800" dirty="0"/>
              <a:t>: </a:t>
            </a:r>
          </a:p>
          <a:p>
            <a:pPr marL="457200" lvl="2" indent="0">
              <a:buNone/>
            </a:pPr>
            <a:r>
              <a:rPr lang="en-AU" dirty="0"/>
              <a:t>• Increasing nicotine levels </a:t>
            </a:r>
          </a:p>
          <a:p>
            <a:pPr marL="457200" lvl="2" indent="0">
              <a:buNone/>
            </a:pPr>
            <a:r>
              <a:rPr lang="en-AU" dirty="0"/>
              <a:t>• Adding ammonia or ammonia compounds, which increase the speed at which nicotine is delivered to the brain</a:t>
            </a:r>
          </a:p>
          <a:p>
            <a:pPr marL="457200" lvl="2" indent="0">
              <a:buNone/>
            </a:pPr>
            <a:r>
              <a:rPr lang="en-AU" dirty="0"/>
              <a:t> • Adding sugars, which increase the addictive effects of nicotine and make it easier to inhale tobacco smoke.</a:t>
            </a:r>
          </a:p>
          <a:p>
            <a:r>
              <a:rPr lang="en-AU" dirty="0"/>
              <a:t> “Defendants have designed their cigarettes to precisely control nicotine delivery levels and provide doses of nicotine sufficient to create and sustain addiction.”   Kessler</a:t>
            </a:r>
          </a:p>
          <a:p>
            <a:r>
              <a:rPr lang="en-AU" dirty="0"/>
              <a:t> “Lights” fraud – ACCC condemned industry for misleading and deceptive conduct </a:t>
            </a:r>
          </a:p>
          <a:p>
            <a:r>
              <a:rPr lang="en-AU" dirty="0"/>
              <a:t>Recessed filters, “crush” menthol balls designed to hook new </a:t>
            </a:r>
            <a:r>
              <a:rPr lang="en-AU" dirty="0" err="1"/>
              <a:t>smokers;cigarette</a:t>
            </a:r>
            <a:r>
              <a:rPr lang="en-AU" dirty="0"/>
              <a:t> engineering is a continuous theme</a:t>
            </a:r>
          </a:p>
          <a:p>
            <a:endParaRPr lang="en-AU" dirty="0"/>
          </a:p>
        </p:txBody>
      </p:sp>
    </p:spTree>
    <p:extLst>
      <p:ext uri="{BB962C8B-B14F-4D97-AF65-F5344CB8AC3E}">
        <p14:creationId xmlns:p14="http://schemas.microsoft.com/office/powerpoint/2010/main" val="264703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1382</Words>
  <Application>Microsoft Office PowerPoint</Application>
  <PresentationFormat>Widescreen</PresentationFormat>
  <Paragraphs>141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Corbel</vt:lpstr>
      <vt:lpstr>Wingdings</vt:lpstr>
      <vt:lpstr>Banded</vt:lpstr>
      <vt:lpstr>Dr. Kathryn Barnsley</vt:lpstr>
      <vt:lpstr>How is the tobacco industry deceiving you?</vt:lpstr>
      <vt:lpstr>Job losses for SMALL retailers? Will they “go broke”? …………NO</vt:lpstr>
      <vt:lpstr>Tourism – tourists will have problems with smoking Laws</vt:lpstr>
      <vt:lpstr>Tobacco industry “Fake News”</vt:lpstr>
      <vt:lpstr>Delay, Delay, Delay……. TACTIC… Create uncertainty, fear, doubt</vt:lpstr>
      <vt:lpstr>Floodgates arguments</vt:lpstr>
      <vt:lpstr>Is The law too complex for retailers?</vt:lpstr>
      <vt:lpstr> “Choice” is illusory  </vt:lpstr>
      <vt:lpstr>Addictive by design</vt:lpstr>
      <vt:lpstr>Tobacco is a “legal” product  </vt:lpstr>
      <vt:lpstr>Age 18 – Adults can “choose” ……………….or can they?</vt:lpstr>
      <vt:lpstr>Will tobacco21 “work”?</vt:lpstr>
      <vt:lpstr>Why delay? restrict uptake- young mothers</vt:lpstr>
      <vt:lpstr>Public health Law is not criminal law</vt:lpstr>
      <vt:lpstr>Ethics and “prohibition”</vt:lpstr>
      <vt:lpstr>The most damaging option  – do nothing</vt:lpstr>
      <vt:lpstr>Public health</vt:lpstr>
      <vt:lpstr>The safest option for Tasmania is to support the bill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Kathryn Barnsley</dc:title>
  <dc:creator>Kathryn Barnsley</dc:creator>
  <cp:lastModifiedBy>Kathryn Barnsley</cp:lastModifiedBy>
  <cp:revision>19</cp:revision>
  <cp:lastPrinted>2019-08-04T08:18:13Z</cp:lastPrinted>
  <dcterms:created xsi:type="dcterms:W3CDTF">2019-08-04T04:04:08Z</dcterms:created>
  <dcterms:modified xsi:type="dcterms:W3CDTF">2019-08-05T05:06:56Z</dcterms:modified>
</cp:coreProperties>
</file>