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57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GRAHAM%20WELLS\Desktop\Smoking\Master%20File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t" anchorCtr="0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600" b="1" i="0" u="none" strike="noStrike" kern="1200" baseline="0">
                <a:solidFill>
                  <a:srgbClr val="44546A"/>
                </a:solidFill>
                <a:latin typeface="+mn-lt"/>
                <a:ea typeface="+mn-ea"/>
                <a:cs typeface="+mn-cs"/>
              </a:defRPr>
            </a:pPr>
            <a:r>
              <a:rPr lang="en-AU" sz="3200" dirty="0">
                <a:solidFill>
                  <a:srgbClr val="FF0000"/>
                </a:solidFill>
                <a:effectLst/>
              </a:rPr>
              <a:t>Number of licensed SMEs is falling,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>
                <a:solidFill>
                  <a:srgbClr val="44546A"/>
                </a:solidFill>
              </a:defRPr>
            </a:pPr>
            <a:r>
              <a:rPr lang="en-AU" sz="3200" dirty="0">
                <a:solidFill>
                  <a:srgbClr val="FF0000"/>
                </a:solidFill>
              </a:rPr>
              <a:t>2016 to 2020</a:t>
            </a:r>
          </a:p>
        </c:rich>
      </c:tx>
      <c:layout>
        <c:manualLayout>
          <c:xMode val="edge"/>
          <c:yMode val="edge"/>
          <c:x val="0.19266753939525944"/>
          <c:y val="1.456242830162370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t" anchorCtr="0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600" b="1" i="0" u="none" strike="noStrike" kern="1200" baseline="0">
              <a:solidFill>
                <a:srgbClr val="44546A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3586646733084674E-2"/>
          <c:y val="0.22380080533971555"/>
          <c:w val="0.95503928219043477"/>
          <c:h val="0.58079764740193462"/>
        </c:manualLayout>
      </c:layout>
      <c:barChart>
        <c:barDir val="col"/>
        <c:grouping val="clustered"/>
        <c:varyColors val="0"/>
        <c:ser>
          <c:idx val="1"/>
          <c:order val="0"/>
          <c:tx>
            <c:v>2016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Licensees!$E$36:$N$36</c:f>
              <c:strCache>
                <c:ptCount val="10"/>
                <c:pt idx="0">
                  <c:v>Bar, Pub,
Club</c:v>
                </c:pt>
                <c:pt idx="1">
                  <c:v>Bottleshop</c:v>
                </c:pt>
                <c:pt idx="2">
                  <c:v>Supermarket</c:v>
                </c:pt>
                <c:pt idx="3">
                  <c:v>Mixed 
Business</c:v>
                </c:pt>
                <c:pt idx="4">
                  <c:v>Newsagency</c:v>
                </c:pt>
                <c:pt idx="5">
                  <c:v>Service 
Station</c:v>
                </c:pt>
                <c:pt idx="6">
                  <c:v>Specialist 
Tobacconist</c:v>
                </c:pt>
                <c:pt idx="7">
                  <c:v>Takeaway</c:v>
                </c:pt>
                <c:pt idx="8">
                  <c:v>Vending</c:v>
                </c:pt>
                <c:pt idx="9">
                  <c:v>Wholesaler</c:v>
                </c:pt>
              </c:strCache>
            </c:strRef>
          </c:cat>
          <c:val>
            <c:numRef>
              <c:f>Licensees!$E$38:$N$38</c:f>
              <c:numCache>
                <c:formatCode>General</c:formatCode>
                <c:ptCount val="10"/>
                <c:pt idx="0">
                  <c:v>33</c:v>
                </c:pt>
                <c:pt idx="1">
                  <c:v>137</c:v>
                </c:pt>
                <c:pt idx="2">
                  <c:v>140</c:v>
                </c:pt>
                <c:pt idx="3">
                  <c:v>141</c:v>
                </c:pt>
                <c:pt idx="4">
                  <c:v>87</c:v>
                </c:pt>
                <c:pt idx="5">
                  <c:v>144</c:v>
                </c:pt>
                <c:pt idx="6">
                  <c:v>8</c:v>
                </c:pt>
                <c:pt idx="7">
                  <c:v>72</c:v>
                </c:pt>
                <c:pt idx="9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6E-4418-9D84-3A2CBEB440D8}"/>
            </c:ext>
          </c:extLst>
        </c:ser>
        <c:ser>
          <c:idx val="2"/>
          <c:order val="1"/>
          <c:tx>
            <c:v>2020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elete val="1"/>
          </c:dLbls>
          <c:val>
            <c:numRef>
              <c:f>Licensees!$E$37:$N$37</c:f>
              <c:numCache>
                <c:formatCode>General</c:formatCode>
                <c:ptCount val="10"/>
                <c:pt idx="0">
                  <c:v>29</c:v>
                </c:pt>
                <c:pt idx="1">
                  <c:v>98</c:v>
                </c:pt>
                <c:pt idx="2">
                  <c:v>149</c:v>
                </c:pt>
                <c:pt idx="3">
                  <c:v>90</c:v>
                </c:pt>
                <c:pt idx="4">
                  <c:v>66</c:v>
                </c:pt>
                <c:pt idx="5">
                  <c:v>150</c:v>
                </c:pt>
                <c:pt idx="6">
                  <c:v>4</c:v>
                </c:pt>
                <c:pt idx="7">
                  <c:v>53</c:v>
                </c:pt>
                <c:pt idx="8">
                  <c:v>1</c:v>
                </c:pt>
                <c:pt idx="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6E-4418-9D84-3A2CBEB440D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548244040"/>
        <c:axId val="548244368"/>
      </c:barChart>
      <c:catAx>
        <c:axId val="5482440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244368"/>
        <c:crosses val="autoZero"/>
        <c:auto val="1"/>
        <c:lblAlgn val="ctr"/>
        <c:lblOffset val="100"/>
        <c:noMultiLvlLbl val="0"/>
      </c:catAx>
      <c:valAx>
        <c:axId val="548244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82440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0.19417</cdr:x>
      <cdr:y>0.25238</cdr:y>
    </cdr:from>
    <cdr:to>
      <cdr:x>0.19417</cdr:x>
      <cdr:y>0.43325</cdr:y>
    </cdr:to>
    <cdr:cxnSp macro="">
      <cdr:nvCxnSpPr>
        <cdr:cNvPr id="5" name="Straight Arrow Connector 4">
          <a:extLst xmlns:a="http://schemas.openxmlformats.org/drawingml/2006/main">
            <a:ext uri="{FF2B5EF4-FFF2-40B4-BE49-F238E27FC236}">
              <a16:creationId xmlns:a16="http://schemas.microsoft.com/office/drawing/2014/main" id="{82EF8518-50EA-407F-B450-48F85B93F628}"/>
            </a:ext>
          </a:extLst>
        </cdr:cNvPr>
        <cdr:cNvCxnSpPr/>
      </cdr:nvCxnSpPr>
      <cdr:spPr>
        <a:xfrm xmlns:a="http://schemas.openxmlformats.org/drawingml/2006/main">
          <a:off x="2168041" y="1308424"/>
          <a:ext cx="0" cy="937727"/>
        </a:xfrm>
        <a:prstGeom xmlns:a="http://schemas.openxmlformats.org/drawingml/2006/main" prst="straightConnector1">
          <a:avLst/>
        </a:prstGeom>
        <a:ln xmlns:a="http://schemas.openxmlformats.org/drawingml/2006/main" w="57150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0.38748</cdr:x>
      <cdr:y>0.27817</cdr:y>
    </cdr:from>
    <cdr:to>
      <cdr:x>0.38748</cdr:x>
      <cdr:y>0.45905</cdr:y>
    </cdr:to>
    <cdr:cxnSp macro="">
      <cdr:nvCxnSpPr>
        <cdr:cNvPr id="8" name="Straight Arrow Connector 7">
          <a:extLst xmlns:a="http://schemas.openxmlformats.org/drawingml/2006/main">
            <a:ext uri="{FF2B5EF4-FFF2-40B4-BE49-F238E27FC236}">
              <a16:creationId xmlns:a16="http://schemas.microsoft.com/office/drawing/2014/main" id="{3995CF80-8225-46DD-81CF-3000B159BCA8}"/>
            </a:ext>
          </a:extLst>
        </cdr:cNvPr>
        <cdr:cNvCxnSpPr/>
      </cdr:nvCxnSpPr>
      <cdr:spPr>
        <a:xfrm xmlns:a="http://schemas.openxmlformats.org/drawingml/2006/main">
          <a:off x="4326536" y="1442163"/>
          <a:ext cx="0" cy="937727"/>
        </a:xfrm>
        <a:prstGeom xmlns:a="http://schemas.openxmlformats.org/drawingml/2006/main" prst="straightConnector1">
          <a:avLst/>
        </a:prstGeom>
        <a:ln xmlns:a="http://schemas.openxmlformats.org/drawingml/2006/main" w="57150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0.48145</cdr:x>
      <cdr:y>0.37646</cdr:y>
    </cdr:from>
    <cdr:to>
      <cdr:x>0.48145</cdr:x>
      <cdr:y>0.55733</cdr:y>
    </cdr:to>
    <cdr:cxnSp macro="">
      <cdr:nvCxnSpPr>
        <cdr:cNvPr id="9" name="Straight Arrow Connector 8">
          <a:extLst xmlns:a="http://schemas.openxmlformats.org/drawingml/2006/main">
            <a:ext uri="{FF2B5EF4-FFF2-40B4-BE49-F238E27FC236}">
              <a16:creationId xmlns:a16="http://schemas.microsoft.com/office/drawing/2014/main" id="{83EE7727-64E7-42E7-805C-2A3CD9C82FFB}"/>
            </a:ext>
          </a:extLst>
        </cdr:cNvPr>
        <cdr:cNvCxnSpPr/>
      </cdr:nvCxnSpPr>
      <cdr:spPr>
        <a:xfrm xmlns:a="http://schemas.openxmlformats.org/drawingml/2006/main">
          <a:off x="5375697" y="1951717"/>
          <a:ext cx="0" cy="937727"/>
        </a:xfrm>
        <a:prstGeom xmlns:a="http://schemas.openxmlformats.org/drawingml/2006/main" prst="straightConnector1">
          <a:avLst/>
        </a:prstGeom>
        <a:ln xmlns:a="http://schemas.openxmlformats.org/drawingml/2006/main" w="57150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0.76594</cdr:x>
      <cdr:y>0.40956</cdr:y>
    </cdr:from>
    <cdr:to>
      <cdr:x>0.76594</cdr:x>
      <cdr:y>0.59044</cdr:y>
    </cdr:to>
    <cdr:cxnSp macro="">
      <cdr:nvCxnSpPr>
        <cdr:cNvPr id="10" name="Straight Arrow Connector 9">
          <a:extLst xmlns:a="http://schemas.openxmlformats.org/drawingml/2006/main">
            <a:ext uri="{FF2B5EF4-FFF2-40B4-BE49-F238E27FC236}">
              <a16:creationId xmlns:a16="http://schemas.microsoft.com/office/drawing/2014/main" id="{BFC097E3-5103-4958-A8D7-8B7FCFB97E5B}"/>
            </a:ext>
          </a:extLst>
        </cdr:cNvPr>
        <cdr:cNvCxnSpPr/>
      </cdr:nvCxnSpPr>
      <cdr:spPr>
        <a:xfrm xmlns:a="http://schemas.openxmlformats.org/drawingml/2006/main">
          <a:off x="8552252" y="2123334"/>
          <a:ext cx="0" cy="937727"/>
        </a:xfrm>
        <a:prstGeom xmlns:a="http://schemas.openxmlformats.org/drawingml/2006/main" prst="straightConnector1">
          <a:avLst/>
        </a:prstGeom>
        <a:ln xmlns:a="http://schemas.openxmlformats.org/drawingml/2006/main" w="57150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D4153-6BCB-4AFF-886D-0EDC22E0BE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8D41D6-1773-4632-9B3C-C569F87A5B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BFD83-B6C6-4824-BB7F-D67A777E0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B4F4-20C8-4015-85A8-EF73EFDB090B}" type="datetimeFigureOut">
              <a:rPr lang="en-AU" smtClean="0"/>
              <a:t>14/04/2021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DD64D-6F78-47A6-B346-C4A59541E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67908-B727-466D-92B6-AF6202450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DB05-2E66-467B-8456-BD7D8E6D2D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4682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FF711-4460-4FEC-95F5-31209C9D1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C6149A-2AD8-4B54-965B-3946C24E38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2E6DB-ABA4-4393-B1B9-30EEDF7C2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B4F4-20C8-4015-85A8-EF73EFDB090B}" type="datetimeFigureOut">
              <a:rPr lang="en-AU" smtClean="0"/>
              <a:t>14/04/2021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32897-FA78-47F8-A08C-649006313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96DA5-E0CE-4CF3-BD79-4973177C7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DB05-2E66-467B-8456-BD7D8E6D2D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6626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C5139D-AC7F-4B7C-B760-3FCE5DF827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3AC9E2-2463-461A-86C6-A60F5CAB5E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AFCDE9-AA03-4906-AEA9-2B67D96DB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B4F4-20C8-4015-85A8-EF73EFDB090B}" type="datetimeFigureOut">
              <a:rPr lang="en-AU" smtClean="0"/>
              <a:t>14/04/2021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6E7B1-E82C-47AC-A438-D9CDF073F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05667C-D632-4F3A-8099-C03CE5EBC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DB05-2E66-467B-8456-BD7D8E6D2D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9864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C832C-E290-435E-9D60-9CD1DCB1F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AC071-7B54-431F-8DBA-B9BBAAAFB2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4A587-3E2B-43EC-8125-38AE00D64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B4F4-20C8-4015-85A8-EF73EFDB090B}" type="datetimeFigureOut">
              <a:rPr lang="en-AU" smtClean="0"/>
              <a:t>14/04/2021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C15EE-4BBB-450D-B11F-D4B9D1D20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EF1C1-6444-49F5-A285-726E916EE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DB05-2E66-467B-8456-BD7D8E6D2D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08713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84FBB-4790-4E92-A7D8-04AB1EBFD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B2305-BBF6-4B7E-A228-AFBFD4851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F4DE5-2CBE-41A3-B4AE-BE8D004DA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B4F4-20C8-4015-85A8-EF73EFDB090B}" type="datetimeFigureOut">
              <a:rPr lang="en-AU" smtClean="0"/>
              <a:t>14/04/2021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3E8A3A-2B52-4023-AC83-61052F8BC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EB56E1-543B-4CE9-A3A2-30882187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DB05-2E66-467B-8456-BD7D8E6D2D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6348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9A327A-DEDB-4036-B105-A241795F9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C2D20-BCDB-410C-A953-E91A2EC5DD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ABF3E3-AAD5-41E5-B6D3-6EA33E66E9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7E85FB-8154-49F8-8B50-F052CE941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B4F4-20C8-4015-85A8-EF73EFDB090B}" type="datetimeFigureOut">
              <a:rPr lang="en-AU" smtClean="0"/>
              <a:t>14/04/2021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F61821-6A0B-46F8-979F-3E21AC5549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EFEAED-B733-409C-BF73-32ABE0ED2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DB05-2E66-467B-8456-BD7D8E6D2D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715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A12E9-2269-48FE-8FAE-D5EE84F16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FF60C8-0845-415E-8E84-6E0FA9A10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F8873E-E1D2-48F4-AC63-5968D16ECF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1DD8FC-098A-461D-9A7B-65D03ED0C7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E17A08-0F3C-40CC-91A7-FBD10C3057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297519-9937-4702-A038-4309643AF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B4F4-20C8-4015-85A8-EF73EFDB090B}" type="datetimeFigureOut">
              <a:rPr lang="en-AU" smtClean="0"/>
              <a:t>14/04/2021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914519-0D11-4D4B-9F14-51C4787A2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5E45D2-16A2-4098-B84F-3AE53AD0B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DB05-2E66-467B-8456-BD7D8E6D2D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318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74EBF-94E5-4CF0-B26B-79CE8ED4F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4933A7-502C-43EB-8607-CE28B9BD3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B4F4-20C8-4015-85A8-EF73EFDB090B}" type="datetimeFigureOut">
              <a:rPr lang="en-AU" smtClean="0"/>
              <a:t>14/04/2021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B41319-5F4C-4023-9575-2B99179E6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150331-7343-47EE-8B1E-A63BD0D8C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DB05-2E66-467B-8456-BD7D8E6D2D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142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174BBD-6C6B-4500-9318-9EBBFCAC8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B4F4-20C8-4015-85A8-EF73EFDB090B}" type="datetimeFigureOut">
              <a:rPr lang="en-AU" smtClean="0"/>
              <a:t>14/04/2021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65CB12-050B-4235-8E38-1A571A8C7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4B695C-8141-4841-9F40-04E7A8A89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DB05-2E66-467B-8456-BD7D8E6D2D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4158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4ECEE-BD3E-4CF0-962E-BB62F7D40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8C0F-804A-46A2-86C3-F81ABFD945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054B33-90EB-4DFB-AB31-A96C84A6D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817772-78E0-40EC-AB1B-A699D9150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B4F4-20C8-4015-85A8-EF73EFDB090B}" type="datetimeFigureOut">
              <a:rPr lang="en-AU" smtClean="0"/>
              <a:t>14/04/2021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EF1895-FC18-43E7-9D42-0EB1CBDBA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486DB-E3FA-4409-80C7-78254C03B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DB05-2E66-467B-8456-BD7D8E6D2D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1336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32EB7-4C24-4AE6-9AF8-E246B26FB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2A3367-1B0D-4386-B61E-6E59E94007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56B3D0-F5C4-48F0-9C2B-57476896C8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571721-7E7F-4312-AD4E-0CB69BC8E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9B4F4-20C8-4015-85A8-EF73EFDB090B}" type="datetimeFigureOut">
              <a:rPr lang="en-AU" smtClean="0"/>
              <a:t>14/04/2021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DC1ADD-5A89-43CA-B3CA-2DE0DBEB6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C7C56E-5533-4D3D-8230-AD923E93E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DB05-2E66-467B-8456-BD7D8E6D2D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832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2CC3D2-98A5-4BC7-98B4-4E29E1921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F3CEF-69BE-4FA9-ACE1-6B7B55A58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E2EC3-BCBD-4483-832E-C55559242A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9B4F4-20C8-4015-85A8-EF73EFDB090B}" type="datetimeFigureOut">
              <a:rPr lang="en-AU" smtClean="0"/>
              <a:t>14/04/2021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945ED5-4454-4016-97DE-33FFB00BD4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93F22-A066-4DA8-A4A4-43DBFC5A9C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FDB05-2E66-467B-8456-BD7D8E6D2DE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8833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4B1ED-D845-4AF7-9D7D-0FB91626D9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AU" sz="7200" b="1" dirty="0">
                <a:solidFill>
                  <a:srgbClr val="C00000"/>
                </a:solidFill>
              </a:rPr>
              <a:t>T21 and SMEs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9A2629-5A1C-4CCD-B51A-7A46EC60F3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sz="4000" dirty="0">
                <a:solidFill>
                  <a:srgbClr val="C00000"/>
                </a:solidFill>
              </a:rPr>
              <a:t>Wells Economic Analysis</a:t>
            </a:r>
          </a:p>
          <a:p>
            <a:r>
              <a:rPr lang="en-AU" sz="4000" dirty="0">
                <a:solidFill>
                  <a:srgbClr val="C00000"/>
                </a:solidFill>
              </a:rPr>
              <a:t>Dr Graeme Wells</a:t>
            </a:r>
          </a:p>
          <a:p>
            <a:r>
              <a:rPr lang="en-AU" sz="4000" dirty="0">
                <a:solidFill>
                  <a:srgbClr val="C00000"/>
                </a:solidFill>
              </a:rPr>
              <a:t>30 November 2020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0119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08EFC-5159-4B24-8A15-436F5FA2C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548"/>
          </a:xfrm>
        </p:spPr>
        <p:txBody>
          <a:bodyPr/>
          <a:lstStyle/>
          <a:p>
            <a:r>
              <a:rPr lang="en-AU" b="1" dirty="0">
                <a:solidFill>
                  <a:srgbClr val="FF0000"/>
                </a:solidFill>
              </a:rPr>
              <a:t>Official sources allow replication of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30C830-08B0-4F3F-95EF-B2036A798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699"/>
            <a:ext cx="11086322" cy="4599992"/>
          </a:xfrm>
        </p:spPr>
        <p:txBody>
          <a:bodyPr>
            <a:normAutofit/>
          </a:bodyPr>
          <a:lstStyle/>
          <a:p>
            <a:r>
              <a:rPr lang="en-AU" sz="2200" b="1" dirty="0"/>
              <a:t>Australian Institute of Health and Welfare, National Drug Strategy Survey</a:t>
            </a:r>
          </a:p>
          <a:p>
            <a:r>
              <a:rPr lang="en-AU" sz="2200" b="1" dirty="0"/>
              <a:t>Tasmanian Treasury Demographic Projections</a:t>
            </a:r>
          </a:p>
          <a:p>
            <a:r>
              <a:rPr lang="en-AU" sz="2200" b="1" dirty="0"/>
              <a:t>Australian Tax Office Benchmarks by Store Type</a:t>
            </a:r>
          </a:p>
          <a:p>
            <a:r>
              <a:rPr lang="en-AU" sz="2200" b="1" dirty="0"/>
              <a:t>Tasmanian DHHS Licence Database</a:t>
            </a:r>
          </a:p>
          <a:p>
            <a:r>
              <a:rPr lang="en-AU" sz="2200" b="1" dirty="0"/>
              <a:t>Australian Bureau of Statistics</a:t>
            </a:r>
          </a:p>
          <a:p>
            <a:pPr lvl="1"/>
            <a:r>
              <a:rPr lang="en-AU" sz="2200" b="1" dirty="0"/>
              <a:t>Prices</a:t>
            </a:r>
          </a:p>
          <a:p>
            <a:pPr lvl="1"/>
            <a:r>
              <a:rPr lang="en-AU" sz="2200" b="1" dirty="0"/>
              <a:t>Tobacco Consumption</a:t>
            </a:r>
          </a:p>
          <a:p>
            <a:pPr lvl="1"/>
            <a:r>
              <a:rPr lang="en-AU" sz="2200" b="1" dirty="0"/>
              <a:t>Retail Trade</a:t>
            </a:r>
          </a:p>
          <a:p>
            <a:pPr lvl="1"/>
            <a:r>
              <a:rPr lang="en-AU" sz="2200" b="1" dirty="0"/>
              <a:t>Gross State Product </a:t>
            </a:r>
          </a:p>
          <a:p>
            <a:pPr lvl="1"/>
            <a:r>
              <a:rPr lang="en-AU" sz="2200" b="1" dirty="0"/>
              <a:t>National Health Survey</a:t>
            </a:r>
          </a:p>
          <a:p>
            <a:r>
              <a:rPr lang="en-AU" sz="2200" b="1" dirty="0"/>
              <a:t>Cancer council of Victoria</a:t>
            </a:r>
          </a:p>
          <a:p>
            <a:endParaRPr lang="en-AU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AD4A77C-34B2-4A6D-BC16-7D1BE4000A68}"/>
              </a:ext>
            </a:extLst>
          </p:cNvPr>
          <p:cNvSpPr txBox="1"/>
          <p:nvPr/>
        </p:nvSpPr>
        <p:spPr>
          <a:xfrm>
            <a:off x="838200" y="5962261"/>
            <a:ext cx="11104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Peer Reviewed by Tasmanian Department of Treasury</a:t>
            </a:r>
          </a:p>
        </p:txBody>
      </p:sp>
    </p:spTree>
    <p:extLst>
      <p:ext uri="{BB962C8B-B14F-4D97-AF65-F5344CB8AC3E}">
        <p14:creationId xmlns:p14="http://schemas.microsoft.com/office/powerpoint/2010/main" val="1397881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Picture 94">
            <a:extLst>
              <a:ext uri="{FF2B5EF4-FFF2-40B4-BE49-F238E27FC236}">
                <a16:creationId xmlns:a16="http://schemas.microsoft.com/office/drawing/2014/main" id="{F1F3D844-FD87-41A9-9926-E88FF4AB42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6107" y="429935"/>
            <a:ext cx="10303650" cy="5947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695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9378586"/>
              </p:ext>
            </p:extLst>
          </p:nvPr>
        </p:nvGraphicFramePr>
        <p:xfrm>
          <a:off x="908999" y="323376"/>
          <a:ext cx="11165747" cy="6031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601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F366C18-168B-4B7C-8824-1546B00858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477480"/>
              </p:ext>
            </p:extLst>
          </p:nvPr>
        </p:nvGraphicFramePr>
        <p:xfrm>
          <a:off x="354563" y="335902"/>
          <a:ext cx="10999240" cy="63325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71320">
                  <a:extLst>
                    <a:ext uri="{9D8B030D-6E8A-4147-A177-3AD203B41FA5}">
                      <a16:colId xmlns:a16="http://schemas.microsoft.com/office/drawing/2014/main" val="2525863667"/>
                    </a:ext>
                  </a:extLst>
                </a:gridCol>
                <a:gridCol w="1571320">
                  <a:extLst>
                    <a:ext uri="{9D8B030D-6E8A-4147-A177-3AD203B41FA5}">
                      <a16:colId xmlns:a16="http://schemas.microsoft.com/office/drawing/2014/main" val="1235160716"/>
                    </a:ext>
                  </a:extLst>
                </a:gridCol>
                <a:gridCol w="1571320">
                  <a:extLst>
                    <a:ext uri="{9D8B030D-6E8A-4147-A177-3AD203B41FA5}">
                      <a16:colId xmlns:a16="http://schemas.microsoft.com/office/drawing/2014/main" val="4273951346"/>
                    </a:ext>
                  </a:extLst>
                </a:gridCol>
                <a:gridCol w="1571320">
                  <a:extLst>
                    <a:ext uri="{9D8B030D-6E8A-4147-A177-3AD203B41FA5}">
                      <a16:colId xmlns:a16="http://schemas.microsoft.com/office/drawing/2014/main" val="882995647"/>
                    </a:ext>
                  </a:extLst>
                </a:gridCol>
                <a:gridCol w="1571320">
                  <a:extLst>
                    <a:ext uri="{9D8B030D-6E8A-4147-A177-3AD203B41FA5}">
                      <a16:colId xmlns:a16="http://schemas.microsoft.com/office/drawing/2014/main" val="4048637073"/>
                    </a:ext>
                  </a:extLst>
                </a:gridCol>
                <a:gridCol w="1571320">
                  <a:extLst>
                    <a:ext uri="{9D8B030D-6E8A-4147-A177-3AD203B41FA5}">
                      <a16:colId xmlns:a16="http://schemas.microsoft.com/office/drawing/2014/main" val="3701989630"/>
                    </a:ext>
                  </a:extLst>
                </a:gridCol>
                <a:gridCol w="1571320">
                  <a:extLst>
                    <a:ext uri="{9D8B030D-6E8A-4147-A177-3AD203B41FA5}">
                      <a16:colId xmlns:a16="http://schemas.microsoft.com/office/drawing/2014/main" val="1759201860"/>
                    </a:ext>
                  </a:extLst>
                </a:gridCol>
              </a:tblGrid>
              <a:tr h="744396">
                <a:tc gridSpan="7">
                  <a:txBody>
                    <a:bodyPr/>
                    <a:lstStyle/>
                    <a:p>
                      <a:pPr algn="ctr"/>
                      <a:r>
                        <a:rPr lang="en-AU" sz="3200" b="1" dirty="0">
                          <a:solidFill>
                            <a:srgbClr val="FF0000"/>
                          </a:solidFill>
                          <a:effectLst/>
                        </a:rPr>
                        <a:t>Transitional Impact of T21 on Small and Medium Business</a:t>
                      </a:r>
                    </a:p>
                    <a:p>
                      <a:pPr algn="ctr"/>
                      <a:r>
                        <a:rPr lang="en-AU" sz="2400" b="1" dirty="0">
                          <a:solidFill>
                            <a:srgbClr val="FF0000"/>
                          </a:solidFill>
                          <a:effectLst/>
                        </a:rPr>
                        <a:t>Fall in annual gross profit per store</a:t>
                      </a:r>
                      <a:endParaRPr lang="en-AU" sz="24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839709"/>
                  </a:ext>
                </a:extLst>
              </a:tr>
              <a:tr h="655511">
                <a:tc>
                  <a:txBody>
                    <a:bodyPr/>
                    <a:lstStyle/>
                    <a:p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2023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2024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2025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Stores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7296767"/>
                  </a:ext>
                </a:extLst>
              </a:tr>
              <a:tr h="602951">
                <a:tc>
                  <a:txBody>
                    <a:bodyPr/>
                    <a:lstStyle/>
                    <a:p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Tobacconist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$8,488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$17,105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$25,983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$26,526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$27,105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0263599"/>
                  </a:ext>
                </a:extLst>
              </a:tr>
              <a:tr h="602951">
                <a:tc>
                  <a:txBody>
                    <a:bodyPr/>
                    <a:lstStyle/>
                    <a:p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Mixed Business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$791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$1,595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$2,423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$2,473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$2,527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143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5338993"/>
                  </a:ext>
                </a:extLst>
              </a:tr>
              <a:tr h="602951">
                <a:tc>
                  <a:txBody>
                    <a:bodyPr/>
                    <a:lstStyle/>
                    <a:p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Small Supermarket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$1,220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$2,459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$3,736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$3,814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$3,897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102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7488933"/>
                  </a:ext>
                </a:extLst>
              </a:tr>
              <a:tr h="602951">
                <a:tc>
                  <a:txBody>
                    <a:bodyPr/>
                    <a:lstStyle/>
                    <a:p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Petrol Station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$830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$1,672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$2,541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$2,594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$2,650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4882218"/>
                  </a:ext>
                </a:extLst>
              </a:tr>
              <a:tr h="602951">
                <a:tc>
                  <a:txBody>
                    <a:bodyPr/>
                    <a:lstStyle/>
                    <a:p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Other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$292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$588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$893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$912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>
                          <a:solidFill>
                            <a:schemeClr val="tx1"/>
                          </a:solidFill>
                          <a:effectLst/>
                        </a:rPr>
                        <a:t>$931</a:t>
                      </a:r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194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940528"/>
                  </a:ext>
                </a:extLst>
              </a:tr>
              <a:tr h="602951">
                <a:tc>
                  <a:txBody>
                    <a:bodyPr/>
                    <a:lstStyle/>
                    <a:p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4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3271884"/>
                  </a:ext>
                </a:extLst>
              </a:tr>
              <a:tr h="602951">
                <a:tc>
                  <a:txBody>
                    <a:bodyPr/>
                    <a:lstStyle/>
                    <a:p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Total ($m)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$0.45m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$0.91m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$1.39m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$1.41m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$1.45m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593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1944771"/>
                  </a:ext>
                </a:extLst>
              </a:tr>
              <a:tr h="602951">
                <a:tc>
                  <a:txBody>
                    <a:bodyPr/>
                    <a:lstStyle/>
                    <a:p>
                      <a:r>
                        <a:rPr lang="en-AU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AU" sz="24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AU" sz="2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anchorCtr="1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8199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027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F5BBF-37D3-4B0D-81AD-EDDE683DC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3200" b="1" dirty="0">
                <a:solidFill>
                  <a:srgbClr val="FF0000"/>
                </a:solidFill>
              </a:rPr>
              <a:t>Costs and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CA224F-B5B8-4B3C-BE91-CFF0747C3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6287"/>
            <a:ext cx="10515600" cy="5186588"/>
          </a:xfrm>
        </p:spPr>
        <p:txBody>
          <a:bodyPr/>
          <a:lstStyle/>
          <a:p>
            <a:r>
              <a:rPr lang="en-AU" dirty="0"/>
              <a:t>Transitional costs to SMEs of $1.45m after 5 years assumes 100% effectiveness of T21.</a:t>
            </a:r>
          </a:p>
          <a:p>
            <a:r>
              <a:rPr lang="en-AU" dirty="0"/>
              <a:t>If no-one smokes (100% effectiveness in the long run) national studies estimate avoided cost of $600m per annum for Tasmanian GSP. </a:t>
            </a:r>
          </a:p>
          <a:p>
            <a:r>
              <a:rPr lang="en-AU" dirty="0"/>
              <a:t>More realistically, long term effectiveness is likely to be less than 100%.  For example, with the US Surgeon General’s assumption of 12% long-term effectiveness, long-term costs to SMEs are $3.66m p.a., long term benefits to GSP are $72m p.a. </a:t>
            </a:r>
          </a:p>
          <a:p>
            <a:r>
              <a:rPr lang="en-AU" dirty="0">
                <a:solidFill>
                  <a:srgbClr val="FF0000"/>
                </a:solidFill>
              </a:rPr>
              <a:t>Benefit / Cost ratio is 19.6 to 1. This ratio is invariant to changes in effectiveness – costs and benefits change in the same proportion.</a:t>
            </a: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37612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312</Words>
  <Application>Microsoft Office PowerPoint</Application>
  <PresentationFormat>Widescreen</PresentationFormat>
  <Paragraphs>81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T21 and SMEs</vt:lpstr>
      <vt:lpstr>Official sources allow replication of analysis</vt:lpstr>
      <vt:lpstr>PowerPoint Presentation</vt:lpstr>
      <vt:lpstr>PowerPoint Presentation</vt:lpstr>
      <vt:lpstr>PowerPoint Presentation</vt:lpstr>
      <vt:lpstr>Costs and Benefits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T21 and SMEs</dc:title>
  <dc:creator>WEA</dc:creator>
  <cp:lastModifiedBy>Kathryn Barnsley</cp:lastModifiedBy>
  <cp:revision>17</cp:revision>
  <dcterms:created xsi:type="dcterms:W3CDTF">2020-11-09T00:56:42Z</dcterms:created>
  <dcterms:modified xsi:type="dcterms:W3CDTF">2021-04-14T05:22:17Z</dcterms:modified>
</cp:coreProperties>
</file>