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7" r:id="rId4"/>
    <p:sldId id="258" r:id="rId5"/>
    <p:sldId id="259" r:id="rId6"/>
    <p:sldId id="260" r:id="rId7"/>
    <p:sldId id="262" r:id="rId8"/>
    <p:sldId id="263" r:id="rId9"/>
    <p:sldId id="261" r:id="rId10"/>
    <p:sldId id="264" r:id="rId11"/>
    <p:sldId id="269" r:id="rId12"/>
    <p:sldId id="265" r:id="rId13"/>
    <p:sldId id="266" r:id="rId14"/>
    <p:sldId id="268" r:id="rId15"/>
    <p:sldId id="271" r:id="rId16"/>
    <p:sldId id="267"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114" d="100"/>
          <a:sy n="114" d="100"/>
        </p:scale>
        <p:origin x="46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8035-D452-49C7-A3E0-F7D519CE46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28EF8B2-50A3-43BE-80A5-B9C5F04ED3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0EA2DAC-AA61-4057-B0F0-FC59A4CCCB1E}"/>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5" name="Footer Placeholder 4">
            <a:extLst>
              <a:ext uri="{FF2B5EF4-FFF2-40B4-BE49-F238E27FC236}">
                <a16:creationId xmlns:a16="http://schemas.microsoft.com/office/drawing/2014/main" id="{CFE5E5F0-B74D-49BB-8E9F-6446AA9AA70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55CE05E-7A39-439D-989B-210D803F0AC8}"/>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3356521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454C-1E76-43EB-9415-D17DC4F3ADF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4E2F165-4BB6-4783-A91A-165CC03EA9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EFC2DB7-B05F-4D9E-BB10-77F737A3FD12}"/>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5" name="Footer Placeholder 4">
            <a:extLst>
              <a:ext uri="{FF2B5EF4-FFF2-40B4-BE49-F238E27FC236}">
                <a16:creationId xmlns:a16="http://schemas.microsoft.com/office/drawing/2014/main" id="{C39F0660-9D25-45DC-BAA6-6AF96398B91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F3F88B4-CE8D-4442-9584-8928203430B2}"/>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154414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4CC2C2-5038-48F9-AC6D-8C9128D3D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77992CC-8BC2-4BE6-BCD7-8567D52E4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5080EAC-260A-40B0-8000-E9CD870B4225}"/>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5" name="Footer Placeholder 4">
            <a:extLst>
              <a:ext uri="{FF2B5EF4-FFF2-40B4-BE49-F238E27FC236}">
                <a16:creationId xmlns:a16="http://schemas.microsoft.com/office/drawing/2014/main" id="{4C75BB1F-49E2-495A-9EEF-377F2AA853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195643-63B0-41AD-AFFB-6A9311A5B462}"/>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2865727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4D23-5B77-4F45-A3FC-44BECF5886B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878E65-4A86-474C-B54C-6B34E44785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E74076-E04E-4994-9F78-88628AAF3703}"/>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5" name="Footer Placeholder 4">
            <a:extLst>
              <a:ext uri="{FF2B5EF4-FFF2-40B4-BE49-F238E27FC236}">
                <a16:creationId xmlns:a16="http://schemas.microsoft.com/office/drawing/2014/main" id="{277FDA66-5A83-45B9-8B42-6955C7C3668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153C866-8E9D-4F54-8F4D-D99B520496BB}"/>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377183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CA5BE-CEF4-4175-AB99-5090CFDDE5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48AEC51-DC43-44B0-9486-8605B5DF87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F766D4-624F-4849-B516-61BBBF1FBFAD}"/>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5" name="Footer Placeholder 4">
            <a:extLst>
              <a:ext uri="{FF2B5EF4-FFF2-40B4-BE49-F238E27FC236}">
                <a16:creationId xmlns:a16="http://schemas.microsoft.com/office/drawing/2014/main" id="{F7BA8399-7B83-4869-8E7A-578E3EF631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2CDCD55-D231-45E6-AF9E-65C1476925BE}"/>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4169186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3EC7-417D-478C-934E-2A45693A34E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622DFD4-8C80-48F5-AFDD-713DDF6FBC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ABACD00-ABB8-4402-B44E-BE3BC7F9F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DFB39F1-4D0F-4787-851B-EDEA581573E9}"/>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6" name="Footer Placeholder 5">
            <a:extLst>
              <a:ext uri="{FF2B5EF4-FFF2-40B4-BE49-F238E27FC236}">
                <a16:creationId xmlns:a16="http://schemas.microsoft.com/office/drawing/2014/main" id="{1AE5032F-CA91-47EC-BCD8-FBDABC55A0A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6A4D9B5-36DD-401C-89D1-613AFC5FF2BC}"/>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207255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321D3-544A-4DC9-A1F0-1139188C3AB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5AB741-744B-45F6-8B16-38040B338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EEACA-8CE5-42F3-9AB7-3C315139FA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C43A003-8859-4354-A583-FFAE08E188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F1670C-B500-43E3-BCE8-C6E804052A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9650E66-FA3C-4484-A81F-5751136C5071}"/>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8" name="Footer Placeholder 7">
            <a:extLst>
              <a:ext uri="{FF2B5EF4-FFF2-40B4-BE49-F238E27FC236}">
                <a16:creationId xmlns:a16="http://schemas.microsoft.com/office/drawing/2014/main" id="{CFD06912-A231-4E59-A70F-4845E41E998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FD1E65A-7919-489A-A413-A523BBE99998}"/>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3381917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698A-88C1-4640-A5B3-11D39302FFB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305C591-04DB-452B-9EA0-6758F3FC7C22}"/>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4" name="Footer Placeholder 3">
            <a:extLst>
              <a:ext uri="{FF2B5EF4-FFF2-40B4-BE49-F238E27FC236}">
                <a16:creationId xmlns:a16="http://schemas.microsoft.com/office/drawing/2014/main" id="{9A6545A2-C29A-4FBE-B6B1-066F68D8320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CE92528-3F93-4B50-959E-0FAE77C281EA}"/>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420449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60D65-15F8-4580-A0D4-9FD640272855}"/>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3" name="Footer Placeholder 2">
            <a:extLst>
              <a:ext uri="{FF2B5EF4-FFF2-40B4-BE49-F238E27FC236}">
                <a16:creationId xmlns:a16="http://schemas.microsoft.com/office/drawing/2014/main" id="{58AB1831-4499-4142-96D7-FE581743CC1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178B764-1CA1-4EAA-B6C5-83C65C0FABDB}"/>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268474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CEE2-8449-4AC2-883F-E828CD60B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CFD2C95-18F4-4C0A-B133-C5B5A719CA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A5F4227-A8C1-4211-A51C-6E2C0FCC6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D7FB3-45A7-4A90-A563-CE7E04258FC1}"/>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6" name="Footer Placeholder 5">
            <a:extLst>
              <a:ext uri="{FF2B5EF4-FFF2-40B4-BE49-F238E27FC236}">
                <a16:creationId xmlns:a16="http://schemas.microsoft.com/office/drawing/2014/main" id="{393D796E-9290-452B-B891-489B6BB8B3C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DC836B1-C91D-4DEC-8D32-382D780F77D8}"/>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15377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B74CB-C454-4A94-AE31-A61FDB398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577F7FB-197B-4BAB-949D-612334FDB1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D49FB2B-59B9-44B1-A4E7-594B61C8B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5887DD-FADB-46E1-AF81-F286B98A7F27}"/>
              </a:ext>
            </a:extLst>
          </p:cNvPr>
          <p:cNvSpPr>
            <a:spLocks noGrp="1"/>
          </p:cNvSpPr>
          <p:nvPr>
            <p:ph type="dt" sz="half" idx="10"/>
          </p:nvPr>
        </p:nvSpPr>
        <p:spPr/>
        <p:txBody>
          <a:bodyPr/>
          <a:lstStyle/>
          <a:p>
            <a:fld id="{CDE5B3D5-C4F7-4F57-89DD-3DC32FB2D812}" type="datetimeFigureOut">
              <a:rPr lang="en-AU" smtClean="0"/>
              <a:t>26/07/2021</a:t>
            </a:fld>
            <a:endParaRPr lang="en-AU"/>
          </a:p>
        </p:txBody>
      </p:sp>
      <p:sp>
        <p:nvSpPr>
          <p:cNvPr id="6" name="Footer Placeholder 5">
            <a:extLst>
              <a:ext uri="{FF2B5EF4-FFF2-40B4-BE49-F238E27FC236}">
                <a16:creationId xmlns:a16="http://schemas.microsoft.com/office/drawing/2014/main" id="{537D7118-D317-42E9-B49F-CCE18173DE9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475D796-A460-41AB-9D90-F1AF0FA570C2}"/>
              </a:ext>
            </a:extLst>
          </p:cNvPr>
          <p:cNvSpPr>
            <a:spLocks noGrp="1"/>
          </p:cNvSpPr>
          <p:nvPr>
            <p:ph type="sldNum" sz="quarter" idx="12"/>
          </p:nvPr>
        </p:nvSpPr>
        <p:spPr/>
        <p:txBody>
          <a:bodyPr/>
          <a:lstStyle/>
          <a:p>
            <a:fld id="{6C192C83-5B2D-4056-BDA3-B12A1DA8F68B}" type="slidenum">
              <a:rPr lang="en-AU" smtClean="0"/>
              <a:t>‹#›</a:t>
            </a:fld>
            <a:endParaRPr lang="en-AU"/>
          </a:p>
        </p:txBody>
      </p:sp>
    </p:spTree>
    <p:extLst>
      <p:ext uri="{BB962C8B-B14F-4D97-AF65-F5344CB8AC3E}">
        <p14:creationId xmlns:p14="http://schemas.microsoft.com/office/powerpoint/2010/main" val="2296752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DA5041-EA5C-4990-BDEE-9E4B233B8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F2B12C6-488A-4A56-A7BC-29DCF5E81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780018D-E29B-499A-8408-6D606744F0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5B3D5-C4F7-4F57-89DD-3DC32FB2D812}" type="datetimeFigureOut">
              <a:rPr lang="en-AU" smtClean="0"/>
              <a:t>26/07/2021</a:t>
            </a:fld>
            <a:endParaRPr lang="en-AU"/>
          </a:p>
        </p:txBody>
      </p:sp>
      <p:sp>
        <p:nvSpPr>
          <p:cNvPr id="5" name="Footer Placeholder 4">
            <a:extLst>
              <a:ext uri="{FF2B5EF4-FFF2-40B4-BE49-F238E27FC236}">
                <a16:creationId xmlns:a16="http://schemas.microsoft.com/office/drawing/2014/main" id="{EEF41DED-39B8-4392-ACA1-C66D6513A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2A086E-C21D-4EC4-B4D0-A173CB9480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92C83-5B2D-4056-BDA3-B12A1DA8F68B}" type="slidenum">
              <a:rPr lang="en-AU" smtClean="0"/>
              <a:t>‹#›</a:t>
            </a:fld>
            <a:endParaRPr lang="en-AU"/>
          </a:p>
        </p:txBody>
      </p:sp>
    </p:spTree>
    <p:extLst>
      <p:ext uri="{BB962C8B-B14F-4D97-AF65-F5344CB8AC3E}">
        <p14:creationId xmlns:p14="http://schemas.microsoft.com/office/powerpoint/2010/main" val="1340730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C69B-1D1F-4310-BE46-8AFF3C733235}"/>
              </a:ext>
            </a:extLst>
          </p:cNvPr>
          <p:cNvSpPr>
            <a:spLocks noGrp="1"/>
          </p:cNvSpPr>
          <p:nvPr>
            <p:ph type="ctrTitle"/>
          </p:nvPr>
        </p:nvSpPr>
        <p:spPr>
          <a:xfrm>
            <a:off x="1524000" y="1349494"/>
            <a:ext cx="9144000" cy="2387600"/>
          </a:xfrm>
        </p:spPr>
        <p:txBody>
          <a:bodyPr>
            <a:normAutofit fontScale="90000"/>
          </a:bodyPr>
          <a:lstStyle/>
          <a:p>
            <a:r>
              <a:rPr lang="en-AU" b="1" dirty="0">
                <a:latin typeface="+mn-lt"/>
              </a:rPr>
              <a:t>WORKSHOP:</a:t>
            </a:r>
            <a:br>
              <a:rPr lang="en-AU" b="1" dirty="0">
                <a:latin typeface="+mn-lt"/>
              </a:rPr>
            </a:br>
            <a:r>
              <a:rPr lang="en-AU" b="1" dirty="0">
                <a:latin typeface="+mn-lt"/>
              </a:rPr>
              <a:t>Choosing Tobacco or Health:</a:t>
            </a:r>
            <a:br>
              <a:rPr lang="en-AU" b="1" dirty="0">
                <a:latin typeface="+mn-lt"/>
              </a:rPr>
            </a:br>
            <a:r>
              <a:rPr lang="en-AU" b="1" dirty="0">
                <a:latin typeface="+mn-lt"/>
              </a:rPr>
              <a:t>Where to from here?</a:t>
            </a:r>
          </a:p>
        </p:txBody>
      </p:sp>
      <p:sp>
        <p:nvSpPr>
          <p:cNvPr id="3" name="Subtitle 2">
            <a:extLst>
              <a:ext uri="{FF2B5EF4-FFF2-40B4-BE49-F238E27FC236}">
                <a16:creationId xmlns:a16="http://schemas.microsoft.com/office/drawing/2014/main" id="{FB15189E-DC11-4772-A04F-E228DCCD1A53}"/>
              </a:ext>
            </a:extLst>
          </p:cNvPr>
          <p:cNvSpPr>
            <a:spLocks noGrp="1"/>
          </p:cNvSpPr>
          <p:nvPr>
            <p:ph type="subTitle" idx="1"/>
          </p:nvPr>
        </p:nvSpPr>
        <p:spPr>
          <a:xfrm>
            <a:off x="1175657" y="4175126"/>
            <a:ext cx="10101943" cy="1655762"/>
          </a:xfrm>
        </p:spPr>
        <p:txBody>
          <a:bodyPr>
            <a:normAutofit/>
          </a:bodyPr>
          <a:lstStyle/>
          <a:p>
            <a:r>
              <a:rPr lang="en-US" sz="3600" b="1" dirty="0"/>
              <a:t>History of Tobacco Control – Which Way Ahead? </a:t>
            </a:r>
          </a:p>
          <a:p>
            <a:r>
              <a:rPr lang="en-US" sz="3600" b="1" dirty="0"/>
              <a:t>Harley Stanton </a:t>
            </a:r>
            <a:endParaRPr lang="en-AU" sz="3600" b="1" dirty="0"/>
          </a:p>
        </p:txBody>
      </p:sp>
      <p:sp>
        <p:nvSpPr>
          <p:cNvPr id="4" name="Rectangle 2">
            <a:extLst>
              <a:ext uri="{FF2B5EF4-FFF2-40B4-BE49-F238E27FC236}">
                <a16:creationId xmlns:a16="http://schemas.microsoft.com/office/drawing/2014/main" id="{0ED8411C-B01C-4D24-B21D-C33ED83D5B4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7" name="Picture 6">
            <a:extLst>
              <a:ext uri="{FF2B5EF4-FFF2-40B4-BE49-F238E27FC236}">
                <a16:creationId xmlns:a16="http://schemas.microsoft.com/office/drawing/2014/main" id="{003AA405-98ED-4DD2-BDEA-DD6AB44B70C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09774" y="228600"/>
            <a:ext cx="4086226" cy="1101843"/>
          </a:xfrm>
          <a:prstGeom prst="rect">
            <a:avLst/>
          </a:prstGeom>
          <a:noFill/>
        </p:spPr>
      </p:pic>
      <p:sp>
        <p:nvSpPr>
          <p:cNvPr id="6" name="TextBox 5">
            <a:extLst>
              <a:ext uri="{FF2B5EF4-FFF2-40B4-BE49-F238E27FC236}">
                <a16:creationId xmlns:a16="http://schemas.microsoft.com/office/drawing/2014/main" id="{E271ECEF-6267-4E9A-A890-433AE5E0F8AF}"/>
              </a:ext>
            </a:extLst>
          </p:cNvPr>
          <p:cNvSpPr txBox="1"/>
          <p:nvPr/>
        </p:nvSpPr>
        <p:spPr>
          <a:xfrm>
            <a:off x="6284739" y="549275"/>
            <a:ext cx="2868785" cy="984885"/>
          </a:xfrm>
          <a:prstGeom prst="rect">
            <a:avLst/>
          </a:prstGeom>
          <a:noFill/>
        </p:spPr>
        <p:txBody>
          <a:bodyPr wrap="square" rtlCol="0">
            <a:spAutoFit/>
          </a:bodyPr>
          <a:lstStyle/>
          <a:p>
            <a:r>
              <a:rPr lang="en-AU" altLang="en-US" sz="4000" b="1" dirty="0">
                <a:solidFill>
                  <a:srgbClr val="4472C4"/>
                </a:solidFill>
                <a:latin typeface="Arial" panose="020B0604020202020204" pitchFamily="34" charset="0"/>
                <a:ea typeface="Calibri" panose="020F0502020204030204" pitchFamily="34" charset="0"/>
              </a:rPr>
              <a:t>Tasmania</a:t>
            </a:r>
            <a:endParaRPr kumimoji="0" lang="en-AU" altLang="en-US" sz="4000" b="0" i="0" u="none" strike="noStrike" cap="none" normalizeH="0" baseline="0" dirty="0">
              <a:ln>
                <a:noFill/>
              </a:ln>
              <a:solidFill>
                <a:schemeClr val="tx1"/>
              </a:solidFill>
              <a:effectLst/>
              <a:latin typeface="Arial" panose="020B0604020202020204" pitchFamily="34" charset="0"/>
            </a:endParaRPr>
          </a:p>
          <a:p>
            <a:endParaRPr lang="en-AU" dirty="0"/>
          </a:p>
        </p:txBody>
      </p:sp>
    </p:spTree>
    <p:extLst>
      <p:ext uri="{BB962C8B-B14F-4D97-AF65-F5344CB8AC3E}">
        <p14:creationId xmlns:p14="http://schemas.microsoft.com/office/powerpoint/2010/main" val="386442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0FA1-5F4D-483A-A393-1DC2C47397CB}"/>
              </a:ext>
            </a:extLst>
          </p:cNvPr>
          <p:cNvSpPr>
            <a:spLocks noGrp="1"/>
          </p:cNvSpPr>
          <p:nvPr>
            <p:ph type="title"/>
          </p:nvPr>
        </p:nvSpPr>
        <p:spPr/>
        <p:txBody>
          <a:bodyPr/>
          <a:lstStyle/>
          <a:p>
            <a:r>
              <a:rPr lang="en-US" b="1" dirty="0"/>
              <a:t>4. Other developments in the 1990’s </a:t>
            </a:r>
            <a:endParaRPr lang="en-AU" b="1" dirty="0"/>
          </a:p>
        </p:txBody>
      </p:sp>
      <p:sp>
        <p:nvSpPr>
          <p:cNvPr id="3" name="TextBox 2">
            <a:extLst>
              <a:ext uri="{FF2B5EF4-FFF2-40B4-BE49-F238E27FC236}">
                <a16:creationId xmlns:a16="http://schemas.microsoft.com/office/drawing/2014/main" id="{B11FFABD-67FD-4684-ABF0-029CF1B1F4D2}"/>
              </a:ext>
            </a:extLst>
          </p:cNvPr>
          <p:cNvSpPr txBox="1"/>
          <p:nvPr/>
        </p:nvSpPr>
        <p:spPr>
          <a:xfrm>
            <a:off x="838200" y="1497495"/>
            <a:ext cx="10797209" cy="3046988"/>
          </a:xfrm>
          <a:prstGeom prst="rect">
            <a:avLst/>
          </a:prstGeom>
          <a:noFill/>
        </p:spPr>
        <p:txBody>
          <a:bodyPr wrap="square" rtlCol="0">
            <a:spAutoFit/>
          </a:bodyPr>
          <a:lstStyle/>
          <a:p>
            <a:pPr marL="285750" indent="-285750">
              <a:buFont typeface="Arial" panose="020B0604020202020204" pitchFamily="34" charset="0"/>
              <a:buChar char="•"/>
            </a:pPr>
            <a:r>
              <a:rPr lang="en-US" sz="4800" dirty="0"/>
              <a:t>Expansion of package health warnings</a:t>
            </a:r>
          </a:p>
          <a:p>
            <a:pPr marL="285750" indent="-285750">
              <a:buFont typeface="Arial" panose="020B0604020202020204" pitchFamily="34" charset="0"/>
              <a:buChar char="•"/>
            </a:pPr>
            <a:r>
              <a:rPr lang="en-US" sz="4800" dirty="0"/>
              <a:t>Legal action on smoke-free environments</a:t>
            </a:r>
          </a:p>
          <a:p>
            <a:pPr marL="285750" indent="-285750">
              <a:buFont typeface="Arial" panose="020B0604020202020204" pitchFamily="34" charset="0"/>
              <a:buChar char="•"/>
            </a:pPr>
            <a:r>
              <a:rPr lang="en-US" sz="4800" dirty="0"/>
              <a:t>Exposing the lies of the tobacco companies – disclosure</a:t>
            </a:r>
            <a:endParaRPr lang="en-AU" sz="4800" dirty="0"/>
          </a:p>
        </p:txBody>
      </p:sp>
    </p:spTree>
    <p:extLst>
      <p:ext uri="{BB962C8B-B14F-4D97-AF65-F5344CB8AC3E}">
        <p14:creationId xmlns:p14="http://schemas.microsoft.com/office/powerpoint/2010/main" val="2535002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811E707-D40A-4F7B-A85E-0B22A4778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0"/>
            <a:ext cx="3340100" cy="18923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79FDF798-4292-4555-945D-09C30E95D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85800"/>
            <a:ext cx="3302000" cy="1879600"/>
          </a:xfrm>
          <a:prstGeom prst="rect">
            <a:avLst/>
          </a:prstGeom>
          <a:noFill/>
          <a:extLst>
            <a:ext uri="{909E8E84-426E-40DD-AFC4-6F175D3DCCD1}">
              <a14:hiddenFill xmlns:a14="http://schemas.microsoft.com/office/drawing/2010/main">
                <a:solidFill>
                  <a:srgbClr val="FFFFFF"/>
                </a:solidFill>
              </a14:hiddenFill>
            </a:ext>
          </a:extLst>
        </p:spPr>
      </p:pic>
      <p:grpSp>
        <p:nvGrpSpPr>
          <p:cNvPr id="3076" name="Group 4">
            <a:extLst>
              <a:ext uri="{FF2B5EF4-FFF2-40B4-BE49-F238E27FC236}">
                <a16:creationId xmlns:a16="http://schemas.microsoft.com/office/drawing/2014/main" id="{4F9E3A84-4596-4588-ADE9-7D415E9BD097}"/>
              </a:ext>
            </a:extLst>
          </p:cNvPr>
          <p:cNvGrpSpPr>
            <a:grpSpLocks/>
          </p:cNvGrpSpPr>
          <p:nvPr/>
        </p:nvGrpSpPr>
        <p:grpSpPr bwMode="auto">
          <a:xfrm>
            <a:off x="4038601" y="3048000"/>
            <a:ext cx="3738563" cy="3367088"/>
            <a:chOff x="1584" y="1776"/>
            <a:chExt cx="2355" cy="2121"/>
          </a:xfrm>
        </p:grpSpPr>
        <p:pic>
          <p:nvPicPr>
            <p:cNvPr id="3077" name="Picture 5">
              <a:extLst>
                <a:ext uri="{FF2B5EF4-FFF2-40B4-BE49-F238E27FC236}">
                  <a16:creationId xmlns:a16="http://schemas.microsoft.com/office/drawing/2014/main" id="{A18535E8-14DF-497B-B4EB-26827B62A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 y="1777"/>
              <a:ext cx="1176" cy="21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66FD940-C5F3-4BE6-9B61-5D78FF174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 y="1776"/>
              <a:ext cx="1176" cy="212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9" name="Picture 7">
            <a:extLst>
              <a:ext uri="{FF2B5EF4-FFF2-40B4-BE49-F238E27FC236}">
                <a16:creationId xmlns:a16="http://schemas.microsoft.com/office/drawing/2014/main" id="{A7ACDDC1-C2D9-4388-B168-5009D81D7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048000"/>
            <a:ext cx="1866900" cy="3365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F9BCD9B3-4E27-4F0F-A890-EACAF16CDB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7025" y="3048000"/>
            <a:ext cx="1866900" cy="336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6485DF2-B656-4BCD-B776-1AA53F390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38750" y="1678884"/>
            <a:ext cx="6858000" cy="51435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00FFAF7-73A3-4590-B1EB-B08B9538D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5250" y="1678884"/>
            <a:ext cx="6858000" cy="5143500"/>
          </a:xfrm>
          <a:prstGeom prst="rect">
            <a:avLst/>
          </a:prstGeom>
        </p:spPr>
      </p:pic>
    </p:spTree>
    <p:extLst>
      <p:ext uri="{BB962C8B-B14F-4D97-AF65-F5344CB8AC3E}">
        <p14:creationId xmlns:p14="http://schemas.microsoft.com/office/powerpoint/2010/main" val="3129025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41D6-A445-4C8D-B840-8A5D564504C8}"/>
              </a:ext>
            </a:extLst>
          </p:cNvPr>
          <p:cNvSpPr>
            <a:spLocks noGrp="1"/>
          </p:cNvSpPr>
          <p:nvPr>
            <p:ph type="title"/>
          </p:nvPr>
        </p:nvSpPr>
        <p:spPr>
          <a:xfrm>
            <a:off x="1139686" y="365125"/>
            <a:ext cx="10214113" cy="1325563"/>
          </a:xfrm>
        </p:spPr>
        <p:txBody>
          <a:bodyPr/>
          <a:lstStyle/>
          <a:p>
            <a:r>
              <a:rPr lang="en-US" sz="4000" dirty="0"/>
              <a:t>5. </a:t>
            </a:r>
            <a:r>
              <a:rPr lang="en-US" sz="4000" b="1" dirty="0"/>
              <a:t>Submissions to Treasury on Taxation </a:t>
            </a:r>
            <a:endParaRPr lang="en-AU" b="1" dirty="0"/>
          </a:p>
        </p:txBody>
      </p:sp>
      <p:sp>
        <p:nvSpPr>
          <p:cNvPr id="3" name="TextBox 2">
            <a:extLst>
              <a:ext uri="{FF2B5EF4-FFF2-40B4-BE49-F238E27FC236}">
                <a16:creationId xmlns:a16="http://schemas.microsoft.com/office/drawing/2014/main" id="{29443106-2C0F-4F1E-A0C9-16445B64A66B}"/>
              </a:ext>
            </a:extLst>
          </p:cNvPr>
          <p:cNvSpPr txBox="1"/>
          <p:nvPr/>
        </p:nvSpPr>
        <p:spPr>
          <a:xfrm>
            <a:off x="998806" y="1690688"/>
            <a:ext cx="9242474" cy="369332"/>
          </a:xfrm>
          <a:prstGeom prst="rect">
            <a:avLst/>
          </a:prstGeom>
          <a:noFill/>
        </p:spPr>
        <p:txBody>
          <a:bodyPr wrap="square" rtlCol="0">
            <a:spAutoFit/>
          </a:bodyPr>
          <a:lstStyle/>
          <a:p>
            <a:r>
              <a:rPr lang="en-US" dirty="0"/>
              <a:t>Treasury said, “These are the most impressive submissions to treasury ever received!” </a:t>
            </a:r>
            <a:endParaRPr lang="en-AU" dirty="0"/>
          </a:p>
        </p:txBody>
      </p:sp>
      <p:pic>
        <p:nvPicPr>
          <p:cNvPr id="7" name="Picture 6" descr="A close-up of a piece of paper&#10;&#10;Description automatically generated with medium confidence">
            <a:extLst>
              <a:ext uri="{FF2B5EF4-FFF2-40B4-BE49-F238E27FC236}">
                <a16:creationId xmlns:a16="http://schemas.microsoft.com/office/drawing/2014/main" id="{966C469A-48BE-4F96-AC40-C8955F807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34485" y="2881173"/>
            <a:ext cx="6559133" cy="5143500"/>
          </a:xfrm>
          <a:prstGeom prst="rect">
            <a:avLst/>
          </a:prstGeom>
        </p:spPr>
      </p:pic>
    </p:spTree>
    <p:extLst>
      <p:ext uri="{BB962C8B-B14F-4D97-AF65-F5344CB8AC3E}">
        <p14:creationId xmlns:p14="http://schemas.microsoft.com/office/powerpoint/2010/main" val="312956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BF114E-C639-4FFE-A4C4-3D7D7D1F11F1}"/>
              </a:ext>
            </a:extLst>
          </p:cNvPr>
          <p:cNvSpPr txBox="1">
            <a:spLocks noGrp="1"/>
          </p:cNvSpPr>
          <p:nvPr>
            <p:ph type="title"/>
          </p:nvPr>
        </p:nvSpPr>
        <p:spPr>
          <a:xfrm>
            <a:off x="838200" y="365125"/>
            <a:ext cx="10515600" cy="1325563"/>
          </a:xfrm>
          <a:prstGeom prst="rect">
            <a:avLst/>
          </a:prstGeom>
          <a:noFill/>
        </p:spPr>
        <p:txBody>
          <a:bodyPr wrap="square" rtlCol="0">
            <a:spAutoFit/>
          </a:bodyPr>
          <a:lstStyle/>
          <a:p>
            <a:r>
              <a:rPr lang="en-US" sz="4000" dirty="0"/>
              <a:t>6. Implementation of Mass Media Counter Advertising </a:t>
            </a:r>
            <a:endParaRPr lang="en-AU" sz="2000" dirty="0"/>
          </a:p>
        </p:txBody>
      </p:sp>
      <p:sp>
        <p:nvSpPr>
          <p:cNvPr id="4" name="TextBox 3">
            <a:extLst>
              <a:ext uri="{FF2B5EF4-FFF2-40B4-BE49-F238E27FC236}">
                <a16:creationId xmlns:a16="http://schemas.microsoft.com/office/drawing/2014/main" id="{AEEA635C-719C-4D72-84FB-3D45953F10A3}"/>
              </a:ext>
            </a:extLst>
          </p:cNvPr>
          <p:cNvSpPr txBox="1"/>
          <p:nvPr/>
        </p:nvSpPr>
        <p:spPr>
          <a:xfrm>
            <a:off x="1152939" y="1842052"/>
            <a:ext cx="9210261" cy="1200329"/>
          </a:xfrm>
          <a:prstGeom prst="rect">
            <a:avLst/>
          </a:prstGeom>
          <a:noFill/>
        </p:spPr>
        <p:txBody>
          <a:bodyPr wrap="square" rtlCol="0">
            <a:spAutoFit/>
          </a:bodyPr>
          <a:lstStyle/>
          <a:p>
            <a:r>
              <a:rPr lang="en-US" dirty="0"/>
              <a:t>There was a two way impact of the removal of advertising and promotion by the Federal ban in 1992 and the support to using media to promote forceful and impacting messages to counter tobacco use.  This was also supported by Quit lines and to a lesser measure by cessation support either </a:t>
            </a:r>
            <a:r>
              <a:rPr lang="en-US" dirty="0" err="1"/>
              <a:t>pharamacological</a:t>
            </a:r>
            <a:r>
              <a:rPr lang="en-US" dirty="0"/>
              <a:t> or </a:t>
            </a:r>
            <a:r>
              <a:rPr lang="en-US" dirty="0" err="1"/>
              <a:t>behavioural</a:t>
            </a:r>
            <a:r>
              <a:rPr lang="en-US" dirty="0"/>
              <a:t>. </a:t>
            </a:r>
            <a:endParaRPr lang="en-AU" dirty="0"/>
          </a:p>
        </p:txBody>
      </p:sp>
    </p:spTree>
    <p:extLst>
      <p:ext uri="{BB962C8B-B14F-4D97-AF65-F5344CB8AC3E}">
        <p14:creationId xmlns:p14="http://schemas.microsoft.com/office/powerpoint/2010/main" val="3239909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C357-AFCA-4939-AAED-5CE1A4D721FD}"/>
              </a:ext>
            </a:extLst>
          </p:cNvPr>
          <p:cNvSpPr>
            <a:spLocks noGrp="1"/>
          </p:cNvSpPr>
          <p:nvPr>
            <p:ph type="title"/>
          </p:nvPr>
        </p:nvSpPr>
        <p:spPr/>
        <p:txBody>
          <a:bodyPr/>
          <a:lstStyle/>
          <a:p>
            <a:r>
              <a:rPr lang="en-US" dirty="0"/>
              <a:t>7. Global push by UICC and WHO </a:t>
            </a:r>
            <a:endParaRPr lang="en-AU" dirty="0"/>
          </a:p>
        </p:txBody>
      </p:sp>
      <p:sp>
        <p:nvSpPr>
          <p:cNvPr id="3" name="TextBox 2">
            <a:extLst>
              <a:ext uri="{FF2B5EF4-FFF2-40B4-BE49-F238E27FC236}">
                <a16:creationId xmlns:a16="http://schemas.microsoft.com/office/drawing/2014/main" id="{1299A664-1785-4A57-849B-A943C8239387}"/>
              </a:ext>
            </a:extLst>
          </p:cNvPr>
          <p:cNvSpPr txBox="1"/>
          <p:nvPr/>
        </p:nvSpPr>
        <p:spPr>
          <a:xfrm>
            <a:off x="967409" y="1690688"/>
            <a:ext cx="9727095" cy="954107"/>
          </a:xfrm>
          <a:prstGeom prst="rect">
            <a:avLst/>
          </a:prstGeom>
          <a:noFill/>
        </p:spPr>
        <p:txBody>
          <a:bodyPr wrap="square" rtlCol="0">
            <a:spAutoFit/>
          </a:bodyPr>
          <a:lstStyle/>
          <a:p>
            <a:pPr marL="285750" indent="-285750">
              <a:buFont typeface="Arial" panose="020B0604020202020204" pitchFamily="34" charset="0"/>
              <a:buChar char="•"/>
            </a:pPr>
            <a:r>
              <a:rPr lang="en-US" sz="2800" b="1" dirty="0" err="1"/>
              <a:t>GlobaLink</a:t>
            </a:r>
            <a:endParaRPr lang="en-US" sz="2800" b="1" dirty="0"/>
          </a:p>
          <a:p>
            <a:pPr marL="285750" indent="-285750">
              <a:buFont typeface="Arial" panose="020B0604020202020204" pitchFamily="34" charset="0"/>
              <a:buChar char="•"/>
            </a:pPr>
            <a:r>
              <a:rPr lang="en-US" sz="2800" b="1" dirty="0"/>
              <a:t>WHO Framework Convention on Tobacco Control (WHO FCTC) </a:t>
            </a:r>
            <a:endParaRPr lang="en-AU" b="1" dirty="0"/>
          </a:p>
        </p:txBody>
      </p:sp>
      <p:pic>
        <p:nvPicPr>
          <p:cNvPr id="5" name="Picture 4" descr="A group of people posing for a photo&#10;&#10;Description automatically generated">
            <a:extLst>
              <a:ext uri="{FF2B5EF4-FFF2-40B4-BE49-F238E27FC236}">
                <a16:creationId xmlns:a16="http://schemas.microsoft.com/office/drawing/2014/main" id="{E8265D53-198C-43C6-A568-36B5B64EC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035" y="2868987"/>
            <a:ext cx="5910469" cy="4421308"/>
          </a:xfrm>
          <a:prstGeom prst="rect">
            <a:avLst/>
          </a:prstGeom>
        </p:spPr>
      </p:pic>
      <p:pic>
        <p:nvPicPr>
          <p:cNvPr id="7" name="Picture 6" descr="A person and person posing for a photo&#10;&#10;Description automatically generated with medium confidence">
            <a:extLst>
              <a:ext uri="{FF2B5EF4-FFF2-40B4-BE49-F238E27FC236}">
                <a16:creationId xmlns:a16="http://schemas.microsoft.com/office/drawing/2014/main" id="{A4D7205C-8A72-456B-A3C9-D8C055BE5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09" y="2833447"/>
            <a:ext cx="3684104" cy="2680042"/>
          </a:xfrm>
          <a:prstGeom prst="rect">
            <a:avLst/>
          </a:prstGeom>
        </p:spPr>
      </p:pic>
      <p:pic>
        <p:nvPicPr>
          <p:cNvPr id="9" name="Picture 8" descr="A picture containing outdoor, ground, post, playground&#10;&#10;Description automatically generated">
            <a:extLst>
              <a:ext uri="{FF2B5EF4-FFF2-40B4-BE49-F238E27FC236}">
                <a16:creationId xmlns:a16="http://schemas.microsoft.com/office/drawing/2014/main" id="{6067DE0A-4A9A-41ED-B147-ACA9EC027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409" y="5205327"/>
            <a:ext cx="4101711" cy="2575096"/>
          </a:xfrm>
          <a:prstGeom prst="rect">
            <a:avLst/>
          </a:prstGeom>
        </p:spPr>
      </p:pic>
    </p:spTree>
    <p:extLst>
      <p:ext uri="{BB962C8B-B14F-4D97-AF65-F5344CB8AC3E}">
        <p14:creationId xmlns:p14="http://schemas.microsoft.com/office/powerpoint/2010/main" val="850959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CF903-FDD2-4ACD-87DF-984E2C9C7AD9}"/>
              </a:ext>
            </a:extLst>
          </p:cNvPr>
          <p:cNvSpPr>
            <a:spLocks noGrp="1"/>
          </p:cNvSpPr>
          <p:nvPr>
            <p:ph type="title"/>
          </p:nvPr>
        </p:nvSpPr>
        <p:spPr/>
        <p:txBody>
          <a:bodyPr/>
          <a:lstStyle/>
          <a:p>
            <a:r>
              <a:rPr lang="en-US" dirty="0"/>
              <a:t>8. Tobacco industry push-back </a:t>
            </a:r>
            <a:endParaRPr lang="en-AU" dirty="0"/>
          </a:p>
        </p:txBody>
      </p:sp>
      <p:sp>
        <p:nvSpPr>
          <p:cNvPr id="3" name="TextBox 2">
            <a:extLst>
              <a:ext uri="{FF2B5EF4-FFF2-40B4-BE49-F238E27FC236}">
                <a16:creationId xmlns:a16="http://schemas.microsoft.com/office/drawing/2014/main" id="{F0215490-BA35-4D91-9A6E-3618CA58502D}"/>
              </a:ext>
            </a:extLst>
          </p:cNvPr>
          <p:cNvSpPr txBox="1"/>
          <p:nvPr/>
        </p:nvSpPr>
        <p:spPr>
          <a:xfrm>
            <a:off x="980661" y="1577009"/>
            <a:ext cx="10071652" cy="923330"/>
          </a:xfrm>
          <a:prstGeom prst="rect">
            <a:avLst/>
          </a:prstGeom>
          <a:noFill/>
        </p:spPr>
        <p:txBody>
          <a:bodyPr wrap="square" rtlCol="0">
            <a:spAutoFit/>
          </a:bodyPr>
          <a:lstStyle/>
          <a:p>
            <a:r>
              <a:rPr lang="en-US" dirty="0"/>
              <a:t>The tobacco industry have adapted to new developments and regulation with alacrity. </a:t>
            </a:r>
          </a:p>
          <a:p>
            <a:r>
              <a:rPr lang="en-US" dirty="0"/>
              <a:t>They continue to use front groups and political mavericks to promote their cause.</a:t>
            </a:r>
          </a:p>
          <a:p>
            <a:r>
              <a:rPr lang="en-US" dirty="0"/>
              <a:t>Politicians who engage with them do so in contravention of Article 5.3 of the WHO FCTC. </a:t>
            </a:r>
            <a:endParaRPr lang="en-AU" dirty="0"/>
          </a:p>
        </p:txBody>
      </p:sp>
    </p:spTree>
    <p:extLst>
      <p:ext uri="{BB962C8B-B14F-4D97-AF65-F5344CB8AC3E}">
        <p14:creationId xmlns:p14="http://schemas.microsoft.com/office/powerpoint/2010/main" val="3015402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0FAF-C691-4C9C-ADF4-653C0F6E88A9}"/>
              </a:ext>
            </a:extLst>
          </p:cNvPr>
          <p:cNvSpPr>
            <a:spLocks noGrp="1"/>
          </p:cNvSpPr>
          <p:nvPr>
            <p:ph type="title"/>
          </p:nvPr>
        </p:nvSpPr>
        <p:spPr/>
        <p:txBody>
          <a:bodyPr/>
          <a:lstStyle/>
          <a:p>
            <a:r>
              <a:rPr lang="en-US" b="1" dirty="0"/>
              <a:t>9. Great challenges in moving forward</a:t>
            </a:r>
            <a:endParaRPr lang="en-AU" b="1" dirty="0"/>
          </a:p>
        </p:txBody>
      </p:sp>
      <p:sp>
        <p:nvSpPr>
          <p:cNvPr id="3" name="TextBox 2">
            <a:extLst>
              <a:ext uri="{FF2B5EF4-FFF2-40B4-BE49-F238E27FC236}">
                <a16:creationId xmlns:a16="http://schemas.microsoft.com/office/drawing/2014/main" id="{89597B60-82E8-497A-A030-604398AA297A}"/>
              </a:ext>
            </a:extLst>
          </p:cNvPr>
          <p:cNvSpPr txBox="1"/>
          <p:nvPr/>
        </p:nvSpPr>
        <p:spPr>
          <a:xfrm>
            <a:off x="1139687" y="1563757"/>
            <a:ext cx="8733183"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decrease in funding for tobacco control and the demise of key people and agencies.</a:t>
            </a:r>
          </a:p>
          <a:p>
            <a:pPr marL="285750" indent="-285750">
              <a:buFont typeface="Arial" panose="020B0604020202020204" pitchFamily="34" charset="0"/>
              <a:buChar char="•"/>
            </a:pPr>
            <a:r>
              <a:rPr lang="en-US" sz="2400" dirty="0"/>
              <a:t>Failure to hold the industry accountable for the harm from a faulty lethal product.</a:t>
            </a:r>
          </a:p>
          <a:p>
            <a:pPr marL="285750" indent="-285750">
              <a:buFont typeface="Arial" panose="020B0604020202020204" pitchFamily="34" charset="0"/>
              <a:buChar char="•"/>
            </a:pPr>
            <a:r>
              <a:rPr lang="en-US" sz="2400" dirty="0"/>
              <a:t>The dramatic growth of non-combustible alternatives – </a:t>
            </a:r>
            <a:r>
              <a:rPr lang="en-US" sz="2400" dirty="0" err="1"/>
              <a:t>ecigs</a:t>
            </a:r>
            <a:r>
              <a:rPr lang="en-US" sz="2400" dirty="0"/>
              <a:t> and vaping products</a:t>
            </a:r>
          </a:p>
          <a:p>
            <a:pPr marL="285750" indent="-285750">
              <a:buFont typeface="Arial" panose="020B0604020202020204" pitchFamily="34" charset="0"/>
              <a:buChar char="•"/>
            </a:pPr>
            <a:r>
              <a:rPr lang="en-US" sz="2400" dirty="0"/>
              <a:t>The failure of politicians to vision a future free from tobacco </a:t>
            </a:r>
          </a:p>
          <a:p>
            <a:pPr marL="285750" indent="-285750">
              <a:buFont typeface="Arial" panose="020B0604020202020204" pitchFamily="34" charset="0"/>
              <a:buChar char="•"/>
            </a:pPr>
            <a:r>
              <a:rPr lang="en-US" sz="2400" dirty="0"/>
              <a:t>There will be need to engage a wide range of partners </a:t>
            </a:r>
          </a:p>
          <a:p>
            <a:pPr marL="285750" indent="-285750">
              <a:buFont typeface="Arial" panose="020B0604020202020204" pitchFamily="34" charset="0"/>
              <a:buChar char="•"/>
            </a:pPr>
            <a:r>
              <a:rPr lang="en-US" sz="2400" dirty="0"/>
              <a:t>To ensure funding is restored to media campaigns </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2044677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992B-4C38-4B32-8CC4-EE683FF216E1}"/>
              </a:ext>
            </a:extLst>
          </p:cNvPr>
          <p:cNvSpPr>
            <a:spLocks noGrp="1"/>
          </p:cNvSpPr>
          <p:nvPr>
            <p:ph type="title"/>
          </p:nvPr>
        </p:nvSpPr>
        <p:spPr>
          <a:xfrm>
            <a:off x="838200" y="1"/>
            <a:ext cx="10515600" cy="1232451"/>
          </a:xfrm>
        </p:spPr>
        <p:txBody>
          <a:bodyPr>
            <a:noAutofit/>
          </a:bodyPr>
          <a:lstStyle/>
          <a:p>
            <a:pPr algn="ctr"/>
            <a:r>
              <a:rPr lang="en-US" sz="3200" dirty="0"/>
              <a:t>My goal 35 years ago - To enable the children of Asia-Pacific to grow up in a healthier smoke-free environment.</a:t>
            </a:r>
            <a:endParaRPr lang="en-AU" sz="3200" dirty="0"/>
          </a:p>
        </p:txBody>
      </p:sp>
      <p:pic>
        <p:nvPicPr>
          <p:cNvPr id="4" name="Picture 3" descr="A person and a group of children&#10;&#10;Description automatically generated with low confidence">
            <a:extLst>
              <a:ext uri="{FF2B5EF4-FFF2-40B4-BE49-F238E27FC236}">
                <a16:creationId xmlns:a16="http://schemas.microsoft.com/office/drawing/2014/main" id="{38E49B2D-A24A-4930-BF2F-4704E51F5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05" y="1232452"/>
            <a:ext cx="4100442" cy="3075332"/>
          </a:xfrm>
          <a:prstGeom prst="rect">
            <a:avLst/>
          </a:prstGeom>
        </p:spPr>
      </p:pic>
      <p:pic>
        <p:nvPicPr>
          <p:cNvPr id="6" name="Picture 5" descr="A picture containing outdoor, person, tree&#10;&#10;Description automatically generated">
            <a:extLst>
              <a:ext uri="{FF2B5EF4-FFF2-40B4-BE49-F238E27FC236}">
                <a16:creationId xmlns:a16="http://schemas.microsoft.com/office/drawing/2014/main" id="{041664E3-DB7A-465A-AD94-E56B8C481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895" y="1232452"/>
            <a:ext cx="4444778" cy="3333584"/>
          </a:xfrm>
          <a:prstGeom prst="rect">
            <a:avLst/>
          </a:prstGeom>
        </p:spPr>
      </p:pic>
      <p:pic>
        <p:nvPicPr>
          <p:cNvPr id="8" name="Picture 7" descr="A group of people posing for a photo in front of a waterfall&#10;&#10;Description automatically generated with medium confidence">
            <a:extLst>
              <a:ext uri="{FF2B5EF4-FFF2-40B4-BE49-F238E27FC236}">
                <a16:creationId xmlns:a16="http://schemas.microsoft.com/office/drawing/2014/main" id="{38C894FE-4BC7-47CF-AE7D-95D0C7E45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686" y="1260373"/>
            <a:ext cx="5043314" cy="3277741"/>
          </a:xfrm>
          <a:prstGeom prst="rect">
            <a:avLst/>
          </a:prstGeom>
        </p:spPr>
      </p:pic>
      <p:pic>
        <p:nvPicPr>
          <p:cNvPr id="10" name="Picture 9" descr="A picture containing water, outdoor, sky, person&#10;&#10;Description automatically generated">
            <a:extLst>
              <a:ext uri="{FF2B5EF4-FFF2-40B4-BE49-F238E27FC236}">
                <a16:creationId xmlns:a16="http://schemas.microsoft.com/office/drawing/2014/main" id="{2E555A0F-FDB5-4132-B4FF-4D782228B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05" y="4235312"/>
            <a:ext cx="6993834" cy="5245376"/>
          </a:xfrm>
          <a:prstGeom prst="rect">
            <a:avLst/>
          </a:prstGeom>
        </p:spPr>
      </p:pic>
      <p:pic>
        <p:nvPicPr>
          <p:cNvPr id="12" name="Picture 11" descr="A picture containing tree, outdoor, person, grass&#10;&#10;Description automatically generated">
            <a:extLst>
              <a:ext uri="{FF2B5EF4-FFF2-40B4-BE49-F238E27FC236}">
                <a16:creationId xmlns:a16="http://schemas.microsoft.com/office/drawing/2014/main" id="{6293145F-E446-4C74-9A67-105020F497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576" y="4248149"/>
            <a:ext cx="6179424" cy="3982370"/>
          </a:xfrm>
          <a:prstGeom prst="rect">
            <a:avLst/>
          </a:prstGeom>
        </p:spPr>
      </p:pic>
    </p:spTree>
    <p:extLst>
      <p:ext uri="{BB962C8B-B14F-4D97-AF65-F5344CB8AC3E}">
        <p14:creationId xmlns:p14="http://schemas.microsoft.com/office/powerpoint/2010/main" val="34899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person, wearing&#10;&#10;Description automatically generated">
            <a:extLst>
              <a:ext uri="{FF2B5EF4-FFF2-40B4-BE49-F238E27FC236}">
                <a16:creationId xmlns:a16="http://schemas.microsoft.com/office/drawing/2014/main" id="{D849EB3C-F9FC-4DE3-90C4-60034FF3E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TextBox 3">
            <a:extLst>
              <a:ext uri="{FF2B5EF4-FFF2-40B4-BE49-F238E27FC236}">
                <a16:creationId xmlns:a16="http://schemas.microsoft.com/office/drawing/2014/main" id="{CB0C4395-EDCE-43B7-AD50-7F80C53C8D46}"/>
              </a:ext>
            </a:extLst>
          </p:cNvPr>
          <p:cNvSpPr txBox="1"/>
          <p:nvPr/>
        </p:nvSpPr>
        <p:spPr>
          <a:xfrm>
            <a:off x="622852" y="689113"/>
            <a:ext cx="2451652" cy="954107"/>
          </a:xfrm>
          <a:prstGeom prst="rect">
            <a:avLst/>
          </a:prstGeom>
          <a:noFill/>
        </p:spPr>
        <p:txBody>
          <a:bodyPr wrap="square" rtlCol="0">
            <a:spAutoFit/>
          </a:bodyPr>
          <a:lstStyle/>
          <a:p>
            <a:r>
              <a:rPr lang="en-US" sz="2800" b="1" dirty="0" err="1"/>
              <a:t>Nofoa</a:t>
            </a:r>
            <a:r>
              <a:rPr lang="en-US" sz="2800" b="1" dirty="0"/>
              <a:t> </a:t>
            </a:r>
            <a:r>
              <a:rPr lang="en-US" sz="2800" b="1" dirty="0" err="1"/>
              <a:t>Petana</a:t>
            </a:r>
            <a:endParaRPr lang="en-US" sz="2800" b="1" dirty="0"/>
          </a:p>
          <a:p>
            <a:r>
              <a:rPr lang="en-US" sz="2800" b="1" dirty="0"/>
              <a:t>Samoa  </a:t>
            </a:r>
            <a:endParaRPr lang="en-AU" b="1" dirty="0"/>
          </a:p>
        </p:txBody>
      </p:sp>
    </p:spTree>
    <p:extLst>
      <p:ext uri="{BB962C8B-B14F-4D97-AF65-F5344CB8AC3E}">
        <p14:creationId xmlns:p14="http://schemas.microsoft.com/office/powerpoint/2010/main" val="1148767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B1CA48E-5DC0-4C10-B5CF-BBC9CC27D47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a:solidFill>
                  <a:srgbClr val="FFFFFF"/>
                </a:solidFill>
                <a:latin typeface="+mj-lt"/>
                <a:ea typeface="+mj-ea"/>
                <a:cs typeface="+mj-cs"/>
              </a:rPr>
              <a:t>1. My epiphany with tobacco </a:t>
            </a:r>
          </a:p>
        </p:txBody>
      </p:sp>
      <p:pic>
        <p:nvPicPr>
          <p:cNvPr id="4" name="Picture 3" descr="A picture containing text, tree, outdoor, grass&#10;&#10;Description automatically generated">
            <a:extLst>
              <a:ext uri="{FF2B5EF4-FFF2-40B4-BE49-F238E27FC236}">
                <a16:creationId xmlns:a16="http://schemas.microsoft.com/office/drawing/2014/main" id="{A0A0B719-2EC4-4A5D-A4A4-D928B7527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428" y="719344"/>
            <a:ext cx="7225748" cy="5419311"/>
          </a:xfrm>
          <a:prstGeom prst="rect">
            <a:avLst/>
          </a:prstGeom>
        </p:spPr>
      </p:pic>
    </p:spTree>
    <p:extLst>
      <p:ext uri="{BB962C8B-B14F-4D97-AF65-F5344CB8AC3E}">
        <p14:creationId xmlns:p14="http://schemas.microsoft.com/office/powerpoint/2010/main" val="619887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eople&#10;&#10;Description automatically generated">
            <a:extLst>
              <a:ext uri="{FF2B5EF4-FFF2-40B4-BE49-F238E27FC236}">
                <a16:creationId xmlns:a16="http://schemas.microsoft.com/office/drawing/2014/main" id="{B46F67EB-461A-4E30-9844-60F5D5FE4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376228" cy="7032171"/>
          </a:xfrm>
          <a:prstGeom prst="rect">
            <a:avLst/>
          </a:prstGeom>
        </p:spPr>
      </p:pic>
    </p:spTree>
    <p:extLst>
      <p:ext uri="{BB962C8B-B14F-4D97-AF65-F5344CB8AC3E}">
        <p14:creationId xmlns:p14="http://schemas.microsoft.com/office/powerpoint/2010/main" val="98440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113C8E9-3B3B-4350-98D7-A0E9D4F42AE5}"/>
              </a:ext>
            </a:extLst>
          </p:cNvPr>
          <p:cNvSpPr>
            <a:spLocks noGrp="1"/>
          </p:cNvSpPr>
          <p:nvPr>
            <p:ph type="title"/>
          </p:nvPr>
        </p:nvSpPr>
        <p:spPr>
          <a:xfrm>
            <a:off x="660041" y="2767106"/>
            <a:ext cx="2880828" cy="3071906"/>
          </a:xfrm>
        </p:spPr>
        <p:txBody>
          <a:bodyPr vert="horz" lIns="91440" tIns="45720" rIns="91440" bIns="45720" rtlCol="0" anchor="t">
            <a:normAutofit fontScale="90000"/>
          </a:bodyPr>
          <a:lstStyle/>
          <a:p>
            <a:r>
              <a:rPr lang="en-US" sz="4000" b="1" kern="1200" dirty="0">
                <a:solidFill>
                  <a:srgbClr val="FFFFFF"/>
                </a:solidFill>
                <a:latin typeface="+mj-lt"/>
                <a:ea typeface="+mj-ea"/>
                <a:cs typeface="+mj-cs"/>
              </a:rPr>
              <a:t>2. 1990 World Conference on Tobacco or Health</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Perth, Australia</a:t>
            </a:r>
          </a:p>
        </p:txBody>
      </p:sp>
      <p:pic>
        <p:nvPicPr>
          <p:cNvPr id="4" name="Picture 3" descr="Text&#10;&#10;Description automatically generated">
            <a:extLst>
              <a:ext uri="{FF2B5EF4-FFF2-40B4-BE49-F238E27FC236}">
                <a16:creationId xmlns:a16="http://schemas.microsoft.com/office/drawing/2014/main" id="{9A5BBB5B-0E7C-4A16-AD8A-784C4AA7A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428" y="719344"/>
            <a:ext cx="7225748" cy="5419311"/>
          </a:xfrm>
          <a:prstGeom prst="rect">
            <a:avLst/>
          </a:prstGeom>
        </p:spPr>
      </p:pic>
    </p:spTree>
    <p:extLst>
      <p:ext uri="{BB962C8B-B14F-4D97-AF65-F5344CB8AC3E}">
        <p14:creationId xmlns:p14="http://schemas.microsoft.com/office/powerpoint/2010/main" val="4092075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512A18-447E-48CD-B8AE-75C514D44F6B}"/>
              </a:ext>
            </a:extLst>
          </p:cNvPr>
          <p:cNvSpPr txBox="1"/>
          <p:nvPr/>
        </p:nvSpPr>
        <p:spPr>
          <a:xfrm>
            <a:off x="1589314" y="1045029"/>
            <a:ext cx="9274629" cy="4031873"/>
          </a:xfrm>
          <a:prstGeom prst="rect">
            <a:avLst/>
          </a:prstGeom>
          <a:noFill/>
        </p:spPr>
        <p:txBody>
          <a:bodyPr wrap="square" rtlCol="0">
            <a:spAutoFit/>
          </a:bodyPr>
          <a:lstStyle/>
          <a:p>
            <a:r>
              <a:rPr lang="en-US" sz="3200" b="1" dirty="0"/>
              <a:t>Former Federal Trade Commissioner – Mike </a:t>
            </a:r>
            <a:r>
              <a:rPr lang="en-US" sz="3200" b="1" dirty="0" err="1"/>
              <a:t>Pertschuk</a:t>
            </a:r>
            <a:r>
              <a:rPr lang="en-US" sz="3200" b="1" dirty="0"/>
              <a:t> spoke:</a:t>
            </a:r>
          </a:p>
          <a:p>
            <a:r>
              <a:rPr lang="en-US" sz="3200" b="1" dirty="0"/>
              <a:t>“Take words seriously – Beware of those who would misappropriate your words!”</a:t>
            </a:r>
          </a:p>
          <a:p>
            <a:endParaRPr lang="en-US" sz="3200" b="1" dirty="0"/>
          </a:p>
          <a:p>
            <a:r>
              <a:rPr lang="en-US" sz="3200" b="1" dirty="0"/>
              <a:t>Also the release of the first “Insider” documents from the tobacco industry:</a:t>
            </a:r>
          </a:p>
          <a:p>
            <a:r>
              <a:rPr lang="en-US" sz="3200" b="1" dirty="0"/>
              <a:t>“How to deal with Anti-Tobacco advocates”</a:t>
            </a:r>
            <a:endParaRPr lang="en-AU" sz="3200" b="1" dirty="0"/>
          </a:p>
        </p:txBody>
      </p:sp>
    </p:spTree>
    <p:extLst>
      <p:ext uri="{BB962C8B-B14F-4D97-AF65-F5344CB8AC3E}">
        <p14:creationId xmlns:p14="http://schemas.microsoft.com/office/powerpoint/2010/main" val="382175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F323F9-71B9-44D2-893C-70073A262230}"/>
              </a:ext>
            </a:extLst>
          </p:cNvPr>
          <p:cNvSpPr>
            <a:spLocks noGrp="1"/>
          </p:cNvSpPr>
          <p:nvPr>
            <p:ph type="title"/>
          </p:nvPr>
        </p:nvSpPr>
        <p:spPr>
          <a:xfrm>
            <a:off x="466722" y="586855"/>
            <a:ext cx="3201366" cy="3387497"/>
          </a:xfrm>
        </p:spPr>
        <p:txBody>
          <a:bodyPr vert="horz" lIns="91440" tIns="45720" rIns="91440" bIns="45720" rtlCol="0" anchor="b">
            <a:normAutofit fontScale="90000"/>
          </a:bodyPr>
          <a:lstStyle/>
          <a:p>
            <a:pPr algn="r"/>
            <a:r>
              <a:rPr lang="en-US" sz="4000" kern="1200" dirty="0">
                <a:solidFill>
                  <a:srgbClr val="FFFFFF"/>
                </a:solidFill>
                <a:latin typeface="+mj-lt"/>
                <a:ea typeface="+mj-ea"/>
                <a:cs typeface="+mj-cs"/>
              </a:rPr>
              <a:t>3</a:t>
            </a:r>
            <a:r>
              <a:rPr lang="en-US" sz="4000" b="1" kern="1200" dirty="0">
                <a:solidFill>
                  <a:srgbClr val="FFFFFF"/>
                </a:solidFill>
                <a:latin typeface="+mj-lt"/>
                <a:ea typeface="+mj-ea"/>
                <a:cs typeface="+mj-cs"/>
              </a:rPr>
              <a:t>.	1990 Legislation to ban tobacco advertising and sponsorship</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NSW </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then Federal </a:t>
            </a:r>
          </a:p>
        </p:txBody>
      </p:sp>
      <p:sp>
        <p:nvSpPr>
          <p:cNvPr id="3" name="TextBox 2">
            <a:extLst>
              <a:ext uri="{FF2B5EF4-FFF2-40B4-BE49-F238E27FC236}">
                <a16:creationId xmlns:a16="http://schemas.microsoft.com/office/drawing/2014/main" id="{FBE1D344-27B7-49B1-AB5B-6D31759056F4}"/>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571500" indent="-228600">
              <a:lnSpc>
                <a:spcPct val="90000"/>
              </a:lnSpc>
              <a:spcAft>
                <a:spcPts val="600"/>
              </a:spcAft>
              <a:buFont typeface="Arial" panose="020B0604020202020204" pitchFamily="34" charset="0"/>
              <a:buChar char="•"/>
            </a:pPr>
            <a:r>
              <a:rPr lang="en-US" sz="2000" dirty="0"/>
              <a:t>The BUGA-UP Campaign started to bite </a:t>
            </a:r>
          </a:p>
          <a:p>
            <a:pPr marL="571500" indent="-228600">
              <a:lnSpc>
                <a:spcPct val="90000"/>
              </a:lnSpc>
              <a:spcAft>
                <a:spcPts val="600"/>
              </a:spcAft>
              <a:buFont typeface="Arial" panose="020B0604020202020204" pitchFamily="34" charset="0"/>
              <a:buChar char="•"/>
            </a:pPr>
            <a:r>
              <a:rPr lang="en-US" sz="2000" dirty="0"/>
              <a:t>ASH in NSW was supporting Rev. Fred Nile in a bill to ban tobacco advertising</a:t>
            </a:r>
          </a:p>
          <a:p>
            <a:pPr marL="571500" indent="-228600">
              <a:lnSpc>
                <a:spcPct val="90000"/>
              </a:lnSpc>
              <a:spcAft>
                <a:spcPts val="600"/>
              </a:spcAft>
              <a:buFont typeface="Arial" panose="020B0604020202020204" pitchFamily="34" charset="0"/>
              <a:buChar char="•"/>
            </a:pPr>
            <a:r>
              <a:rPr lang="en-US" sz="2000" dirty="0"/>
              <a:t>Health and Universities were supportive</a:t>
            </a:r>
          </a:p>
          <a:p>
            <a:pPr marL="571500" indent="-228600">
              <a:lnSpc>
                <a:spcPct val="90000"/>
              </a:lnSpc>
              <a:spcAft>
                <a:spcPts val="600"/>
              </a:spcAft>
              <a:buFont typeface="Arial" panose="020B0604020202020204" pitchFamily="34" charset="0"/>
              <a:buChar char="•"/>
            </a:pPr>
            <a:r>
              <a:rPr lang="en-US" sz="2000" dirty="0"/>
              <a:t>LNP Government of Nick Greiner opposed</a:t>
            </a:r>
          </a:p>
          <a:p>
            <a:pPr>
              <a:lnSpc>
                <a:spcPct val="90000"/>
              </a:lnSpc>
              <a:spcAft>
                <a:spcPts val="600"/>
              </a:spcAft>
            </a:pPr>
            <a:r>
              <a:rPr lang="en-US" sz="2000" dirty="0"/>
              <a:t>	</a:t>
            </a:r>
            <a:r>
              <a:rPr lang="en-US" sz="2000" dirty="0" err="1"/>
              <a:t>Labour</a:t>
            </a:r>
            <a:r>
              <a:rPr lang="en-US" sz="2000" dirty="0"/>
              <a:t> and Independents had a majority</a:t>
            </a:r>
          </a:p>
          <a:p>
            <a:pPr marL="571500" indent="-228600">
              <a:lnSpc>
                <a:spcPct val="90000"/>
              </a:lnSpc>
              <a:spcAft>
                <a:spcPts val="600"/>
              </a:spcAft>
              <a:buFont typeface="Arial" panose="020B0604020202020204" pitchFamily="34" charset="0"/>
              <a:buChar char="•"/>
            </a:pPr>
            <a:r>
              <a:rPr lang="en-US" sz="2000" dirty="0"/>
              <a:t>SD Woodward suggested a letter from the bishops</a:t>
            </a:r>
          </a:p>
          <a:p>
            <a:pPr marL="571500" indent="-228600">
              <a:lnSpc>
                <a:spcPct val="90000"/>
              </a:lnSpc>
              <a:spcAft>
                <a:spcPts val="600"/>
              </a:spcAft>
              <a:buFont typeface="Arial" panose="020B0604020202020204" pitchFamily="34" charset="0"/>
              <a:buChar char="•"/>
            </a:pPr>
            <a:r>
              <a:rPr lang="en-US" sz="2000" dirty="0"/>
              <a:t>Within a week 16 of 21 Church leaders supported</a:t>
            </a:r>
          </a:p>
          <a:p>
            <a:pPr marL="571500" indent="-228600">
              <a:lnSpc>
                <a:spcPct val="90000"/>
              </a:lnSpc>
              <a:spcAft>
                <a:spcPts val="600"/>
              </a:spcAft>
              <a:buFont typeface="Arial" panose="020B0604020202020204" pitchFamily="34" charset="0"/>
              <a:buChar char="•"/>
            </a:pPr>
            <a:r>
              <a:rPr lang="en-US" sz="2000" dirty="0"/>
              <a:t>Tobacco Advertising Prohibition Bill passed with full party support</a:t>
            </a:r>
          </a:p>
          <a:p>
            <a:pPr marL="571500" indent="-228600">
              <a:lnSpc>
                <a:spcPct val="90000"/>
              </a:lnSpc>
              <a:spcAft>
                <a:spcPts val="600"/>
              </a:spcAft>
              <a:buFont typeface="Arial" panose="020B0604020202020204" pitchFamily="34" charset="0"/>
              <a:buChar char="•"/>
            </a:pPr>
            <a:r>
              <a:rPr lang="en-US" sz="2000" dirty="0"/>
              <a:t>A similar success occurred in Tasmania much later in relation to ‘smoking in cars with minors’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752174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CCC6C181-68D8-46B8-90EE-72CC776DA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045" y="0"/>
            <a:ext cx="5299910" cy="6858000"/>
          </a:xfrm>
          <a:prstGeom prst="rect">
            <a:avLst/>
          </a:prstGeom>
        </p:spPr>
      </p:pic>
    </p:spTree>
    <p:extLst>
      <p:ext uri="{BB962C8B-B14F-4D97-AF65-F5344CB8AC3E}">
        <p14:creationId xmlns:p14="http://schemas.microsoft.com/office/powerpoint/2010/main" val="237330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898087-D4B1-4890-A09C-C828A892BCE3}"/>
              </a:ext>
            </a:extLst>
          </p:cNvPr>
          <p:cNvSpPr txBox="1"/>
          <p:nvPr/>
        </p:nvSpPr>
        <p:spPr>
          <a:xfrm>
            <a:off x="1480457" y="1088571"/>
            <a:ext cx="8948057" cy="1200329"/>
          </a:xfrm>
          <a:prstGeom prst="rect">
            <a:avLst/>
          </a:prstGeom>
          <a:noFill/>
        </p:spPr>
        <p:txBody>
          <a:bodyPr wrap="square" rtlCol="0">
            <a:spAutoFit/>
          </a:bodyPr>
          <a:lstStyle/>
          <a:p>
            <a:r>
              <a:rPr lang="en-US" dirty="0"/>
              <a:t>Sir Robert Platt – 1964 – Immediate Past President of Royal College of Physicians, U.K.  </a:t>
            </a:r>
          </a:p>
          <a:p>
            <a:r>
              <a:rPr lang="en-AU" dirty="0"/>
              <a:t>Honorary Fellow of the Royal Australian College of Physicians said:</a:t>
            </a:r>
          </a:p>
          <a:p>
            <a:r>
              <a:rPr lang="en-AU" dirty="0"/>
              <a:t>“In 50 years’ time smoking cigarettes will be as outmoded a social custom as taking snuff or sniffing salts.”</a:t>
            </a:r>
          </a:p>
        </p:txBody>
      </p:sp>
      <p:pic>
        <p:nvPicPr>
          <p:cNvPr id="5" name="Picture 4" descr="Graphical user interface&#10;&#10;Description automatically generated">
            <a:extLst>
              <a:ext uri="{FF2B5EF4-FFF2-40B4-BE49-F238E27FC236}">
                <a16:creationId xmlns:a16="http://schemas.microsoft.com/office/drawing/2014/main" id="{12B55BC6-8BBF-457D-B0E8-D618673B5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73485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TotalTime>
  <Words>526</Words>
  <Application>Microsoft Office PowerPoint</Application>
  <PresentationFormat>Widescreen</PresentationFormat>
  <Paragraphs>49</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WORKSHOP: Choosing Tobacco or Health: Where to from here?</vt:lpstr>
      <vt:lpstr>PowerPoint Presentation</vt:lpstr>
      <vt:lpstr>1. My epiphany with tobacco </vt:lpstr>
      <vt:lpstr>PowerPoint Presentation</vt:lpstr>
      <vt:lpstr>2. 1990 World Conference on Tobacco or Health Perth, Australia</vt:lpstr>
      <vt:lpstr>PowerPoint Presentation</vt:lpstr>
      <vt:lpstr>3. 1990 Legislation to ban tobacco advertising and sponsorship NSW  then Federal </vt:lpstr>
      <vt:lpstr>PowerPoint Presentation</vt:lpstr>
      <vt:lpstr>PowerPoint Presentation</vt:lpstr>
      <vt:lpstr>4. Other developments in the 1990’s </vt:lpstr>
      <vt:lpstr>PowerPoint Presentation</vt:lpstr>
      <vt:lpstr>PowerPoint Presentation</vt:lpstr>
      <vt:lpstr>5. Submissions to Treasury on Taxation </vt:lpstr>
      <vt:lpstr>6. Implementation of Mass Media Counter Advertising </vt:lpstr>
      <vt:lpstr>7. Global push by UICC and WHO </vt:lpstr>
      <vt:lpstr>8. Tobacco industry push-back </vt:lpstr>
      <vt:lpstr>9. Great challenges in moving forward</vt:lpstr>
      <vt:lpstr>My goal 35 years ago - To enable the children of Asia-Pacific to grow up in a healthier smoke-free environment.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Leonard Crocombe</dc:creator>
  <cp:lastModifiedBy>Kathryn Barnsley</cp:lastModifiedBy>
  <cp:revision>34</cp:revision>
  <dcterms:created xsi:type="dcterms:W3CDTF">2021-06-14T00:02:12Z</dcterms:created>
  <dcterms:modified xsi:type="dcterms:W3CDTF">2021-07-26T07:03:05Z</dcterms:modified>
</cp:coreProperties>
</file>