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256" r:id="rId3"/>
    <p:sldId id="269" r:id="rId4"/>
    <p:sldId id="270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C4A"/>
    <a:srgbClr val="C2C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584" autoAdjust="0"/>
    <p:restoredTop sz="94660"/>
  </p:normalViewPr>
  <p:slideViewPr>
    <p:cSldViewPr>
      <p:cViewPr varScale="1">
        <p:scale>
          <a:sx n="114" d="100"/>
          <a:sy n="114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28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D832D-E621-435E-8158-30DDB223A75A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D8E51-4161-4110-97B4-D5600DEA49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848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400" dirty="0"/>
              <a:t>Thanks to Leonard Crocombe for asking me to present here today.</a:t>
            </a:r>
          </a:p>
          <a:p>
            <a:endParaRPr lang="en-AU" sz="2400" dirty="0"/>
          </a:p>
          <a:p>
            <a:r>
              <a:rPr lang="en-AU" sz="2400" dirty="0"/>
              <a:t>I know most of you very well</a:t>
            </a:r>
          </a:p>
          <a:p>
            <a:endParaRPr lang="en-AU" sz="2400" dirty="0"/>
          </a:p>
          <a:p>
            <a:endParaRPr lang="en-AU" sz="2400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8E51-4161-4110-97B4-D5600DEA494D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7782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400" dirty="0"/>
              <a:t>Its continued position throughout to me was – “If the government support it, we will”. </a:t>
            </a:r>
          </a:p>
          <a:p>
            <a:endParaRPr lang="en-AU" sz="2400" dirty="0"/>
          </a:p>
          <a:p>
            <a:r>
              <a:rPr lang="en-AU" sz="2400" dirty="0"/>
              <a:t>While I could understand its reason of not wanting to give the Government a ‘leg-up’ in any forthcoming election, I saw it as a gutless effort to let youth down.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8E51-4161-4110-97B4-D5600DEA494D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0439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400" dirty="0"/>
              <a:t>– This was raised – there would have been little cost and this again was a demonstration of ignorance and being influenced by retailers and Big Tobacco, and with no consideration at all to protecting youth and improving health.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8E51-4161-4110-97B4-D5600DEA494D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7618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400" dirty="0"/>
              <a:t>– when this was raised I sat back with fumes coming out of my ears and by way of interjection was able to say – but the Anti-discrimination Commissioner has made a ruling on it and said it is not discriminatory. </a:t>
            </a:r>
          </a:p>
          <a:p>
            <a:endParaRPr lang="en-AU" sz="2400" dirty="0"/>
          </a:p>
          <a:p>
            <a:r>
              <a:rPr lang="en-AU" sz="2400" dirty="0"/>
              <a:t>The Member said, to her it was, and that was enough.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8E51-4161-4110-97B4-D5600DEA494D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3498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8E51-4161-4110-97B4-D5600DEA494D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8667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2656" y="4343400"/>
            <a:ext cx="6120680" cy="440506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sz="1400" dirty="0"/>
              <a:t>We could have compromised and agreed to supporting “vaping” as a trade-off to gain support, and this was put to me through several Tobacco fronts.</a:t>
            </a:r>
          </a:p>
          <a:p>
            <a:pPr>
              <a:spcAft>
                <a:spcPts val="600"/>
              </a:spcAft>
            </a:pPr>
            <a:r>
              <a:rPr lang="en-AU" sz="1400" dirty="0"/>
              <a:t>However, at the time of moving the TFG Bill, Andrew Gregson on behalf of Big Tobacco, put a strong position to me if I was to withdraw the TFG Bill, they (Big Tobacco) would support T21.</a:t>
            </a:r>
          </a:p>
          <a:p>
            <a:pPr>
              <a:spcAft>
                <a:spcPts val="600"/>
              </a:spcAft>
            </a:pPr>
            <a:r>
              <a:rPr lang="en-AU" sz="1400" dirty="0"/>
              <a:t>In any event we were not prepared to compromise </a:t>
            </a:r>
          </a:p>
          <a:p>
            <a:pPr>
              <a:spcAft>
                <a:spcPts val="600"/>
              </a:spcAft>
            </a:pPr>
            <a:r>
              <a:rPr lang="en-AU" sz="1400" dirty="0"/>
              <a:t>Could I have been more ‘hard core’ with Government? Yes – because it was relying on my support in the Legislative Council to get its somewhat controversial legislation up. But the fact remained here; my support was not going to be sufficient to achieve the result required.</a:t>
            </a:r>
          </a:p>
          <a:p>
            <a:pPr>
              <a:spcAft>
                <a:spcPts val="600"/>
              </a:spcAft>
            </a:pPr>
            <a:r>
              <a:rPr lang="en-AU" sz="1400" dirty="0"/>
              <a:t>More work was required with the retailers – with every retailer in the State being properly briefed and independently.</a:t>
            </a:r>
          </a:p>
          <a:p>
            <a:pPr>
              <a:spcAft>
                <a:spcPts val="600"/>
              </a:spcAft>
            </a:pPr>
            <a:r>
              <a:rPr lang="en-AU" sz="1400" dirty="0"/>
              <a:t>With the current problems of inadequate medical support, medical staff and blow-outs in Elective Surgery waiting times, more support was required from all health-associated organisations, health professionals and the people.</a:t>
            </a:r>
          </a:p>
          <a:p>
            <a:pPr>
              <a:spcAft>
                <a:spcPts val="600"/>
              </a:spcAft>
            </a:pPr>
            <a:r>
              <a:rPr lang="en-AU" sz="1400" dirty="0"/>
              <a:t>A greater lead-in time to draw from the T21 experiences in both the USA and Singapore, would have been advantageous.</a:t>
            </a:r>
          </a:p>
          <a:p>
            <a:pPr>
              <a:spcAft>
                <a:spcPts val="600"/>
              </a:spcAft>
            </a:pPr>
            <a:endParaRPr lang="en-AU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8E51-4161-4110-97B4-D5600DEA494D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89796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60648" y="4211960"/>
            <a:ext cx="6264696" cy="4608512"/>
          </a:xfrm>
        </p:spPr>
        <p:txBody>
          <a:bodyPr/>
          <a:lstStyle/>
          <a:p>
            <a:r>
              <a:rPr lang="en-AU" sz="1600" dirty="0"/>
              <a:t>T21 should be vigorously pursued because of the obvious and proven positive returns for public health and particularly regarding youth take-up.</a:t>
            </a:r>
          </a:p>
          <a:p>
            <a:endParaRPr lang="en-AU" sz="1600" dirty="0"/>
          </a:p>
          <a:p>
            <a:r>
              <a:rPr lang="en-AU" sz="1600" dirty="0"/>
              <a:t>Should T21 not be supported in the near future, pursuing the concept will be the impetus to the introduction of stronger legislative change for tobacco control in the State.</a:t>
            </a:r>
          </a:p>
          <a:p>
            <a:endParaRPr lang="en-AU" sz="1600" dirty="0"/>
          </a:p>
          <a:p>
            <a:r>
              <a:rPr lang="en-AU" sz="1600" dirty="0"/>
              <a:t>Further approaches are necessary to the Government having regard to the appointment of a new Minister – a Minister I believe who will be more approachable and understanding of the T21 concept and why it is required and what it will mean to improving health in Tasmania.</a:t>
            </a:r>
          </a:p>
          <a:p>
            <a:endParaRPr lang="en-AU" sz="1600" dirty="0"/>
          </a:p>
          <a:p>
            <a:r>
              <a:rPr lang="en-AU" sz="1600" dirty="0"/>
              <a:t>A Government approach should be taken in the first instance and if there is no appetite for stronger legislative change regarding smoking take-up by youth, a supporting Member in the Legislative Council be approached.</a:t>
            </a:r>
          </a:p>
          <a:p>
            <a:r>
              <a:rPr lang="en-AU" sz="1600" dirty="0"/>
              <a:t>Lessons can be learned from the “Voluntary Assisted Dying” Bill which was persevered with over several years, and through both houses.</a:t>
            </a:r>
          </a:p>
          <a:p>
            <a:endParaRPr lang="en-A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8E51-4161-4110-97B4-D5600DEA494D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89796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60648" y="4211960"/>
            <a:ext cx="6264696" cy="4608512"/>
          </a:xfrm>
        </p:spPr>
        <p:txBody>
          <a:bodyPr/>
          <a:lstStyle/>
          <a:p>
            <a:r>
              <a:rPr lang="en-AU" sz="1600" dirty="0"/>
              <a:t>T21 should be vigorously pursued because of the obvious and proven positive returns for public health and particularly regarding youth take-up.</a:t>
            </a:r>
          </a:p>
          <a:p>
            <a:endParaRPr lang="en-AU" sz="1600" dirty="0"/>
          </a:p>
          <a:p>
            <a:r>
              <a:rPr lang="en-AU" sz="1600" dirty="0"/>
              <a:t>Should T21 not be supported in the near future, pursuing the concept will be the impetus to the introduction of stronger legislative change for tobacco control in the State.</a:t>
            </a:r>
          </a:p>
          <a:p>
            <a:endParaRPr lang="en-AU" sz="1600" dirty="0"/>
          </a:p>
          <a:p>
            <a:r>
              <a:rPr lang="en-AU" sz="1600" dirty="0"/>
              <a:t>Further approaches are necessary to the Government having regard to the appointment of a new Minister – a Minister I believe who will be more approachable and understanding of the T21 concept and why it is required and what it will mean to improving health in Tasmania.</a:t>
            </a:r>
          </a:p>
          <a:p>
            <a:endParaRPr lang="en-AU" sz="1600" dirty="0"/>
          </a:p>
          <a:p>
            <a:r>
              <a:rPr lang="en-AU" sz="1600" dirty="0"/>
              <a:t>A Government approach should be taken in the first instance and if there is no appetite for stronger legislative change regarding smoking take-up by youth, a supporting Member in the Legislative Council be approached.</a:t>
            </a:r>
          </a:p>
          <a:p>
            <a:r>
              <a:rPr lang="en-AU" sz="1600" dirty="0"/>
              <a:t>Lessons can be learned from the “Voluntary Assisted Dying” Bill which was persevered with over several years, and through both houses.</a:t>
            </a:r>
          </a:p>
          <a:p>
            <a:endParaRPr lang="en-A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8E51-4161-4110-97B4-D5600DEA494D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8979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400" u="sng" dirty="0"/>
              <a:t>Local Government –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2400" dirty="0"/>
              <a:t>Alfresco Dining –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2400" dirty="0"/>
              <a:t>The Mall –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2400" dirty="0"/>
              <a:t>Bus Transit Stations –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2400" dirty="0"/>
              <a:t>TFG –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2400" dirty="0"/>
              <a:t>T21 -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8E51-4161-4110-97B4-D5600DEA494D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7782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8E51-4161-4110-97B4-D5600DEA494D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7782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2400" dirty="0"/>
              <a:t>This is born out in the statements made by Members and recorded in Hansard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2400" dirty="0"/>
              <a:t>I was appalled at some statements made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2400" dirty="0"/>
              <a:t>they were insulting and demonstrated a lack of understanding of what it was about.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8E51-4161-4110-97B4-D5600DEA494D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7091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400" dirty="0"/>
              <a:t>and the obligations placed on this country and all elected members because we are a signed on party to the treaty. </a:t>
            </a:r>
          </a:p>
          <a:p>
            <a:endParaRPr lang="en-AU" sz="2400" dirty="0"/>
          </a:p>
          <a:p>
            <a:r>
              <a:rPr lang="en-AU" sz="2400" dirty="0"/>
              <a:t>You all know the significance of the treaty – FCTC, but unfortunately not many - maybe a handful of parliamentarians understand it and the obligations it places on them individually.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8E51-4161-4110-97B4-D5600DEA494D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999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2656" y="4355976"/>
            <a:ext cx="6192688" cy="453650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sz="2000" dirty="0"/>
              <a:t>It frightens the weak and misinformed and easily led Members – Its tentacles reach far and wide.</a:t>
            </a:r>
          </a:p>
          <a:p>
            <a:pPr>
              <a:spcAft>
                <a:spcPts val="600"/>
              </a:spcAft>
            </a:pPr>
            <a:r>
              <a:rPr lang="en-AU" sz="2000" dirty="0"/>
              <a:t>The Tasmanian Hospitality Association (THA) – supported by Big Tobacco by way of financial support, was able to influence Members. Most would remember its claim – “cigarette dispensing machines would not be able to be controlled”. There were two in the State at that time and shortly thereafter – none.</a:t>
            </a:r>
          </a:p>
          <a:p>
            <a:pPr>
              <a:spcAft>
                <a:spcPts val="600"/>
              </a:spcAft>
            </a:pPr>
            <a:r>
              <a:rPr lang="en-AU" sz="2000" dirty="0"/>
              <a:t>Small retailers – their spurious claims of losses of income, additional work and onus on staff and staff retrenchments because of T21. Interestingly some Members were gullible enough to accept these claims.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8E51-4161-4110-97B4-D5600DEA494D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3216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AU" sz="2000" dirty="0"/>
              <a:t>This was referred to in the debate. A more simple piece of legislation you wouldn’t find anywhere.</a:t>
            </a:r>
          </a:p>
          <a:p>
            <a:pPr>
              <a:spcAft>
                <a:spcPts val="600"/>
              </a:spcAft>
            </a:pPr>
            <a:r>
              <a:rPr lang="en-AU" sz="2000" dirty="0"/>
              <a:t>One Member (Launceston) in particular raved on about this. She could not understand the phase-in period and neither did she bother to get any clarification on the point or to read and understand the amendment to be made to the phase-in period.</a:t>
            </a:r>
          </a:p>
          <a:p>
            <a:r>
              <a:rPr lang="en-AU" sz="2000" dirty="0"/>
              <a:t>This Member, and others, had made up their minds on this Bill before it was even put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8E51-4161-4110-97B4-D5600DEA494D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763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400" dirty="0"/>
              <a:t>This point came up and one Member in particular always raises the point in all legislation he doesn’t support.</a:t>
            </a:r>
          </a:p>
          <a:p>
            <a:endParaRPr lang="en-AU" sz="2400" dirty="0"/>
          </a:p>
          <a:p>
            <a:r>
              <a:rPr lang="en-AU" sz="2400" dirty="0"/>
              <a:t>I couldn’t believe the rubbish I was being subjected to – or the Bill was.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8E51-4161-4110-97B4-D5600DEA494D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6386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400" dirty="0"/>
              <a:t>Its years of receiving donations from them, remains a strong influence factor and no doubt had a strong bearing on the position it took.</a:t>
            </a:r>
          </a:p>
          <a:p>
            <a:endParaRPr lang="en-AU" sz="2400" dirty="0"/>
          </a:p>
          <a:p>
            <a:r>
              <a:rPr lang="en-AU" sz="2400" dirty="0"/>
              <a:t>Its position – “If the opposition support it – we will”, was as demeaning as it was bizarre.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8E51-4161-4110-97B4-D5600DEA494D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780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B7EB-D7DB-4528-A222-36A4C4F71C67}" type="datetime1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075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A795-7C1B-457B-9C69-965A862536DF}" type="datetime1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146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EDD7-ED21-442A-806C-9D1BBD2E1E34}" type="datetime1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83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8940-F21D-46D9-8075-B1E8ECF6016C}" type="datetime1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762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CA32-B6BE-4D2F-B0EA-2B4EBE59FA17}" type="datetime1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583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FAFF-926D-4A8F-AE1C-C926CBA824BC}" type="datetime1">
              <a:rPr lang="en-AU" smtClean="0"/>
              <a:t>26/07/2021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21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2363A-FFD0-4865-9690-09EB411B29EF}" type="datetime1">
              <a:rPr lang="en-AU" smtClean="0"/>
              <a:t>26/07/2021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001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0F3C-E922-413D-9288-4C9B7DAA393B}" type="datetime1">
              <a:rPr lang="en-AU" smtClean="0"/>
              <a:t>26/07/2021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658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40FC-315C-44B3-95E1-40A05F205C3D}" type="datetime1">
              <a:rPr lang="en-AU" smtClean="0"/>
              <a:t>26/07/2021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023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089C-BD8F-49EF-B8B9-EBF2AC99182B}" type="datetime1">
              <a:rPr lang="en-AU" smtClean="0"/>
              <a:t>26/07/2021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660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5E2F-F06E-466D-9CE3-CC6DA8972070}" type="datetime1">
              <a:rPr lang="en-AU" smtClean="0"/>
              <a:t>26/07/2021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798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61153-47EE-401C-AE1D-D43CFDFFC960}" type="datetime1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Ivan Dean APM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20B1-AA47-4D69-98AC-F5CD294BFB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852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1</a:t>
            </a:fld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51520" y="3212976"/>
            <a:ext cx="878497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pPr algn="ctr"/>
            <a:r>
              <a:rPr lang="en-AU" sz="6000" i="1" u="sng" dirty="0"/>
              <a:t>Trying to change tobacco legislation in Tasmania</a:t>
            </a:r>
          </a:p>
          <a:p>
            <a:pPr algn="ctr"/>
            <a:endParaRPr lang="en-AU" sz="400" dirty="0"/>
          </a:p>
          <a:p>
            <a:pPr algn="ctr"/>
            <a:endParaRPr lang="en-AU" sz="400" dirty="0"/>
          </a:p>
          <a:p>
            <a:pPr algn="ctr"/>
            <a:endParaRPr lang="en-AU" sz="400" dirty="0"/>
          </a:p>
          <a:p>
            <a:pPr algn="ctr"/>
            <a:endParaRPr lang="en-AU" sz="400" dirty="0"/>
          </a:p>
          <a:p>
            <a:pPr algn="ctr"/>
            <a:r>
              <a:rPr lang="en-AU" sz="5400" dirty="0"/>
              <a:t>Ivan Dean</a:t>
            </a:r>
          </a:p>
          <a:p>
            <a:pPr algn="ctr"/>
            <a:endParaRPr lang="en-AU" dirty="0"/>
          </a:p>
          <a:p>
            <a:endParaRPr lang="en-AU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F84C69B-1D1F-4310-BE46-8AFF3C733235}"/>
              </a:ext>
            </a:extLst>
          </p:cNvPr>
          <p:cNvSpPr txBox="1">
            <a:spLocks/>
          </p:cNvSpPr>
          <p:nvPr/>
        </p:nvSpPr>
        <p:spPr>
          <a:xfrm>
            <a:off x="176817" y="1237526"/>
            <a:ext cx="9144000" cy="2387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>
                <a:latin typeface="+mn-lt"/>
              </a:rPr>
              <a:t>WORKSHOP:</a:t>
            </a:r>
            <a:br>
              <a:rPr lang="en-AU" b="1">
                <a:latin typeface="+mn-lt"/>
              </a:rPr>
            </a:br>
            <a:r>
              <a:rPr lang="en-AU" b="1">
                <a:latin typeface="+mn-lt"/>
              </a:rPr>
              <a:t>Choosing Tobacco or Health:</a:t>
            </a:r>
            <a:br>
              <a:rPr lang="en-AU" b="1">
                <a:latin typeface="+mn-lt"/>
              </a:rPr>
            </a:br>
            <a:r>
              <a:rPr lang="en-AU" b="1">
                <a:latin typeface="+mn-lt"/>
              </a:rPr>
              <a:t>Where to from here?</a:t>
            </a:r>
            <a:endParaRPr lang="en-AU" b="1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3AA405-98ED-4DD2-BDEA-DD6AB44B70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91" y="116632"/>
            <a:ext cx="4086226" cy="1101843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71ECEF-6267-4E9A-A890-433AE5E0F8AF}"/>
              </a:ext>
            </a:extLst>
          </p:cNvPr>
          <p:cNvSpPr txBox="1"/>
          <p:nvPr/>
        </p:nvSpPr>
        <p:spPr>
          <a:xfrm>
            <a:off x="4937556" y="437307"/>
            <a:ext cx="286878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en-US" sz="4000" b="1" dirty="0">
                <a:solidFill>
                  <a:srgbClr val="4472C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Tasmania</a:t>
            </a:r>
            <a:endParaRPr kumimoji="0" lang="en-AU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3958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0E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436" y="246091"/>
            <a:ext cx="3384376" cy="891852"/>
          </a:xfrm>
        </p:spPr>
        <p:txBody>
          <a:bodyPr>
            <a:normAutofit/>
          </a:bodyPr>
          <a:lstStyle/>
          <a:p>
            <a:r>
              <a:rPr lang="en-AU" sz="3600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176464"/>
          </a:xfrm>
        </p:spPr>
        <p:txBody>
          <a:bodyPr>
            <a:noAutofit/>
          </a:bodyPr>
          <a:lstStyle/>
          <a:p>
            <a:r>
              <a:rPr lang="en-AU" sz="6600" dirty="0">
                <a:solidFill>
                  <a:schemeClr val="tx1"/>
                </a:solidFill>
              </a:rPr>
              <a:t>6.	Government – its close relationship with Big Tobacco.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46091"/>
            <a:ext cx="16571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Tasmania</a:t>
            </a:r>
            <a:r>
              <a:rPr lang="en-A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A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200400" cy="65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4288" y="3230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25 June 2021</a:t>
            </a:r>
          </a:p>
          <a:p>
            <a:pPr algn="ctr"/>
            <a:r>
              <a:rPr lang="en-AU" dirty="0"/>
              <a:t>Launceston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4360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0E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436" y="246091"/>
            <a:ext cx="3384376" cy="891852"/>
          </a:xfrm>
        </p:spPr>
        <p:txBody>
          <a:bodyPr>
            <a:normAutofit/>
          </a:bodyPr>
          <a:lstStyle/>
          <a:p>
            <a:r>
              <a:rPr lang="en-AU" sz="3600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60440"/>
          </a:xfrm>
        </p:spPr>
        <p:txBody>
          <a:bodyPr>
            <a:noAutofit/>
          </a:bodyPr>
          <a:lstStyle/>
          <a:p>
            <a:r>
              <a:rPr lang="en-AU" sz="7200" dirty="0">
                <a:solidFill>
                  <a:schemeClr val="tx1"/>
                </a:solidFill>
              </a:rPr>
              <a:t>7.	The Opposition Government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46091"/>
            <a:ext cx="16571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Tasmania</a:t>
            </a:r>
            <a:r>
              <a:rPr lang="en-A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A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200400" cy="65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4288" y="3230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25 June 2021</a:t>
            </a:r>
          </a:p>
          <a:p>
            <a:pPr algn="ctr"/>
            <a:r>
              <a:rPr lang="en-AU" dirty="0"/>
              <a:t>Launceston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4670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0E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436" y="246091"/>
            <a:ext cx="3384376" cy="891852"/>
          </a:xfrm>
        </p:spPr>
        <p:txBody>
          <a:bodyPr>
            <a:normAutofit/>
          </a:bodyPr>
          <a:lstStyle/>
          <a:p>
            <a:r>
              <a:rPr lang="en-AU" sz="3600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>
            <a:noAutofit/>
          </a:bodyPr>
          <a:lstStyle/>
          <a:p>
            <a:r>
              <a:rPr lang="en-AU" sz="8000" dirty="0">
                <a:solidFill>
                  <a:schemeClr val="tx1"/>
                </a:solidFill>
              </a:rPr>
              <a:t>8.	Cost to Implement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46091"/>
            <a:ext cx="16571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Tasmania</a:t>
            </a:r>
            <a:r>
              <a:rPr lang="en-A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A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200400" cy="65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4288" y="3230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25 June 2021</a:t>
            </a:r>
          </a:p>
          <a:p>
            <a:pPr algn="ctr"/>
            <a:r>
              <a:rPr lang="en-AU" dirty="0"/>
              <a:t>Launceston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4307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0E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436" y="246091"/>
            <a:ext cx="3384376" cy="891852"/>
          </a:xfrm>
        </p:spPr>
        <p:txBody>
          <a:bodyPr>
            <a:normAutofit/>
          </a:bodyPr>
          <a:lstStyle/>
          <a:p>
            <a:r>
              <a:rPr lang="en-AU" sz="3600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560840" cy="2448272"/>
          </a:xfrm>
        </p:spPr>
        <p:txBody>
          <a:bodyPr>
            <a:normAutofit/>
          </a:bodyPr>
          <a:lstStyle/>
          <a:p>
            <a:r>
              <a:rPr lang="en-AU" sz="8000" dirty="0">
                <a:solidFill>
                  <a:schemeClr val="tx1"/>
                </a:solidFill>
              </a:rPr>
              <a:t>9.	Discrimination</a:t>
            </a:r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3347864" y="246091"/>
            <a:ext cx="16571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Tasmania</a:t>
            </a:r>
            <a:r>
              <a:rPr lang="en-A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A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200400" cy="65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4288" y="3230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25 June 2021</a:t>
            </a:r>
          </a:p>
          <a:p>
            <a:pPr algn="ctr"/>
            <a:r>
              <a:rPr lang="en-AU" dirty="0"/>
              <a:t>Launceston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8844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0E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436" y="246091"/>
            <a:ext cx="3384376" cy="891852"/>
          </a:xfrm>
        </p:spPr>
        <p:txBody>
          <a:bodyPr>
            <a:normAutofit/>
          </a:bodyPr>
          <a:lstStyle/>
          <a:p>
            <a:r>
              <a:rPr lang="en-AU" sz="3600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560840" cy="4824536"/>
          </a:xfrm>
        </p:spPr>
        <p:txBody>
          <a:bodyPr>
            <a:normAutofit/>
          </a:bodyPr>
          <a:lstStyle/>
          <a:p>
            <a:pPr algn="l"/>
            <a:r>
              <a:rPr lang="en-AU" sz="3600" u="sng" dirty="0">
                <a:solidFill>
                  <a:schemeClr val="tx1"/>
                </a:solidFill>
              </a:rPr>
              <a:t>In conclusion:</a:t>
            </a:r>
          </a:p>
          <a:p>
            <a:pPr algn="l"/>
            <a:endParaRPr lang="en-AU" sz="800" dirty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n-AU" sz="3600" dirty="0">
                <a:solidFill>
                  <a:schemeClr val="tx1"/>
                </a:solidFill>
              </a:rPr>
              <a:t>What more could we have done to get this Bill up?  (A question I have asked myself many times and with different answers).</a:t>
            </a: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endParaRPr lang="en-AU" sz="800" dirty="0">
              <a:solidFill>
                <a:schemeClr val="tx1"/>
              </a:solidFill>
            </a:endParaRP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endParaRPr lang="en-AU" sz="800" dirty="0">
              <a:solidFill>
                <a:schemeClr val="tx1"/>
              </a:solidFill>
            </a:endParaRP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endParaRPr lang="en-AU" sz="800" dirty="0">
              <a:solidFill>
                <a:schemeClr val="tx1"/>
              </a:solidFill>
            </a:endParaRP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r>
              <a:rPr lang="en-AU" sz="3600" dirty="0">
                <a:solidFill>
                  <a:schemeClr val="tx1"/>
                </a:solidFill>
              </a:rPr>
              <a:t>Where should we go from here?</a:t>
            </a:r>
          </a:p>
          <a:p>
            <a:pPr marL="514350" indent="-514350" algn="l">
              <a:buAutoNum type="arabicPeriod"/>
            </a:pPr>
            <a:endParaRPr lang="en-AU" sz="3600" dirty="0">
              <a:solidFill>
                <a:schemeClr val="tx1"/>
              </a:solidFill>
            </a:endParaRPr>
          </a:p>
          <a:p>
            <a:pPr algn="l"/>
            <a:endParaRPr lang="en-AU" sz="3600" dirty="0">
              <a:solidFill>
                <a:schemeClr val="tx1"/>
              </a:solidFill>
            </a:endParaRPr>
          </a:p>
          <a:p>
            <a:pPr algn="l"/>
            <a:endParaRPr lang="en-AU" dirty="0">
              <a:solidFill>
                <a:schemeClr val="tx1"/>
              </a:solidFill>
            </a:endParaRPr>
          </a:p>
          <a:p>
            <a:pPr algn="l"/>
            <a:endParaRPr lang="en-AU" sz="1100" dirty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en-AU" dirty="0">
              <a:solidFill>
                <a:schemeClr val="tx1"/>
              </a:solidFill>
            </a:endParaRPr>
          </a:p>
          <a:p>
            <a:pPr algn="l"/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3347864" y="246091"/>
            <a:ext cx="16571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Tasmania</a:t>
            </a:r>
            <a:r>
              <a:rPr lang="en-A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A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200400" cy="65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4288" y="3230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25 June 2021</a:t>
            </a:r>
          </a:p>
          <a:p>
            <a:pPr algn="ctr"/>
            <a:r>
              <a:rPr lang="en-AU" dirty="0"/>
              <a:t>Launceston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7666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0E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436" y="246091"/>
            <a:ext cx="3384376" cy="891852"/>
          </a:xfrm>
        </p:spPr>
        <p:txBody>
          <a:bodyPr>
            <a:normAutofit/>
          </a:bodyPr>
          <a:lstStyle/>
          <a:p>
            <a:r>
              <a:rPr lang="en-AU" sz="3600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064896" cy="4248472"/>
          </a:xfrm>
        </p:spPr>
        <p:txBody>
          <a:bodyPr>
            <a:normAutofit/>
          </a:bodyPr>
          <a:lstStyle/>
          <a:p>
            <a:r>
              <a:rPr lang="en-AU" sz="8000" dirty="0">
                <a:solidFill>
                  <a:schemeClr val="tx1"/>
                </a:solidFill>
              </a:rPr>
              <a:t>What more could we have done to get this Bill up? 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46091"/>
            <a:ext cx="16571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Tasmania</a:t>
            </a:r>
            <a:r>
              <a:rPr lang="en-A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A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200400" cy="65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4288" y="3230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25 June 2021</a:t>
            </a:r>
          </a:p>
          <a:p>
            <a:pPr algn="ctr"/>
            <a:r>
              <a:rPr lang="en-AU" dirty="0"/>
              <a:t>Launceston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7653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0E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436" y="246091"/>
            <a:ext cx="3384376" cy="891852"/>
          </a:xfrm>
        </p:spPr>
        <p:txBody>
          <a:bodyPr>
            <a:normAutofit/>
          </a:bodyPr>
          <a:lstStyle/>
          <a:p>
            <a:r>
              <a:rPr lang="en-AU" sz="3600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1580" y="2060848"/>
            <a:ext cx="7560840" cy="3456384"/>
          </a:xfrm>
        </p:spPr>
        <p:txBody>
          <a:bodyPr>
            <a:noAutofit/>
          </a:bodyPr>
          <a:lstStyle/>
          <a:p>
            <a:r>
              <a:rPr lang="en-AU" sz="8000" dirty="0">
                <a:solidFill>
                  <a:schemeClr val="tx1"/>
                </a:solidFill>
              </a:rPr>
              <a:t>Where should we go from here?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46091"/>
            <a:ext cx="16571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Tasmania</a:t>
            </a:r>
            <a:r>
              <a:rPr lang="en-A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A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200400" cy="65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4288" y="3230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25 June 2021</a:t>
            </a:r>
          </a:p>
          <a:p>
            <a:pPr algn="ctr"/>
            <a:r>
              <a:rPr lang="en-AU" dirty="0"/>
              <a:t>Launceston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65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0E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436" y="246091"/>
            <a:ext cx="3384376" cy="891852"/>
          </a:xfrm>
        </p:spPr>
        <p:txBody>
          <a:bodyPr>
            <a:normAutofit/>
          </a:bodyPr>
          <a:lstStyle/>
          <a:p>
            <a:r>
              <a:rPr lang="en-AU" sz="3600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1580" y="2924944"/>
            <a:ext cx="7560840" cy="2592288"/>
          </a:xfrm>
        </p:spPr>
        <p:txBody>
          <a:bodyPr>
            <a:noAutofit/>
          </a:bodyPr>
          <a:lstStyle/>
          <a:p>
            <a:r>
              <a:rPr lang="en-AU" sz="8000" dirty="0">
                <a:solidFill>
                  <a:schemeClr val="tx1"/>
                </a:solidFill>
              </a:rPr>
              <a:t>Thankyou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46091"/>
            <a:ext cx="16571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Tasmania</a:t>
            </a:r>
            <a:r>
              <a:rPr lang="en-A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A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200400" cy="65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4288" y="3230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25 June 2021</a:t>
            </a:r>
          </a:p>
          <a:p>
            <a:pPr algn="ctr"/>
            <a:r>
              <a:rPr lang="en-AU" dirty="0"/>
              <a:t>Launceston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929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0E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436" y="246091"/>
            <a:ext cx="3384376" cy="891852"/>
          </a:xfrm>
        </p:spPr>
        <p:txBody>
          <a:bodyPr>
            <a:normAutofit/>
          </a:bodyPr>
          <a:lstStyle/>
          <a:p>
            <a:r>
              <a:rPr lang="en-AU" sz="3600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2880320"/>
          </a:xfrm>
        </p:spPr>
        <p:txBody>
          <a:bodyPr>
            <a:normAutofit/>
          </a:bodyPr>
          <a:lstStyle/>
          <a:p>
            <a:r>
              <a:rPr lang="en-AU" sz="7200" dirty="0">
                <a:solidFill>
                  <a:schemeClr val="tx1"/>
                </a:solidFill>
              </a:rPr>
              <a:t>Introduction and Welcome </a:t>
            </a:r>
            <a:r>
              <a:rPr lang="en-AU" dirty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46091"/>
            <a:ext cx="16571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Tasmania</a:t>
            </a:r>
            <a:r>
              <a:rPr lang="en-A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A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200400" cy="65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4288" y="3230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25 June 2021</a:t>
            </a:r>
          </a:p>
          <a:p>
            <a:pPr algn="ctr"/>
            <a:r>
              <a:rPr lang="en-AU" dirty="0"/>
              <a:t>Launceston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543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0E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436" y="246091"/>
            <a:ext cx="3384376" cy="891852"/>
          </a:xfrm>
        </p:spPr>
        <p:txBody>
          <a:bodyPr>
            <a:normAutofit/>
          </a:bodyPr>
          <a:lstStyle/>
          <a:p>
            <a:r>
              <a:rPr lang="en-AU" sz="3600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920880" cy="3744416"/>
          </a:xfrm>
        </p:spPr>
        <p:txBody>
          <a:bodyPr>
            <a:normAutofit/>
          </a:bodyPr>
          <a:lstStyle/>
          <a:p>
            <a:r>
              <a:rPr lang="en-AU" sz="7800" dirty="0">
                <a:solidFill>
                  <a:schemeClr val="tx1"/>
                </a:solidFill>
              </a:rPr>
              <a:t>“Trying to change tobacco legislation in Tasmania”</a:t>
            </a:r>
            <a:r>
              <a:rPr lang="en-AU" dirty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46091"/>
            <a:ext cx="16571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Tasmania</a:t>
            </a:r>
            <a:r>
              <a:rPr lang="en-A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A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200400" cy="65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4288" y="3230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25 June 2021</a:t>
            </a:r>
          </a:p>
          <a:p>
            <a:pPr algn="ctr"/>
            <a:r>
              <a:rPr lang="en-AU" dirty="0"/>
              <a:t>Launceston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446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0E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436" y="246091"/>
            <a:ext cx="3384376" cy="891852"/>
          </a:xfrm>
        </p:spPr>
        <p:txBody>
          <a:bodyPr>
            <a:normAutofit/>
          </a:bodyPr>
          <a:lstStyle/>
          <a:p>
            <a:r>
              <a:rPr lang="en-AU" sz="3600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920880" cy="3960440"/>
          </a:xfrm>
        </p:spPr>
        <p:txBody>
          <a:bodyPr>
            <a:normAutofit/>
          </a:bodyPr>
          <a:lstStyle/>
          <a:p>
            <a:r>
              <a:rPr lang="en-AU" sz="7800" dirty="0">
                <a:solidFill>
                  <a:schemeClr val="tx1"/>
                </a:solidFill>
              </a:rPr>
              <a:t>The 9 main reasons the T21 Bill failed…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46091"/>
            <a:ext cx="16571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Tasmania</a:t>
            </a:r>
            <a:r>
              <a:rPr lang="en-A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A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200400" cy="65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4288" y="3230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25 June 2021</a:t>
            </a:r>
          </a:p>
          <a:p>
            <a:pPr algn="ctr"/>
            <a:r>
              <a:rPr lang="en-AU" dirty="0"/>
              <a:t>Launceston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7144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0E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436" y="246091"/>
            <a:ext cx="3384376" cy="891852"/>
          </a:xfrm>
        </p:spPr>
        <p:txBody>
          <a:bodyPr>
            <a:normAutofit/>
          </a:bodyPr>
          <a:lstStyle/>
          <a:p>
            <a:r>
              <a:rPr lang="en-AU" sz="3600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988840"/>
            <a:ext cx="7632848" cy="4320480"/>
          </a:xfrm>
        </p:spPr>
        <p:txBody>
          <a:bodyPr>
            <a:normAutofit/>
          </a:bodyPr>
          <a:lstStyle/>
          <a:p>
            <a:pPr algn="l"/>
            <a:r>
              <a:rPr lang="en-AU" sz="6600" dirty="0">
                <a:solidFill>
                  <a:schemeClr val="tx1"/>
                </a:solidFill>
              </a:rPr>
              <a:t>1.	Ignorance of Members of the Legislative Council</a:t>
            </a:r>
            <a:r>
              <a:rPr lang="en-AU" sz="7200" dirty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46091"/>
            <a:ext cx="16571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Tasmania</a:t>
            </a:r>
            <a:r>
              <a:rPr lang="en-A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A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200400" cy="65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4288" y="3230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25 June 2021</a:t>
            </a:r>
          </a:p>
          <a:p>
            <a:pPr algn="ctr"/>
            <a:r>
              <a:rPr lang="en-AU" dirty="0"/>
              <a:t>Launceston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7717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0E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436" y="246091"/>
            <a:ext cx="3384376" cy="891852"/>
          </a:xfrm>
        </p:spPr>
        <p:txBody>
          <a:bodyPr>
            <a:normAutofit/>
          </a:bodyPr>
          <a:lstStyle/>
          <a:p>
            <a:r>
              <a:rPr lang="en-AU" sz="3600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030" y="1556792"/>
            <a:ext cx="7124356" cy="4608512"/>
          </a:xfrm>
        </p:spPr>
        <p:txBody>
          <a:bodyPr>
            <a:noAutofit/>
          </a:bodyPr>
          <a:lstStyle/>
          <a:p>
            <a:r>
              <a:rPr lang="en-AU" sz="5400" dirty="0">
                <a:solidFill>
                  <a:schemeClr val="tx1"/>
                </a:solidFill>
              </a:rPr>
              <a:t>2. A failure to understand the “Framework Convention on Tobacco Control” (FCTC)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46091"/>
            <a:ext cx="16571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Tasmania</a:t>
            </a:r>
            <a:r>
              <a:rPr lang="en-A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A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200400" cy="65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4288" y="3230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25 June 2021</a:t>
            </a:r>
          </a:p>
          <a:p>
            <a:pPr algn="ctr"/>
            <a:r>
              <a:rPr lang="en-AU" dirty="0"/>
              <a:t>Launceston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1905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0E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436" y="246091"/>
            <a:ext cx="3384376" cy="891852"/>
          </a:xfrm>
        </p:spPr>
        <p:txBody>
          <a:bodyPr>
            <a:normAutofit/>
          </a:bodyPr>
          <a:lstStyle/>
          <a:p>
            <a:r>
              <a:rPr lang="en-AU" sz="3600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208912" cy="3168352"/>
          </a:xfrm>
        </p:spPr>
        <p:txBody>
          <a:bodyPr>
            <a:normAutofit/>
          </a:bodyPr>
          <a:lstStyle/>
          <a:p>
            <a:r>
              <a:rPr lang="en-AU" sz="6600" dirty="0">
                <a:solidFill>
                  <a:schemeClr val="tx1"/>
                </a:solidFill>
              </a:rPr>
              <a:t>3.	Big Tobacco Control – and its fronts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46091"/>
            <a:ext cx="16571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Tasmania</a:t>
            </a:r>
            <a:r>
              <a:rPr lang="en-A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A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200400" cy="65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4288" y="3230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25 June 2021</a:t>
            </a:r>
          </a:p>
          <a:p>
            <a:pPr algn="ctr"/>
            <a:r>
              <a:rPr lang="en-AU" dirty="0"/>
              <a:t>Launceston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187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0E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436" y="246091"/>
            <a:ext cx="3384376" cy="891852"/>
          </a:xfrm>
        </p:spPr>
        <p:txBody>
          <a:bodyPr>
            <a:normAutofit/>
          </a:bodyPr>
          <a:lstStyle/>
          <a:p>
            <a:r>
              <a:rPr lang="en-AU" sz="3600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132856"/>
            <a:ext cx="7848872" cy="4104456"/>
          </a:xfrm>
        </p:spPr>
        <p:txBody>
          <a:bodyPr>
            <a:normAutofit/>
          </a:bodyPr>
          <a:lstStyle/>
          <a:p>
            <a:r>
              <a:rPr lang="en-AU" sz="8000" dirty="0">
                <a:solidFill>
                  <a:schemeClr val="tx1"/>
                </a:solidFill>
              </a:rPr>
              <a:t>4.	Complexity of Legislation </a:t>
            </a:r>
            <a:endParaRPr lang="en-AU" sz="8000" dirty="0"/>
          </a:p>
        </p:txBody>
      </p:sp>
      <p:sp>
        <p:nvSpPr>
          <p:cNvPr id="4" name="Rectangle 3"/>
          <p:cNvSpPr/>
          <p:nvPr/>
        </p:nvSpPr>
        <p:spPr>
          <a:xfrm>
            <a:off x="3347864" y="246091"/>
            <a:ext cx="16571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Tasmania</a:t>
            </a:r>
            <a:r>
              <a:rPr lang="en-A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A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200400" cy="65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4288" y="3230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25 June 2021</a:t>
            </a:r>
          </a:p>
          <a:p>
            <a:pPr algn="ctr"/>
            <a:r>
              <a:rPr lang="en-AU" dirty="0"/>
              <a:t>Launceston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Ivan Dean APM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946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0E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436" y="246091"/>
            <a:ext cx="3384376" cy="891852"/>
          </a:xfrm>
        </p:spPr>
        <p:txBody>
          <a:bodyPr>
            <a:normAutofit/>
          </a:bodyPr>
          <a:lstStyle/>
          <a:p>
            <a:r>
              <a:rPr lang="en-AU" sz="3600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>
            <a:noAutofit/>
          </a:bodyPr>
          <a:lstStyle/>
          <a:p>
            <a:r>
              <a:rPr lang="en-AU" sz="8000" dirty="0">
                <a:solidFill>
                  <a:schemeClr val="tx1"/>
                </a:solidFill>
              </a:rPr>
              <a:t>5.	Unintended Consequences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46091"/>
            <a:ext cx="16571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Tasmania</a:t>
            </a:r>
            <a:r>
              <a:rPr lang="en-A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A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200400" cy="65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4288" y="3230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25 June 2021</a:t>
            </a:r>
          </a:p>
          <a:p>
            <a:pPr algn="ctr"/>
            <a:r>
              <a:rPr lang="en-AU" dirty="0"/>
              <a:t>Launceston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Ivan Dean APM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0B1-AA47-4D69-98AC-F5CD294BFB8F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0421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1460</Words>
  <Application>Microsoft Office PowerPoint</Application>
  <PresentationFormat>On-screen Show (4:3)</PresentationFormat>
  <Paragraphs>222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WORKSHOP</vt:lpstr>
      <vt:lpstr>WORKSHOP</vt:lpstr>
      <vt:lpstr>WORKSHOP</vt:lpstr>
      <vt:lpstr>WORKSHOP</vt:lpstr>
      <vt:lpstr>WORKSHOP</vt:lpstr>
      <vt:lpstr>WORKSHOP</vt:lpstr>
      <vt:lpstr>WORKSHOP</vt:lpstr>
      <vt:lpstr>WORKSHOP</vt:lpstr>
      <vt:lpstr>WORKSHOP</vt:lpstr>
      <vt:lpstr>WORKSHOP</vt:lpstr>
      <vt:lpstr>WORKSHOP</vt:lpstr>
      <vt:lpstr>WORKSHOP</vt:lpstr>
      <vt:lpstr>WORKSHOP</vt:lpstr>
      <vt:lpstr>WORKSHOP</vt:lpstr>
      <vt:lpstr>WORKSHOP</vt:lpstr>
      <vt:lpstr>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</dc:title>
  <dc:creator>Megan</dc:creator>
  <cp:lastModifiedBy>Kathryn Barnsley</cp:lastModifiedBy>
  <cp:revision>32</cp:revision>
  <dcterms:created xsi:type="dcterms:W3CDTF">2021-06-14T03:20:14Z</dcterms:created>
  <dcterms:modified xsi:type="dcterms:W3CDTF">2021-07-26T06:55:58Z</dcterms:modified>
</cp:coreProperties>
</file>