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3"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318" autoAdjust="0"/>
  </p:normalViewPr>
  <p:slideViewPr>
    <p:cSldViewPr snapToGrid="0">
      <p:cViewPr varScale="1">
        <p:scale>
          <a:sx n="90" d="100"/>
          <a:sy n="90" d="100"/>
        </p:scale>
        <p:origin x="13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6.xml.rels><?xml version="1.0" encoding="UTF-8" standalone="yes"?>
<Relationships xmlns="http://schemas.openxmlformats.org/package/2006/relationships"><Relationship Id="rId3" Type="http://schemas.openxmlformats.org/officeDocument/2006/relationships/hyperlink" Target="https://www.tobaccoinaustralia.org.au/home.aspx" TargetMode="External"/><Relationship Id="rId2" Type="http://schemas.openxmlformats.org/officeDocument/2006/relationships/hyperlink" Target="mailto:Marathon246@gmail.com" TargetMode="External"/><Relationship Id="rId1" Type="http://schemas.openxmlformats.org/officeDocument/2006/relationships/hyperlink" Target="https://tobaccotactics.org/" TargetMode="External"/></Relationships>
</file>

<file path=ppt/diagrams/_rels/drawing16.xml.rels><?xml version="1.0" encoding="UTF-8" standalone="yes"?>
<Relationships xmlns="http://schemas.openxmlformats.org/package/2006/relationships"><Relationship Id="rId3" Type="http://schemas.openxmlformats.org/officeDocument/2006/relationships/hyperlink" Target="https://www.tobaccoinaustralia.org.au/home.aspx" TargetMode="External"/><Relationship Id="rId2" Type="http://schemas.openxmlformats.org/officeDocument/2006/relationships/hyperlink" Target="mailto:Marathon246@gmail.com" TargetMode="External"/><Relationship Id="rId1" Type="http://schemas.openxmlformats.org/officeDocument/2006/relationships/hyperlink" Target="https://tobaccotactics.or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8609E-41C5-4439-B42E-7B0421C4CF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AU"/>
        </a:p>
      </dgm:t>
    </dgm:pt>
    <dgm:pt modelId="{F7FFCB44-C8EF-445A-8F07-E9E4EAB2A7CA}">
      <dgm:prSet/>
      <dgm:spPr/>
      <dgm:t>
        <a:bodyPr/>
        <a:lstStyle/>
        <a:p>
          <a:r>
            <a:rPr lang="en-US"/>
            <a:t>Interference takes many forms</a:t>
          </a:r>
          <a:endParaRPr lang="en-AU"/>
        </a:p>
      </dgm:t>
    </dgm:pt>
    <dgm:pt modelId="{3423D60B-C92A-47C7-B249-1F96A74E181A}" type="parTrans" cxnId="{2195E498-A061-4B6D-8250-D11E39B5D672}">
      <dgm:prSet/>
      <dgm:spPr/>
      <dgm:t>
        <a:bodyPr/>
        <a:lstStyle/>
        <a:p>
          <a:endParaRPr lang="en-AU"/>
        </a:p>
      </dgm:t>
    </dgm:pt>
    <dgm:pt modelId="{B1D3A7BC-1577-44DF-A975-393067361FFC}" type="sibTrans" cxnId="{2195E498-A061-4B6D-8250-D11E39B5D672}">
      <dgm:prSet/>
      <dgm:spPr/>
      <dgm:t>
        <a:bodyPr/>
        <a:lstStyle/>
        <a:p>
          <a:endParaRPr lang="en-AU"/>
        </a:p>
      </dgm:t>
    </dgm:pt>
    <dgm:pt modelId="{2EDD44A1-4FD5-4439-BE8E-FD4269549933}" type="pres">
      <dgm:prSet presAssocID="{72B8609E-41C5-4439-B42E-7B0421C4CF08}" presName="linear" presStyleCnt="0">
        <dgm:presLayoutVars>
          <dgm:animLvl val="lvl"/>
          <dgm:resizeHandles val="exact"/>
        </dgm:presLayoutVars>
      </dgm:prSet>
      <dgm:spPr/>
    </dgm:pt>
    <dgm:pt modelId="{1EF4C948-68E1-427E-B230-845A3BC52E65}" type="pres">
      <dgm:prSet presAssocID="{F7FFCB44-C8EF-445A-8F07-E9E4EAB2A7CA}" presName="parentText" presStyleLbl="node1" presStyleIdx="0" presStyleCnt="1">
        <dgm:presLayoutVars>
          <dgm:chMax val="0"/>
          <dgm:bulletEnabled val="1"/>
        </dgm:presLayoutVars>
      </dgm:prSet>
      <dgm:spPr/>
    </dgm:pt>
  </dgm:ptLst>
  <dgm:cxnLst>
    <dgm:cxn modelId="{AFB9586A-EDA4-4410-B29C-1A3449B11796}" type="presOf" srcId="{72B8609E-41C5-4439-B42E-7B0421C4CF08}" destId="{2EDD44A1-4FD5-4439-BE8E-FD4269549933}" srcOrd="0" destOrd="0" presId="urn:microsoft.com/office/officeart/2005/8/layout/vList2"/>
    <dgm:cxn modelId="{2195E498-A061-4B6D-8250-D11E39B5D672}" srcId="{72B8609E-41C5-4439-B42E-7B0421C4CF08}" destId="{F7FFCB44-C8EF-445A-8F07-E9E4EAB2A7CA}" srcOrd="0" destOrd="0" parTransId="{3423D60B-C92A-47C7-B249-1F96A74E181A}" sibTransId="{B1D3A7BC-1577-44DF-A975-393067361FFC}"/>
    <dgm:cxn modelId="{B73586C4-3651-490D-8B08-99123AD123BE}" type="presOf" srcId="{F7FFCB44-C8EF-445A-8F07-E9E4EAB2A7CA}" destId="{1EF4C948-68E1-427E-B230-845A3BC52E65}" srcOrd="0" destOrd="0" presId="urn:microsoft.com/office/officeart/2005/8/layout/vList2"/>
    <dgm:cxn modelId="{EB67EF7E-A7F4-433E-AFF3-4A09E263B165}" type="presParOf" srcId="{2EDD44A1-4FD5-4439-BE8E-FD4269549933}" destId="{1EF4C948-68E1-427E-B230-845A3BC52E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181594-D8CE-4422-A89A-E475F5D63763}"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AU"/>
        </a:p>
      </dgm:t>
    </dgm:pt>
    <dgm:pt modelId="{034D6CDA-F6FB-4048-B3A9-F05334B91FED}">
      <dgm:prSet/>
      <dgm:spPr/>
      <dgm:t>
        <a:bodyPr/>
        <a:lstStyle/>
        <a:p>
          <a:r>
            <a:rPr lang="en-US" dirty="0"/>
            <a:t>Tobacco Coalition</a:t>
          </a:r>
          <a:endParaRPr lang="en-AU" dirty="0"/>
        </a:p>
      </dgm:t>
    </dgm:pt>
    <dgm:pt modelId="{2E549FB0-BF14-42D3-89EB-38F8205B06B0}" type="parTrans" cxnId="{AFC6FD6F-B695-4232-951B-D82555BBEFED}">
      <dgm:prSet/>
      <dgm:spPr/>
      <dgm:t>
        <a:bodyPr/>
        <a:lstStyle/>
        <a:p>
          <a:endParaRPr lang="en-AU"/>
        </a:p>
      </dgm:t>
    </dgm:pt>
    <dgm:pt modelId="{F73C15A2-1A35-439A-BCA3-A18C655EB9D5}" type="sibTrans" cxnId="{AFC6FD6F-B695-4232-951B-D82555BBEFED}">
      <dgm:prSet/>
      <dgm:spPr/>
      <dgm:t>
        <a:bodyPr/>
        <a:lstStyle/>
        <a:p>
          <a:endParaRPr lang="en-AU"/>
        </a:p>
      </dgm:t>
    </dgm:pt>
    <dgm:pt modelId="{C13B04B6-D37C-4E66-9039-A37F383234DE}">
      <dgm:prSet/>
      <dgm:spPr/>
      <dgm:t>
        <a:bodyPr/>
        <a:lstStyle/>
        <a:p>
          <a:r>
            <a:rPr lang="en-US"/>
            <a:t>Government controlled</a:t>
          </a:r>
          <a:endParaRPr lang="en-AU"/>
        </a:p>
      </dgm:t>
    </dgm:pt>
    <dgm:pt modelId="{2B0C39FD-2543-43CD-AFA6-300C31D341E6}" type="parTrans" cxnId="{BD4096B8-D59A-4B1F-9917-EFB5423B2051}">
      <dgm:prSet/>
      <dgm:spPr/>
      <dgm:t>
        <a:bodyPr/>
        <a:lstStyle/>
        <a:p>
          <a:endParaRPr lang="en-AU"/>
        </a:p>
      </dgm:t>
    </dgm:pt>
    <dgm:pt modelId="{73DE583C-516A-4B82-BF28-3BC41FC154F3}" type="sibTrans" cxnId="{BD4096B8-D59A-4B1F-9917-EFB5423B2051}">
      <dgm:prSet/>
      <dgm:spPr/>
      <dgm:t>
        <a:bodyPr/>
        <a:lstStyle/>
        <a:p>
          <a:endParaRPr lang="en-AU"/>
        </a:p>
      </dgm:t>
    </dgm:pt>
    <dgm:pt modelId="{921721A7-973A-4358-A3E8-571020C8EE2F}">
      <dgm:prSet/>
      <dgm:spPr/>
      <dgm:t>
        <a:bodyPr/>
        <a:lstStyle/>
        <a:p>
          <a:r>
            <a:rPr lang="en-US"/>
            <a:t>Interference by senior bureaucrats in proposals</a:t>
          </a:r>
          <a:endParaRPr lang="en-AU"/>
        </a:p>
      </dgm:t>
    </dgm:pt>
    <dgm:pt modelId="{CB5CDC4E-18D9-4ADD-A5AF-848AB963799E}" type="parTrans" cxnId="{B143B6F9-0F2C-4636-9179-C7181225B71B}">
      <dgm:prSet/>
      <dgm:spPr/>
      <dgm:t>
        <a:bodyPr/>
        <a:lstStyle/>
        <a:p>
          <a:endParaRPr lang="en-AU"/>
        </a:p>
      </dgm:t>
    </dgm:pt>
    <dgm:pt modelId="{BAB61C2A-A9EB-4859-A8FF-0D56AFA7A5A9}" type="sibTrans" cxnId="{B143B6F9-0F2C-4636-9179-C7181225B71B}">
      <dgm:prSet/>
      <dgm:spPr/>
      <dgm:t>
        <a:bodyPr/>
        <a:lstStyle/>
        <a:p>
          <a:endParaRPr lang="en-AU"/>
        </a:p>
      </dgm:t>
    </dgm:pt>
    <dgm:pt modelId="{21F07155-7E5C-47E1-A710-14CE3008126C}">
      <dgm:prSet/>
      <dgm:spPr/>
      <dgm:t>
        <a:bodyPr/>
        <a:lstStyle/>
        <a:p>
          <a:r>
            <a:rPr lang="en-US"/>
            <a:t>Lack of ability to speak publicly</a:t>
          </a:r>
          <a:endParaRPr lang="en-AU"/>
        </a:p>
      </dgm:t>
    </dgm:pt>
    <dgm:pt modelId="{02C5D6B5-8604-40D3-BD4E-396E4007336D}" type="parTrans" cxnId="{25485771-AD99-455D-926C-DA12E4CD8A50}">
      <dgm:prSet/>
      <dgm:spPr/>
      <dgm:t>
        <a:bodyPr/>
        <a:lstStyle/>
        <a:p>
          <a:endParaRPr lang="en-AU"/>
        </a:p>
      </dgm:t>
    </dgm:pt>
    <dgm:pt modelId="{DA598EE5-3113-4895-815D-AC60A0DF342A}" type="sibTrans" cxnId="{25485771-AD99-455D-926C-DA12E4CD8A50}">
      <dgm:prSet/>
      <dgm:spPr/>
      <dgm:t>
        <a:bodyPr/>
        <a:lstStyle/>
        <a:p>
          <a:endParaRPr lang="en-AU"/>
        </a:p>
      </dgm:t>
    </dgm:pt>
    <dgm:pt modelId="{03EB55BE-FB97-4B9C-A42B-5FBE53EC1A90}">
      <dgm:prSet/>
      <dgm:spPr/>
      <dgm:t>
        <a:bodyPr/>
        <a:lstStyle/>
        <a:p>
          <a:r>
            <a:rPr lang="en-US" dirty="0"/>
            <a:t>No direct line to Minister or even head of agency </a:t>
          </a:r>
          <a:endParaRPr lang="en-AU" dirty="0"/>
        </a:p>
      </dgm:t>
    </dgm:pt>
    <dgm:pt modelId="{A649E24C-E16C-4C0E-B9D5-2648D71E694B}" type="parTrans" cxnId="{5605DD94-54A0-446E-8FF7-89D1D038F906}">
      <dgm:prSet/>
      <dgm:spPr/>
      <dgm:t>
        <a:bodyPr/>
        <a:lstStyle/>
        <a:p>
          <a:endParaRPr lang="en-AU"/>
        </a:p>
      </dgm:t>
    </dgm:pt>
    <dgm:pt modelId="{D6B871DD-A911-4664-A5E1-DD8992D4455D}" type="sibTrans" cxnId="{5605DD94-54A0-446E-8FF7-89D1D038F906}">
      <dgm:prSet/>
      <dgm:spPr/>
      <dgm:t>
        <a:bodyPr/>
        <a:lstStyle/>
        <a:p>
          <a:endParaRPr lang="en-AU"/>
        </a:p>
      </dgm:t>
    </dgm:pt>
    <dgm:pt modelId="{8001DEEA-50CE-4FA7-A8BF-3C6DA98DF7A4}">
      <dgm:prSet/>
      <dgm:spPr/>
      <dgm:t>
        <a:bodyPr/>
        <a:lstStyle/>
        <a:p>
          <a:r>
            <a:rPr lang="en-US" dirty="0"/>
            <a:t>Some members ex officio (and have no tobacco knowledge or expertise)</a:t>
          </a:r>
          <a:endParaRPr lang="en-AU" dirty="0"/>
        </a:p>
      </dgm:t>
    </dgm:pt>
    <dgm:pt modelId="{B6185164-B9A7-4989-9C25-9856EF2409BA}" type="parTrans" cxnId="{FC67F60F-7139-446E-B0CC-D94B574CDD31}">
      <dgm:prSet/>
      <dgm:spPr/>
      <dgm:t>
        <a:bodyPr/>
        <a:lstStyle/>
        <a:p>
          <a:endParaRPr lang="en-AU"/>
        </a:p>
      </dgm:t>
    </dgm:pt>
    <dgm:pt modelId="{08D334F9-7270-4058-B7EA-B6E0769B09C3}" type="sibTrans" cxnId="{FC67F60F-7139-446E-B0CC-D94B574CDD31}">
      <dgm:prSet/>
      <dgm:spPr/>
      <dgm:t>
        <a:bodyPr/>
        <a:lstStyle/>
        <a:p>
          <a:endParaRPr lang="en-AU"/>
        </a:p>
      </dgm:t>
    </dgm:pt>
    <dgm:pt modelId="{DD30E005-5340-4575-9B9A-43DF4B1E4F20}">
      <dgm:prSet/>
      <dgm:spPr/>
      <dgm:t>
        <a:bodyPr/>
        <a:lstStyle/>
        <a:p>
          <a:r>
            <a:rPr lang="en-US"/>
            <a:t>Some members never attend – some sporadic</a:t>
          </a:r>
          <a:endParaRPr lang="en-AU"/>
        </a:p>
      </dgm:t>
    </dgm:pt>
    <dgm:pt modelId="{467799C7-44D8-4D27-8F2B-D0FD9A32CB7F}" type="parTrans" cxnId="{B12AFB0A-12D8-4CEF-AF3A-35F0C0B23478}">
      <dgm:prSet/>
      <dgm:spPr/>
      <dgm:t>
        <a:bodyPr/>
        <a:lstStyle/>
        <a:p>
          <a:endParaRPr lang="en-AU"/>
        </a:p>
      </dgm:t>
    </dgm:pt>
    <dgm:pt modelId="{A8C9B599-A05E-4C18-8F21-DCFA99459483}" type="sibTrans" cxnId="{B12AFB0A-12D8-4CEF-AF3A-35F0C0B23478}">
      <dgm:prSet/>
      <dgm:spPr/>
      <dgm:t>
        <a:bodyPr/>
        <a:lstStyle/>
        <a:p>
          <a:endParaRPr lang="en-AU"/>
        </a:p>
      </dgm:t>
    </dgm:pt>
    <dgm:pt modelId="{34CCC616-ED0D-4BCA-B72E-AA63ED2CCEE9}">
      <dgm:prSet/>
      <dgm:spPr/>
      <dgm:t>
        <a:bodyPr/>
        <a:lstStyle/>
        <a:p>
          <a:r>
            <a:rPr lang="en-US"/>
            <a:t>Too many other committees and pathways, polices get watered down and lost</a:t>
          </a:r>
          <a:endParaRPr lang="en-AU"/>
        </a:p>
      </dgm:t>
    </dgm:pt>
    <dgm:pt modelId="{12324FB6-76BB-4E6F-BDC1-EDF036CE3DC3}" type="parTrans" cxnId="{6A311454-0A5D-4DD3-8F56-9AAB562640B9}">
      <dgm:prSet/>
      <dgm:spPr/>
      <dgm:t>
        <a:bodyPr/>
        <a:lstStyle/>
        <a:p>
          <a:endParaRPr lang="en-AU"/>
        </a:p>
      </dgm:t>
    </dgm:pt>
    <dgm:pt modelId="{1E649B23-C382-4731-8D50-4E22096B4169}" type="sibTrans" cxnId="{6A311454-0A5D-4DD3-8F56-9AAB562640B9}">
      <dgm:prSet/>
      <dgm:spPr/>
      <dgm:t>
        <a:bodyPr/>
        <a:lstStyle/>
        <a:p>
          <a:endParaRPr lang="en-AU"/>
        </a:p>
      </dgm:t>
    </dgm:pt>
    <dgm:pt modelId="{BC67765C-8C2A-4327-919A-8CBF528AF71F}">
      <dgm:prSet/>
      <dgm:spPr/>
      <dgm:t>
        <a:bodyPr/>
        <a:lstStyle/>
        <a:p>
          <a:r>
            <a:rPr lang="en-US" dirty="0"/>
            <a:t>Healthy Tasmania Strategy section on tobacco was written by Imperial Tobacco</a:t>
          </a:r>
          <a:endParaRPr lang="en-AU" dirty="0"/>
        </a:p>
      </dgm:t>
    </dgm:pt>
    <dgm:pt modelId="{62C50055-93AA-479E-A7DC-52EC69F041C5}" type="parTrans" cxnId="{F9CA0CA2-A08C-48A1-A7BC-3CA3C00F862A}">
      <dgm:prSet/>
      <dgm:spPr/>
      <dgm:t>
        <a:bodyPr/>
        <a:lstStyle/>
        <a:p>
          <a:endParaRPr lang="en-AU"/>
        </a:p>
      </dgm:t>
    </dgm:pt>
    <dgm:pt modelId="{A51455E5-99B8-4F96-9F27-26697DDBC650}" type="sibTrans" cxnId="{F9CA0CA2-A08C-48A1-A7BC-3CA3C00F862A}">
      <dgm:prSet/>
      <dgm:spPr/>
      <dgm:t>
        <a:bodyPr/>
        <a:lstStyle/>
        <a:p>
          <a:endParaRPr lang="en-AU"/>
        </a:p>
      </dgm:t>
    </dgm:pt>
    <dgm:pt modelId="{D7C3EC8A-C351-4939-8F42-AD657E80AFE9}">
      <dgm:prSet/>
      <dgm:spPr/>
      <dgm:t>
        <a:bodyPr/>
        <a:lstStyle/>
        <a:p>
          <a:r>
            <a:rPr lang="en-US" dirty="0"/>
            <a:t>A Vaping supporter is on the Coalition</a:t>
          </a:r>
          <a:endParaRPr lang="en-AU" dirty="0"/>
        </a:p>
      </dgm:t>
    </dgm:pt>
    <dgm:pt modelId="{0D0BBC35-F7FD-474D-B2EF-743DF49133BA}" type="parTrans" cxnId="{EA6299C8-5BF1-4782-A0C5-4BD2D20843BB}">
      <dgm:prSet/>
      <dgm:spPr/>
      <dgm:t>
        <a:bodyPr/>
        <a:lstStyle/>
        <a:p>
          <a:endParaRPr lang="en-AU"/>
        </a:p>
      </dgm:t>
    </dgm:pt>
    <dgm:pt modelId="{B0B6A48E-FA16-493B-8777-F4208D9DD20C}" type="sibTrans" cxnId="{EA6299C8-5BF1-4782-A0C5-4BD2D20843BB}">
      <dgm:prSet/>
      <dgm:spPr/>
      <dgm:t>
        <a:bodyPr/>
        <a:lstStyle/>
        <a:p>
          <a:endParaRPr lang="en-AU"/>
        </a:p>
      </dgm:t>
    </dgm:pt>
    <dgm:pt modelId="{9E80419E-9BA2-4EEC-9FE9-03EC5A9C2D72}" type="pres">
      <dgm:prSet presAssocID="{F0181594-D8CE-4422-A89A-E475F5D63763}" presName="Name0" presStyleCnt="0">
        <dgm:presLayoutVars>
          <dgm:chMax val="7"/>
          <dgm:dir/>
          <dgm:animLvl val="lvl"/>
          <dgm:resizeHandles val="exact"/>
        </dgm:presLayoutVars>
      </dgm:prSet>
      <dgm:spPr/>
    </dgm:pt>
    <dgm:pt modelId="{117E91B2-E66B-4871-B19E-684AA819DD6F}" type="pres">
      <dgm:prSet presAssocID="{034D6CDA-F6FB-4048-B3A9-F05334B91FED}" presName="circle1" presStyleLbl="node1" presStyleIdx="0" presStyleCnt="1"/>
      <dgm:spPr/>
    </dgm:pt>
    <dgm:pt modelId="{0B95AF0D-ED12-4E11-BB74-AF8F0DE87B23}" type="pres">
      <dgm:prSet presAssocID="{034D6CDA-F6FB-4048-B3A9-F05334B91FED}" presName="space" presStyleCnt="0"/>
      <dgm:spPr/>
    </dgm:pt>
    <dgm:pt modelId="{4CDC8878-9D55-4B1C-A10A-578998C3F006}" type="pres">
      <dgm:prSet presAssocID="{034D6CDA-F6FB-4048-B3A9-F05334B91FED}" presName="rect1" presStyleLbl="alignAcc1" presStyleIdx="0" presStyleCnt="1"/>
      <dgm:spPr/>
    </dgm:pt>
    <dgm:pt modelId="{CBBE6648-8E1A-4355-890C-636ECC5DB8CF}" type="pres">
      <dgm:prSet presAssocID="{034D6CDA-F6FB-4048-B3A9-F05334B91FED}" presName="rect1ParTx" presStyleLbl="alignAcc1" presStyleIdx="0" presStyleCnt="1">
        <dgm:presLayoutVars>
          <dgm:chMax val="1"/>
          <dgm:bulletEnabled val="1"/>
        </dgm:presLayoutVars>
      </dgm:prSet>
      <dgm:spPr/>
    </dgm:pt>
    <dgm:pt modelId="{83211FD9-B946-47E0-9030-FF3258C8F434}" type="pres">
      <dgm:prSet presAssocID="{034D6CDA-F6FB-4048-B3A9-F05334B91FED}" presName="rect1ChTx" presStyleLbl="alignAcc1" presStyleIdx="0" presStyleCnt="1">
        <dgm:presLayoutVars>
          <dgm:bulletEnabled val="1"/>
        </dgm:presLayoutVars>
      </dgm:prSet>
      <dgm:spPr/>
    </dgm:pt>
  </dgm:ptLst>
  <dgm:cxnLst>
    <dgm:cxn modelId="{B12AFB0A-12D8-4CEF-AF3A-35F0C0B23478}" srcId="{034D6CDA-F6FB-4048-B3A9-F05334B91FED}" destId="{DD30E005-5340-4575-9B9A-43DF4B1E4F20}" srcOrd="5" destOrd="0" parTransId="{467799C7-44D8-4D27-8F2B-D0FD9A32CB7F}" sibTransId="{A8C9B599-A05E-4C18-8F21-DCFA99459483}"/>
    <dgm:cxn modelId="{260D270C-CE49-44EC-BB1F-663F9D0415E7}" type="presOf" srcId="{34CCC616-ED0D-4BCA-B72E-AA63ED2CCEE9}" destId="{83211FD9-B946-47E0-9030-FF3258C8F434}" srcOrd="0" destOrd="6" presId="urn:microsoft.com/office/officeart/2005/8/layout/target3"/>
    <dgm:cxn modelId="{FC67F60F-7139-446E-B0CC-D94B574CDD31}" srcId="{034D6CDA-F6FB-4048-B3A9-F05334B91FED}" destId="{8001DEEA-50CE-4FA7-A8BF-3C6DA98DF7A4}" srcOrd="4" destOrd="0" parTransId="{B6185164-B9A7-4989-9C25-9856EF2409BA}" sibTransId="{08D334F9-7270-4058-B7EA-B6E0769B09C3}"/>
    <dgm:cxn modelId="{5D760764-F78F-4A7C-BC97-7E04B9FAC74C}" type="presOf" srcId="{BC67765C-8C2A-4327-919A-8CBF528AF71F}" destId="{83211FD9-B946-47E0-9030-FF3258C8F434}" srcOrd="0" destOrd="7" presId="urn:microsoft.com/office/officeart/2005/8/layout/target3"/>
    <dgm:cxn modelId="{6B16394A-4CBC-4851-A9A4-B5EE2A618EC6}" type="presOf" srcId="{8001DEEA-50CE-4FA7-A8BF-3C6DA98DF7A4}" destId="{83211FD9-B946-47E0-9030-FF3258C8F434}" srcOrd="0" destOrd="4" presId="urn:microsoft.com/office/officeart/2005/8/layout/target3"/>
    <dgm:cxn modelId="{0B5E494F-AED2-4125-A2A9-FE73499691C7}" type="presOf" srcId="{03EB55BE-FB97-4B9C-A42B-5FBE53EC1A90}" destId="{83211FD9-B946-47E0-9030-FF3258C8F434}" srcOrd="0" destOrd="3" presId="urn:microsoft.com/office/officeart/2005/8/layout/target3"/>
    <dgm:cxn modelId="{AFC6FD6F-B695-4232-951B-D82555BBEFED}" srcId="{F0181594-D8CE-4422-A89A-E475F5D63763}" destId="{034D6CDA-F6FB-4048-B3A9-F05334B91FED}" srcOrd="0" destOrd="0" parTransId="{2E549FB0-BF14-42D3-89EB-38F8205B06B0}" sibTransId="{F73C15A2-1A35-439A-BCA3-A18C655EB9D5}"/>
    <dgm:cxn modelId="{858A2A71-A107-4CD6-BC4A-5496F333ED6A}" type="presOf" srcId="{034D6CDA-F6FB-4048-B3A9-F05334B91FED}" destId="{CBBE6648-8E1A-4355-890C-636ECC5DB8CF}" srcOrd="1" destOrd="0" presId="urn:microsoft.com/office/officeart/2005/8/layout/target3"/>
    <dgm:cxn modelId="{25485771-AD99-455D-926C-DA12E4CD8A50}" srcId="{034D6CDA-F6FB-4048-B3A9-F05334B91FED}" destId="{21F07155-7E5C-47E1-A710-14CE3008126C}" srcOrd="2" destOrd="0" parTransId="{02C5D6B5-8604-40D3-BD4E-396E4007336D}" sibTransId="{DA598EE5-3113-4895-815D-AC60A0DF342A}"/>
    <dgm:cxn modelId="{96765372-0758-4E4D-A6D0-3899D0CDA270}" type="presOf" srcId="{DD30E005-5340-4575-9B9A-43DF4B1E4F20}" destId="{83211FD9-B946-47E0-9030-FF3258C8F434}" srcOrd="0" destOrd="5" presId="urn:microsoft.com/office/officeart/2005/8/layout/target3"/>
    <dgm:cxn modelId="{6A311454-0A5D-4DD3-8F56-9AAB562640B9}" srcId="{034D6CDA-F6FB-4048-B3A9-F05334B91FED}" destId="{34CCC616-ED0D-4BCA-B72E-AA63ED2CCEE9}" srcOrd="6" destOrd="0" parTransId="{12324FB6-76BB-4E6F-BDC1-EDF036CE3DC3}" sibTransId="{1E649B23-C382-4731-8D50-4E22096B4169}"/>
    <dgm:cxn modelId="{5605DD94-54A0-446E-8FF7-89D1D038F906}" srcId="{034D6CDA-F6FB-4048-B3A9-F05334B91FED}" destId="{03EB55BE-FB97-4B9C-A42B-5FBE53EC1A90}" srcOrd="3" destOrd="0" parTransId="{A649E24C-E16C-4C0E-B9D5-2648D71E694B}" sibTransId="{D6B871DD-A911-4664-A5E1-DD8992D4455D}"/>
    <dgm:cxn modelId="{0F31F596-3C34-4BAB-800D-E07BE73873B7}" type="presOf" srcId="{D7C3EC8A-C351-4939-8F42-AD657E80AFE9}" destId="{83211FD9-B946-47E0-9030-FF3258C8F434}" srcOrd="0" destOrd="8" presId="urn:microsoft.com/office/officeart/2005/8/layout/target3"/>
    <dgm:cxn modelId="{7AB9039D-2E0A-416F-A481-8D6FA0DFDB84}" type="presOf" srcId="{F0181594-D8CE-4422-A89A-E475F5D63763}" destId="{9E80419E-9BA2-4EEC-9FE9-03EC5A9C2D72}" srcOrd="0" destOrd="0" presId="urn:microsoft.com/office/officeart/2005/8/layout/target3"/>
    <dgm:cxn modelId="{4B3DCA9E-EF8E-4886-BCCC-EF074D8694FD}" type="presOf" srcId="{C13B04B6-D37C-4E66-9039-A37F383234DE}" destId="{83211FD9-B946-47E0-9030-FF3258C8F434}" srcOrd="0" destOrd="0" presId="urn:microsoft.com/office/officeart/2005/8/layout/target3"/>
    <dgm:cxn modelId="{F9CA0CA2-A08C-48A1-A7BC-3CA3C00F862A}" srcId="{034D6CDA-F6FB-4048-B3A9-F05334B91FED}" destId="{BC67765C-8C2A-4327-919A-8CBF528AF71F}" srcOrd="7" destOrd="0" parTransId="{62C50055-93AA-479E-A7DC-52EC69F041C5}" sibTransId="{A51455E5-99B8-4F96-9F27-26697DDBC650}"/>
    <dgm:cxn modelId="{BD4096B8-D59A-4B1F-9917-EFB5423B2051}" srcId="{034D6CDA-F6FB-4048-B3A9-F05334B91FED}" destId="{C13B04B6-D37C-4E66-9039-A37F383234DE}" srcOrd="0" destOrd="0" parTransId="{2B0C39FD-2543-43CD-AFA6-300C31D341E6}" sibTransId="{73DE583C-516A-4B82-BF28-3BC41FC154F3}"/>
    <dgm:cxn modelId="{D9ACE5C6-54AA-4370-9152-A2F9DB224047}" type="presOf" srcId="{034D6CDA-F6FB-4048-B3A9-F05334B91FED}" destId="{4CDC8878-9D55-4B1C-A10A-578998C3F006}" srcOrd="0" destOrd="0" presId="urn:microsoft.com/office/officeart/2005/8/layout/target3"/>
    <dgm:cxn modelId="{EA6299C8-5BF1-4782-A0C5-4BD2D20843BB}" srcId="{034D6CDA-F6FB-4048-B3A9-F05334B91FED}" destId="{D7C3EC8A-C351-4939-8F42-AD657E80AFE9}" srcOrd="8" destOrd="0" parTransId="{0D0BBC35-F7FD-474D-B2EF-743DF49133BA}" sibTransId="{B0B6A48E-FA16-493B-8777-F4208D9DD20C}"/>
    <dgm:cxn modelId="{A9D0ACD7-4CA8-406D-A0BF-DAA64336BAF7}" type="presOf" srcId="{921721A7-973A-4358-A3E8-571020C8EE2F}" destId="{83211FD9-B946-47E0-9030-FF3258C8F434}" srcOrd="0" destOrd="1" presId="urn:microsoft.com/office/officeart/2005/8/layout/target3"/>
    <dgm:cxn modelId="{E4BA80DC-16BA-4080-BCB6-BFB19C5C8094}" type="presOf" srcId="{21F07155-7E5C-47E1-A710-14CE3008126C}" destId="{83211FD9-B946-47E0-9030-FF3258C8F434}" srcOrd="0" destOrd="2" presId="urn:microsoft.com/office/officeart/2005/8/layout/target3"/>
    <dgm:cxn modelId="{B143B6F9-0F2C-4636-9179-C7181225B71B}" srcId="{034D6CDA-F6FB-4048-B3A9-F05334B91FED}" destId="{921721A7-973A-4358-A3E8-571020C8EE2F}" srcOrd="1" destOrd="0" parTransId="{CB5CDC4E-18D9-4ADD-A5AF-848AB963799E}" sibTransId="{BAB61C2A-A9EB-4859-A8FF-0D56AFA7A5A9}"/>
    <dgm:cxn modelId="{C5A19594-A5DE-4507-B897-687852E6979D}" type="presParOf" srcId="{9E80419E-9BA2-4EEC-9FE9-03EC5A9C2D72}" destId="{117E91B2-E66B-4871-B19E-684AA819DD6F}" srcOrd="0" destOrd="0" presId="urn:microsoft.com/office/officeart/2005/8/layout/target3"/>
    <dgm:cxn modelId="{6B97E4AE-5543-403B-B42A-717A09E785A2}" type="presParOf" srcId="{9E80419E-9BA2-4EEC-9FE9-03EC5A9C2D72}" destId="{0B95AF0D-ED12-4E11-BB74-AF8F0DE87B23}" srcOrd="1" destOrd="0" presId="urn:microsoft.com/office/officeart/2005/8/layout/target3"/>
    <dgm:cxn modelId="{18DBA5D3-6106-4498-A718-02E50286D9ED}" type="presParOf" srcId="{9E80419E-9BA2-4EEC-9FE9-03EC5A9C2D72}" destId="{4CDC8878-9D55-4B1C-A10A-578998C3F006}" srcOrd="2" destOrd="0" presId="urn:microsoft.com/office/officeart/2005/8/layout/target3"/>
    <dgm:cxn modelId="{97F5BE17-1604-4860-BE56-3EF1CF1F22AB}" type="presParOf" srcId="{9E80419E-9BA2-4EEC-9FE9-03EC5A9C2D72}" destId="{CBBE6648-8E1A-4355-890C-636ECC5DB8CF}" srcOrd="3" destOrd="0" presId="urn:microsoft.com/office/officeart/2005/8/layout/target3"/>
    <dgm:cxn modelId="{131D5F1B-525B-4D11-9916-D784E85EE4D0}" type="presParOf" srcId="{9E80419E-9BA2-4EEC-9FE9-03EC5A9C2D72}" destId="{83211FD9-B946-47E0-9030-FF3258C8F434}" srcOrd="4"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2C171D-C58E-4ED7-A11D-78241451472D}" type="doc">
      <dgm:prSet loTypeId="urn:microsoft.com/office/officeart/2005/8/layout/vList2" loCatId="list" qsTypeId="urn:microsoft.com/office/officeart/2005/8/quickstyle/3d1" qsCatId="3D" csTypeId="urn:microsoft.com/office/officeart/2005/8/colors/colorful5" csCatId="colorful"/>
      <dgm:spPr/>
      <dgm:t>
        <a:bodyPr/>
        <a:lstStyle/>
        <a:p>
          <a:endParaRPr lang="en-AU"/>
        </a:p>
      </dgm:t>
    </dgm:pt>
    <dgm:pt modelId="{1029ED92-CBC2-4A4A-BC00-819E5F2A84D4}">
      <dgm:prSet/>
      <dgm:spPr/>
      <dgm:t>
        <a:bodyPr/>
        <a:lstStyle/>
        <a:p>
          <a:r>
            <a:rPr lang="en-US"/>
            <a:t>Smuggling – Canada, Europe, Asia</a:t>
          </a:r>
          <a:endParaRPr lang="en-AU"/>
        </a:p>
      </dgm:t>
    </dgm:pt>
    <dgm:pt modelId="{E1542B89-3CCC-4583-B7EE-B5EC85F7D7FF}" type="parTrans" cxnId="{772C3639-CB99-4BD7-BCCD-58EEDED0DBB0}">
      <dgm:prSet/>
      <dgm:spPr/>
      <dgm:t>
        <a:bodyPr/>
        <a:lstStyle/>
        <a:p>
          <a:endParaRPr lang="en-AU"/>
        </a:p>
      </dgm:t>
    </dgm:pt>
    <dgm:pt modelId="{A8D1D5E1-5B23-40A9-9CB5-D02C08E66B5E}" type="sibTrans" cxnId="{772C3639-CB99-4BD7-BCCD-58EEDED0DBB0}">
      <dgm:prSet/>
      <dgm:spPr/>
      <dgm:t>
        <a:bodyPr/>
        <a:lstStyle/>
        <a:p>
          <a:endParaRPr lang="en-AU"/>
        </a:p>
      </dgm:t>
    </dgm:pt>
    <dgm:pt modelId="{8DEFD899-E54F-442A-B470-151350FECA70}">
      <dgm:prSet/>
      <dgm:spPr/>
      <dgm:t>
        <a:bodyPr/>
        <a:lstStyle/>
        <a:p>
          <a:r>
            <a:rPr lang="en-US"/>
            <a:t>Use of big Four Audit companies to oppose tax hikes</a:t>
          </a:r>
          <a:endParaRPr lang="en-AU"/>
        </a:p>
      </dgm:t>
    </dgm:pt>
    <dgm:pt modelId="{7843AA2F-BD77-4C3F-A9C5-77E998C26EAD}" type="parTrans" cxnId="{5C1437E2-AAD4-47ED-A8B2-01696464C3F6}">
      <dgm:prSet/>
      <dgm:spPr/>
      <dgm:t>
        <a:bodyPr/>
        <a:lstStyle/>
        <a:p>
          <a:endParaRPr lang="en-AU"/>
        </a:p>
      </dgm:t>
    </dgm:pt>
    <dgm:pt modelId="{70A5FAF4-9877-42E2-9775-726CE42C3EBE}" type="sibTrans" cxnId="{5C1437E2-AAD4-47ED-A8B2-01696464C3F6}">
      <dgm:prSet/>
      <dgm:spPr/>
      <dgm:t>
        <a:bodyPr/>
        <a:lstStyle/>
        <a:p>
          <a:endParaRPr lang="en-AU"/>
        </a:p>
      </dgm:t>
    </dgm:pt>
    <dgm:pt modelId="{06E970AC-FFC3-4A5E-BD07-90CDE1ED4F95}">
      <dgm:prSet/>
      <dgm:spPr/>
      <dgm:t>
        <a:bodyPr/>
        <a:lstStyle/>
        <a:p>
          <a:r>
            <a:rPr lang="en-US"/>
            <a:t>RICO (convicted of racketeering)</a:t>
          </a:r>
          <a:endParaRPr lang="en-AU"/>
        </a:p>
      </dgm:t>
    </dgm:pt>
    <dgm:pt modelId="{413CC18B-C8AB-4D1C-A86A-97EFA46D816F}" type="parTrans" cxnId="{85565562-697F-4C2A-980E-AD26C9151721}">
      <dgm:prSet/>
      <dgm:spPr/>
      <dgm:t>
        <a:bodyPr/>
        <a:lstStyle/>
        <a:p>
          <a:endParaRPr lang="en-AU"/>
        </a:p>
      </dgm:t>
    </dgm:pt>
    <dgm:pt modelId="{D4B8E49E-97B7-4FE7-8C63-F9C194DCDA83}" type="sibTrans" cxnId="{85565562-697F-4C2A-980E-AD26C9151721}">
      <dgm:prSet/>
      <dgm:spPr/>
      <dgm:t>
        <a:bodyPr/>
        <a:lstStyle/>
        <a:p>
          <a:endParaRPr lang="en-AU"/>
        </a:p>
      </dgm:t>
    </dgm:pt>
    <dgm:pt modelId="{DF4A0DE4-6E9B-4293-871C-64BD68C844B8}">
      <dgm:prSet/>
      <dgm:spPr/>
      <dgm:t>
        <a:bodyPr/>
        <a:lstStyle/>
        <a:p>
          <a:r>
            <a:rPr lang="en-US"/>
            <a:t>Hong Kong – concrete boots</a:t>
          </a:r>
          <a:endParaRPr lang="en-AU"/>
        </a:p>
      </dgm:t>
    </dgm:pt>
    <dgm:pt modelId="{9CCEE08B-2169-472D-A083-DF655EBE9157}" type="parTrans" cxnId="{FAC66704-B9C7-41BD-957C-2992C467232F}">
      <dgm:prSet/>
      <dgm:spPr/>
      <dgm:t>
        <a:bodyPr/>
        <a:lstStyle/>
        <a:p>
          <a:endParaRPr lang="en-AU"/>
        </a:p>
      </dgm:t>
    </dgm:pt>
    <dgm:pt modelId="{B263E458-8A7C-4247-950A-E04F7AE8686F}" type="sibTrans" cxnId="{FAC66704-B9C7-41BD-957C-2992C467232F}">
      <dgm:prSet/>
      <dgm:spPr/>
      <dgm:t>
        <a:bodyPr/>
        <a:lstStyle/>
        <a:p>
          <a:endParaRPr lang="en-AU"/>
        </a:p>
      </dgm:t>
    </dgm:pt>
    <dgm:pt modelId="{E7712B91-A56A-40A9-BCF6-3A6DB3D611CF}">
      <dgm:prSet/>
      <dgm:spPr/>
      <dgm:t>
        <a:bodyPr/>
        <a:lstStyle/>
        <a:p>
          <a:r>
            <a:rPr lang="en-US"/>
            <a:t>Bribing politicians </a:t>
          </a:r>
          <a:endParaRPr lang="en-AU"/>
        </a:p>
      </dgm:t>
    </dgm:pt>
    <dgm:pt modelId="{FA825D8F-F610-4B4F-B0B7-9CD8C163344E}" type="parTrans" cxnId="{ED7AAA33-BD95-4264-BEDD-3B0EC5B19AB2}">
      <dgm:prSet/>
      <dgm:spPr/>
      <dgm:t>
        <a:bodyPr/>
        <a:lstStyle/>
        <a:p>
          <a:endParaRPr lang="en-AU"/>
        </a:p>
      </dgm:t>
    </dgm:pt>
    <dgm:pt modelId="{DDCA280E-F4EC-4B33-813C-91090DE1D738}" type="sibTrans" cxnId="{ED7AAA33-BD95-4264-BEDD-3B0EC5B19AB2}">
      <dgm:prSet/>
      <dgm:spPr/>
      <dgm:t>
        <a:bodyPr/>
        <a:lstStyle/>
        <a:p>
          <a:endParaRPr lang="en-AU"/>
        </a:p>
      </dgm:t>
    </dgm:pt>
    <dgm:pt modelId="{013CC7DE-A2A7-4D86-8C1B-18C99C522922}">
      <dgm:prSet/>
      <dgm:spPr/>
      <dgm:t>
        <a:bodyPr/>
        <a:lstStyle/>
        <a:p>
          <a:r>
            <a:rPr lang="en-US"/>
            <a:t>Marketing to children</a:t>
          </a:r>
          <a:endParaRPr lang="en-AU"/>
        </a:p>
      </dgm:t>
    </dgm:pt>
    <dgm:pt modelId="{1C31FBAF-CA4D-4C7C-A383-EF65934850E1}" type="parTrans" cxnId="{FF9C9EA1-B1C7-476C-915E-E905B9BD0D60}">
      <dgm:prSet/>
      <dgm:spPr/>
      <dgm:t>
        <a:bodyPr/>
        <a:lstStyle/>
        <a:p>
          <a:endParaRPr lang="en-AU"/>
        </a:p>
      </dgm:t>
    </dgm:pt>
    <dgm:pt modelId="{F06D55E7-A043-422D-8BE0-541C3A4B98F3}" type="sibTrans" cxnId="{FF9C9EA1-B1C7-476C-915E-E905B9BD0D60}">
      <dgm:prSet/>
      <dgm:spPr/>
      <dgm:t>
        <a:bodyPr/>
        <a:lstStyle/>
        <a:p>
          <a:endParaRPr lang="en-AU"/>
        </a:p>
      </dgm:t>
    </dgm:pt>
    <dgm:pt modelId="{80840172-BBE4-491E-8D1D-D395C70E050F}">
      <dgm:prSet/>
      <dgm:spPr/>
      <dgm:t>
        <a:bodyPr/>
        <a:lstStyle/>
        <a:p>
          <a:r>
            <a:rPr lang="en-US"/>
            <a:t>Use of child labor </a:t>
          </a:r>
          <a:endParaRPr lang="en-AU"/>
        </a:p>
      </dgm:t>
    </dgm:pt>
    <dgm:pt modelId="{E9EB13F4-99C4-44DB-BA98-6A972273234D}" type="parTrans" cxnId="{57225068-66C9-48F6-984D-19B24439112A}">
      <dgm:prSet/>
      <dgm:spPr/>
      <dgm:t>
        <a:bodyPr/>
        <a:lstStyle/>
        <a:p>
          <a:endParaRPr lang="en-AU"/>
        </a:p>
      </dgm:t>
    </dgm:pt>
    <dgm:pt modelId="{A7F4B0FF-6D5C-4D9E-8A37-5CD7FDAD6D38}" type="sibTrans" cxnId="{57225068-66C9-48F6-984D-19B24439112A}">
      <dgm:prSet/>
      <dgm:spPr/>
      <dgm:t>
        <a:bodyPr/>
        <a:lstStyle/>
        <a:p>
          <a:endParaRPr lang="en-AU"/>
        </a:p>
      </dgm:t>
    </dgm:pt>
    <dgm:pt modelId="{4F460018-12D8-4B94-A87B-6FF9050FFA2A}">
      <dgm:prSet/>
      <dgm:spPr/>
      <dgm:t>
        <a:bodyPr/>
        <a:lstStyle/>
        <a:p>
          <a:r>
            <a:rPr lang="en-US"/>
            <a:t>Undermining legislation</a:t>
          </a:r>
          <a:endParaRPr lang="en-AU"/>
        </a:p>
      </dgm:t>
    </dgm:pt>
    <dgm:pt modelId="{6369FFB8-E55A-4D90-823D-8941C79FD544}" type="parTrans" cxnId="{25FA3FBA-A075-437C-9F31-61F08671BE95}">
      <dgm:prSet/>
      <dgm:spPr/>
      <dgm:t>
        <a:bodyPr/>
        <a:lstStyle/>
        <a:p>
          <a:endParaRPr lang="en-AU"/>
        </a:p>
      </dgm:t>
    </dgm:pt>
    <dgm:pt modelId="{0E393BDD-0C63-4454-B896-BE1C9462AE8E}" type="sibTrans" cxnId="{25FA3FBA-A075-437C-9F31-61F08671BE95}">
      <dgm:prSet/>
      <dgm:spPr/>
      <dgm:t>
        <a:bodyPr/>
        <a:lstStyle/>
        <a:p>
          <a:endParaRPr lang="en-AU"/>
        </a:p>
      </dgm:t>
    </dgm:pt>
    <dgm:pt modelId="{C00C00BC-653E-4DD9-B3DA-61C79A631086}">
      <dgm:prSet/>
      <dgm:spPr/>
      <dgm:t>
        <a:bodyPr/>
        <a:lstStyle/>
        <a:p>
          <a:r>
            <a:rPr lang="en-US"/>
            <a:t>Resisting reforms to tracking</a:t>
          </a:r>
          <a:endParaRPr lang="en-AU"/>
        </a:p>
      </dgm:t>
    </dgm:pt>
    <dgm:pt modelId="{5966E5E4-7C7D-49D5-A043-4CE14E2E6E70}" type="parTrans" cxnId="{5C7ABD29-D540-481F-ACDF-1531592AB701}">
      <dgm:prSet/>
      <dgm:spPr/>
      <dgm:t>
        <a:bodyPr/>
        <a:lstStyle/>
        <a:p>
          <a:endParaRPr lang="en-AU"/>
        </a:p>
      </dgm:t>
    </dgm:pt>
    <dgm:pt modelId="{8C23F693-719B-4161-9392-E4E825AA6316}" type="sibTrans" cxnId="{5C7ABD29-D540-481F-ACDF-1531592AB701}">
      <dgm:prSet/>
      <dgm:spPr/>
      <dgm:t>
        <a:bodyPr/>
        <a:lstStyle/>
        <a:p>
          <a:endParaRPr lang="en-AU"/>
        </a:p>
      </dgm:t>
    </dgm:pt>
    <dgm:pt modelId="{1692C3AB-1885-403C-8C9B-50547666B81D}" type="pres">
      <dgm:prSet presAssocID="{4A2C171D-C58E-4ED7-A11D-78241451472D}" presName="linear" presStyleCnt="0">
        <dgm:presLayoutVars>
          <dgm:animLvl val="lvl"/>
          <dgm:resizeHandles val="exact"/>
        </dgm:presLayoutVars>
      </dgm:prSet>
      <dgm:spPr/>
    </dgm:pt>
    <dgm:pt modelId="{D3FF79C0-29BB-42A5-A906-F4ECA2AB0903}" type="pres">
      <dgm:prSet presAssocID="{1029ED92-CBC2-4A4A-BC00-819E5F2A84D4}" presName="parentText" presStyleLbl="node1" presStyleIdx="0" presStyleCnt="9">
        <dgm:presLayoutVars>
          <dgm:chMax val="0"/>
          <dgm:bulletEnabled val="1"/>
        </dgm:presLayoutVars>
      </dgm:prSet>
      <dgm:spPr/>
    </dgm:pt>
    <dgm:pt modelId="{06550F05-9FDC-495D-B6A9-5DCEE3CB2171}" type="pres">
      <dgm:prSet presAssocID="{A8D1D5E1-5B23-40A9-9CB5-D02C08E66B5E}" presName="spacer" presStyleCnt="0"/>
      <dgm:spPr/>
    </dgm:pt>
    <dgm:pt modelId="{D7D445A1-FCF7-44FB-AE52-CC2B56678D2E}" type="pres">
      <dgm:prSet presAssocID="{8DEFD899-E54F-442A-B470-151350FECA70}" presName="parentText" presStyleLbl="node1" presStyleIdx="1" presStyleCnt="9">
        <dgm:presLayoutVars>
          <dgm:chMax val="0"/>
          <dgm:bulletEnabled val="1"/>
        </dgm:presLayoutVars>
      </dgm:prSet>
      <dgm:spPr/>
    </dgm:pt>
    <dgm:pt modelId="{F3EE3B72-6FC9-418F-9E9B-F72E057C0CDA}" type="pres">
      <dgm:prSet presAssocID="{70A5FAF4-9877-42E2-9775-726CE42C3EBE}" presName="spacer" presStyleCnt="0"/>
      <dgm:spPr/>
    </dgm:pt>
    <dgm:pt modelId="{1C9B3173-1C70-4077-AC0B-3F2E22FB869C}" type="pres">
      <dgm:prSet presAssocID="{06E970AC-FFC3-4A5E-BD07-90CDE1ED4F95}" presName="parentText" presStyleLbl="node1" presStyleIdx="2" presStyleCnt="9">
        <dgm:presLayoutVars>
          <dgm:chMax val="0"/>
          <dgm:bulletEnabled val="1"/>
        </dgm:presLayoutVars>
      </dgm:prSet>
      <dgm:spPr/>
    </dgm:pt>
    <dgm:pt modelId="{A2F47BE0-69E2-4DC4-BD6F-B01ACC211C97}" type="pres">
      <dgm:prSet presAssocID="{D4B8E49E-97B7-4FE7-8C63-F9C194DCDA83}" presName="spacer" presStyleCnt="0"/>
      <dgm:spPr/>
    </dgm:pt>
    <dgm:pt modelId="{8CC58366-D052-4D20-BB9F-7ECF927C432F}" type="pres">
      <dgm:prSet presAssocID="{DF4A0DE4-6E9B-4293-871C-64BD68C844B8}" presName="parentText" presStyleLbl="node1" presStyleIdx="3" presStyleCnt="9">
        <dgm:presLayoutVars>
          <dgm:chMax val="0"/>
          <dgm:bulletEnabled val="1"/>
        </dgm:presLayoutVars>
      </dgm:prSet>
      <dgm:spPr/>
    </dgm:pt>
    <dgm:pt modelId="{330C2A45-F0AA-4F45-A36E-D21EF50C5301}" type="pres">
      <dgm:prSet presAssocID="{B263E458-8A7C-4247-950A-E04F7AE8686F}" presName="spacer" presStyleCnt="0"/>
      <dgm:spPr/>
    </dgm:pt>
    <dgm:pt modelId="{4FD55BA2-8F23-41D8-9E30-6A0C2529EA12}" type="pres">
      <dgm:prSet presAssocID="{E7712B91-A56A-40A9-BCF6-3A6DB3D611CF}" presName="parentText" presStyleLbl="node1" presStyleIdx="4" presStyleCnt="9">
        <dgm:presLayoutVars>
          <dgm:chMax val="0"/>
          <dgm:bulletEnabled val="1"/>
        </dgm:presLayoutVars>
      </dgm:prSet>
      <dgm:spPr/>
    </dgm:pt>
    <dgm:pt modelId="{367AD115-600C-4B95-8A74-23A1C6B1256E}" type="pres">
      <dgm:prSet presAssocID="{DDCA280E-F4EC-4B33-813C-91090DE1D738}" presName="spacer" presStyleCnt="0"/>
      <dgm:spPr/>
    </dgm:pt>
    <dgm:pt modelId="{239ED646-C83F-41C9-9DA0-7549688DD57C}" type="pres">
      <dgm:prSet presAssocID="{013CC7DE-A2A7-4D86-8C1B-18C99C522922}" presName="parentText" presStyleLbl="node1" presStyleIdx="5" presStyleCnt="9">
        <dgm:presLayoutVars>
          <dgm:chMax val="0"/>
          <dgm:bulletEnabled val="1"/>
        </dgm:presLayoutVars>
      </dgm:prSet>
      <dgm:spPr/>
    </dgm:pt>
    <dgm:pt modelId="{E0EEF06D-0FBD-42A4-9E83-B50474B03157}" type="pres">
      <dgm:prSet presAssocID="{F06D55E7-A043-422D-8BE0-541C3A4B98F3}" presName="spacer" presStyleCnt="0"/>
      <dgm:spPr/>
    </dgm:pt>
    <dgm:pt modelId="{69C375CB-D6C0-4837-9230-1896BC90D071}" type="pres">
      <dgm:prSet presAssocID="{80840172-BBE4-491E-8D1D-D395C70E050F}" presName="parentText" presStyleLbl="node1" presStyleIdx="6" presStyleCnt="9">
        <dgm:presLayoutVars>
          <dgm:chMax val="0"/>
          <dgm:bulletEnabled val="1"/>
        </dgm:presLayoutVars>
      </dgm:prSet>
      <dgm:spPr/>
    </dgm:pt>
    <dgm:pt modelId="{DBAB1F8B-78C7-4CC3-9DA0-03D735D5FAA4}" type="pres">
      <dgm:prSet presAssocID="{A7F4B0FF-6D5C-4D9E-8A37-5CD7FDAD6D38}" presName="spacer" presStyleCnt="0"/>
      <dgm:spPr/>
    </dgm:pt>
    <dgm:pt modelId="{29550C8F-99A9-4B2D-9E07-E90537ECAABD}" type="pres">
      <dgm:prSet presAssocID="{4F460018-12D8-4B94-A87B-6FF9050FFA2A}" presName="parentText" presStyleLbl="node1" presStyleIdx="7" presStyleCnt="9">
        <dgm:presLayoutVars>
          <dgm:chMax val="0"/>
          <dgm:bulletEnabled val="1"/>
        </dgm:presLayoutVars>
      </dgm:prSet>
      <dgm:spPr/>
    </dgm:pt>
    <dgm:pt modelId="{9D674E64-BE29-4742-B0E3-20DA7C8F0A5E}" type="pres">
      <dgm:prSet presAssocID="{0E393BDD-0C63-4454-B896-BE1C9462AE8E}" presName="spacer" presStyleCnt="0"/>
      <dgm:spPr/>
    </dgm:pt>
    <dgm:pt modelId="{4A90ECD2-136B-4337-9C0B-E6F48A5CB684}" type="pres">
      <dgm:prSet presAssocID="{C00C00BC-653E-4DD9-B3DA-61C79A631086}" presName="parentText" presStyleLbl="node1" presStyleIdx="8" presStyleCnt="9">
        <dgm:presLayoutVars>
          <dgm:chMax val="0"/>
          <dgm:bulletEnabled val="1"/>
        </dgm:presLayoutVars>
      </dgm:prSet>
      <dgm:spPr/>
    </dgm:pt>
  </dgm:ptLst>
  <dgm:cxnLst>
    <dgm:cxn modelId="{FAC66704-B9C7-41BD-957C-2992C467232F}" srcId="{4A2C171D-C58E-4ED7-A11D-78241451472D}" destId="{DF4A0DE4-6E9B-4293-871C-64BD68C844B8}" srcOrd="3" destOrd="0" parTransId="{9CCEE08B-2169-472D-A083-DF655EBE9157}" sibTransId="{B263E458-8A7C-4247-950A-E04F7AE8686F}"/>
    <dgm:cxn modelId="{19FA8A1C-7ED8-4437-8E55-951F95D8956D}" type="presOf" srcId="{4A2C171D-C58E-4ED7-A11D-78241451472D}" destId="{1692C3AB-1885-403C-8C9B-50547666B81D}" srcOrd="0" destOrd="0" presId="urn:microsoft.com/office/officeart/2005/8/layout/vList2"/>
    <dgm:cxn modelId="{5C7ABD29-D540-481F-ACDF-1531592AB701}" srcId="{4A2C171D-C58E-4ED7-A11D-78241451472D}" destId="{C00C00BC-653E-4DD9-B3DA-61C79A631086}" srcOrd="8" destOrd="0" parTransId="{5966E5E4-7C7D-49D5-A043-4CE14E2E6E70}" sibTransId="{8C23F693-719B-4161-9392-E4E825AA6316}"/>
    <dgm:cxn modelId="{ED7AAA33-BD95-4264-BEDD-3B0EC5B19AB2}" srcId="{4A2C171D-C58E-4ED7-A11D-78241451472D}" destId="{E7712B91-A56A-40A9-BCF6-3A6DB3D611CF}" srcOrd="4" destOrd="0" parTransId="{FA825D8F-F610-4B4F-B0B7-9CD8C163344E}" sibTransId="{DDCA280E-F4EC-4B33-813C-91090DE1D738}"/>
    <dgm:cxn modelId="{18255B37-7A97-4D97-8DF9-CCA1DB323D47}" type="presOf" srcId="{013CC7DE-A2A7-4D86-8C1B-18C99C522922}" destId="{239ED646-C83F-41C9-9DA0-7549688DD57C}" srcOrd="0" destOrd="0" presId="urn:microsoft.com/office/officeart/2005/8/layout/vList2"/>
    <dgm:cxn modelId="{772C3639-CB99-4BD7-BCCD-58EEDED0DBB0}" srcId="{4A2C171D-C58E-4ED7-A11D-78241451472D}" destId="{1029ED92-CBC2-4A4A-BC00-819E5F2A84D4}" srcOrd="0" destOrd="0" parTransId="{E1542B89-3CCC-4583-B7EE-B5EC85F7D7FF}" sibTransId="{A8D1D5E1-5B23-40A9-9CB5-D02C08E66B5E}"/>
    <dgm:cxn modelId="{85565562-697F-4C2A-980E-AD26C9151721}" srcId="{4A2C171D-C58E-4ED7-A11D-78241451472D}" destId="{06E970AC-FFC3-4A5E-BD07-90CDE1ED4F95}" srcOrd="2" destOrd="0" parTransId="{413CC18B-C8AB-4D1C-A86A-97EFA46D816F}" sibTransId="{D4B8E49E-97B7-4FE7-8C63-F9C194DCDA83}"/>
    <dgm:cxn modelId="{57225068-66C9-48F6-984D-19B24439112A}" srcId="{4A2C171D-C58E-4ED7-A11D-78241451472D}" destId="{80840172-BBE4-491E-8D1D-D395C70E050F}" srcOrd="6" destOrd="0" parTransId="{E9EB13F4-99C4-44DB-BA98-6A972273234D}" sibTransId="{A7F4B0FF-6D5C-4D9E-8A37-5CD7FDAD6D38}"/>
    <dgm:cxn modelId="{63A12549-D6B9-4354-98D4-4CEDAD3652A6}" type="presOf" srcId="{C00C00BC-653E-4DD9-B3DA-61C79A631086}" destId="{4A90ECD2-136B-4337-9C0B-E6F48A5CB684}" srcOrd="0" destOrd="0" presId="urn:microsoft.com/office/officeart/2005/8/layout/vList2"/>
    <dgm:cxn modelId="{467D5C74-8B37-439F-87B3-DF8C906C7B1F}" type="presOf" srcId="{06E970AC-FFC3-4A5E-BD07-90CDE1ED4F95}" destId="{1C9B3173-1C70-4077-AC0B-3F2E22FB869C}" srcOrd="0" destOrd="0" presId="urn:microsoft.com/office/officeart/2005/8/layout/vList2"/>
    <dgm:cxn modelId="{D34D917D-3FB2-4666-B285-29898A84DCCD}" type="presOf" srcId="{DF4A0DE4-6E9B-4293-871C-64BD68C844B8}" destId="{8CC58366-D052-4D20-BB9F-7ECF927C432F}" srcOrd="0" destOrd="0" presId="urn:microsoft.com/office/officeart/2005/8/layout/vList2"/>
    <dgm:cxn modelId="{D5F6C589-4B4C-46B1-A1EA-1FA2E486F167}" type="presOf" srcId="{1029ED92-CBC2-4A4A-BC00-819E5F2A84D4}" destId="{D3FF79C0-29BB-42A5-A906-F4ECA2AB0903}" srcOrd="0" destOrd="0" presId="urn:microsoft.com/office/officeart/2005/8/layout/vList2"/>
    <dgm:cxn modelId="{FF9C9EA1-B1C7-476C-915E-E905B9BD0D60}" srcId="{4A2C171D-C58E-4ED7-A11D-78241451472D}" destId="{013CC7DE-A2A7-4D86-8C1B-18C99C522922}" srcOrd="5" destOrd="0" parTransId="{1C31FBAF-CA4D-4C7C-A383-EF65934850E1}" sibTransId="{F06D55E7-A043-422D-8BE0-541C3A4B98F3}"/>
    <dgm:cxn modelId="{25FA3FBA-A075-437C-9F31-61F08671BE95}" srcId="{4A2C171D-C58E-4ED7-A11D-78241451472D}" destId="{4F460018-12D8-4B94-A87B-6FF9050FFA2A}" srcOrd="7" destOrd="0" parTransId="{6369FFB8-E55A-4D90-823D-8941C79FD544}" sibTransId="{0E393BDD-0C63-4454-B896-BE1C9462AE8E}"/>
    <dgm:cxn modelId="{142352C1-18F3-4A5C-A0FB-055CC2461A1A}" type="presOf" srcId="{E7712B91-A56A-40A9-BCF6-3A6DB3D611CF}" destId="{4FD55BA2-8F23-41D8-9E30-6A0C2529EA12}" srcOrd="0" destOrd="0" presId="urn:microsoft.com/office/officeart/2005/8/layout/vList2"/>
    <dgm:cxn modelId="{5C1437E2-AAD4-47ED-A8B2-01696464C3F6}" srcId="{4A2C171D-C58E-4ED7-A11D-78241451472D}" destId="{8DEFD899-E54F-442A-B470-151350FECA70}" srcOrd="1" destOrd="0" parTransId="{7843AA2F-BD77-4C3F-A9C5-77E998C26EAD}" sibTransId="{70A5FAF4-9877-42E2-9775-726CE42C3EBE}"/>
    <dgm:cxn modelId="{B8BF75E9-52F1-4A81-AB93-AF497B0DBABA}" type="presOf" srcId="{80840172-BBE4-491E-8D1D-D395C70E050F}" destId="{69C375CB-D6C0-4837-9230-1896BC90D071}" srcOrd="0" destOrd="0" presId="urn:microsoft.com/office/officeart/2005/8/layout/vList2"/>
    <dgm:cxn modelId="{D6C827F2-DB23-47E6-B242-E140ABD4D713}" type="presOf" srcId="{4F460018-12D8-4B94-A87B-6FF9050FFA2A}" destId="{29550C8F-99A9-4B2D-9E07-E90537ECAABD}" srcOrd="0" destOrd="0" presId="urn:microsoft.com/office/officeart/2005/8/layout/vList2"/>
    <dgm:cxn modelId="{0A2376F3-66C5-4988-965F-8537731BDF43}" type="presOf" srcId="{8DEFD899-E54F-442A-B470-151350FECA70}" destId="{D7D445A1-FCF7-44FB-AE52-CC2B56678D2E}" srcOrd="0" destOrd="0" presId="urn:microsoft.com/office/officeart/2005/8/layout/vList2"/>
    <dgm:cxn modelId="{CE79F7EC-8D83-4437-B62E-9E062283CE60}" type="presParOf" srcId="{1692C3AB-1885-403C-8C9B-50547666B81D}" destId="{D3FF79C0-29BB-42A5-A906-F4ECA2AB0903}" srcOrd="0" destOrd="0" presId="urn:microsoft.com/office/officeart/2005/8/layout/vList2"/>
    <dgm:cxn modelId="{311575A9-0663-44A7-A8B5-46E2AD05F4D9}" type="presParOf" srcId="{1692C3AB-1885-403C-8C9B-50547666B81D}" destId="{06550F05-9FDC-495D-B6A9-5DCEE3CB2171}" srcOrd="1" destOrd="0" presId="urn:microsoft.com/office/officeart/2005/8/layout/vList2"/>
    <dgm:cxn modelId="{A5FE30F4-FB5F-41E1-83D2-05ED6A27CE4E}" type="presParOf" srcId="{1692C3AB-1885-403C-8C9B-50547666B81D}" destId="{D7D445A1-FCF7-44FB-AE52-CC2B56678D2E}" srcOrd="2" destOrd="0" presId="urn:microsoft.com/office/officeart/2005/8/layout/vList2"/>
    <dgm:cxn modelId="{7C52DB02-B1FC-4C71-BD12-2C4C986906C9}" type="presParOf" srcId="{1692C3AB-1885-403C-8C9B-50547666B81D}" destId="{F3EE3B72-6FC9-418F-9E9B-F72E057C0CDA}" srcOrd="3" destOrd="0" presId="urn:microsoft.com/office/officeart/2005/8/layout/vList2"/>
    <dgm:cxn modelId="{20FCAF67-1C7F-486D-A5F7-60716DAB36A9}" type="presParOf" srcId="{1692C3AB-1885-403C-8C9B-50547666B81D}" destId="{1C9B3173-1C70-4077-AC0B-3F2E22FB869C}" srcOrd="4" destOrd="0" presId="urn:microsoft.com/office/officeart/2005/8/layout/vList2"/>
    <dgm:cxn modelId="{A0D36253-C304-4A57-9F70-5FDC7E5AD4D0}" type="presParOf" srcId="{1692C3AB-1885-403C-8C9B-50547666B81D}" destId="{A2F47BE0-69E2-4DC4-BD6F-B01ACC211C97}" srcOrd="5" destOrd="0" presId="urn:microsoft.com/office/officeart/2005/8/layout/vList2"/>
    <dgm:cxn modelId="{6A58DE7B-F5DC-4B48-ABFA-811F713EC5E9}" type="presParOf" srcId="{1692C3AB-1885-403C-8C9B-50547666B81D}" destId="{8CC58366-D052-4D20-BB9F-7ECF927C432F}" srcOrd="6" destOrd="0" presId="urn:microsoft.com/office/officeart/2005/8/layout/vList2"/>
    <dgm:cxn modelId="{EC1E563C-D432-4A46-AAC6-B635996E121F}" type="presParOf" srcId="{1692C3AB-1885-403C-8C9B-50547666B81D}" destId="{330C2A45-F0AA-4F45-A36E-D21EF50C5301}" srcOrd="7" destOrd="0" presId="urn:microsoft.com/office/officeart/2005/8/layout/vList2"/>
    <dgm:cxn modelId="{3132B057-C848-4C17-B8F8-02EF49C52CB9}" type="presParOf" srcId="{1692C3AB-1885-403C-8C9B-50547666B81D}" destId="{4FD55BA2-8F23-41D8-9E30-6A0C2529EA12}" srcOrd="8" destOrd="0" presId="urn:microsoft.com/office/officeart/2005/8/layout/vList2"/>
    <dgm:cxn modelId="{A2CDD03A-1ADA-42F6-BC99-686087943D1F}" type="presParOf" srcId="{1692C3AB-1885-403C-8C9B-50547666B81D}" destId="{367AD115-600C-4B95-8A74-23A1C6B1256E}" srcOrd="9" destOrd="0" presId="urn:microsoft.com/office/officeart/2005/8/layout/vList2"/>
    <dgm:cxn modelId="{B6068C8E-A04A-463B-821C-664F59C57BC9}" type="presParOf" srcId="{1692C3AB-1885-403C-8C9B-50547666B81D}" destId="{239ED646-C83F-41C9-9DA0-7549688DD57C}" srcOrd="10" destOrd="0" presId="urn:microsoft.com/office/officeart/2005/8/layout/vList2"/>
    <dgm:cxn modelId="{0314F72A-7A10-4DFB-A5DE-2D1DFB128D2F}" type="presParOf" srcId="{1692C3AB-1885-403C-8C9B-50547666B81D}" destId="{E0EEF06D-0FBD-42A4-9E83-B50474B03157}" srcOrd="11" destOrd="0" presId="urn:microsoft.com/office/officeart/2005/8/layout/vList2"/>
    <dgm:cxn modelId="{AE197F38-219B-4E9D-A825-4CED0F3142E6}" type="presParOf" srcId="{1692C3AB-1885-403C-8C9B-50547666B81D}" destId="{69C375CB-D6C0-4837-9230-1896BC90D071}" srcOrd="12" destOrd="0" presId="urn:microsoft.com/office/officeart/2005/8/layout/vList2"/>
    <dgm:cxn modelId="{435C1A51-85FC-4DD2-B246-E750FE5C6F96}" type="presParOf" srcId="{1692C3AB-1885-403C-8C9B-50547666B81D}" destId="{DBAB1F8B-78C7-4CC3-9DA0-03D735D5FAA4}" srcOrd="13" destOrd="0" presId="urn:microsoft.com/office/officeart/2005/8/layout/vList2"/>
    <dgm:cxn modelId="{D82B0641-2D1D-4A52-BDAC-4C0FC4D079D9}" type="presParOf" srcId="{1692C3AB-1885-403C-8C9B-50547666B81D}" destId="{29550C8F-99A9-4B2D-9E07-E90537ECAABD}" srcOrd="14" destOrd="0" presId="urn:microsoft.com/office/officeart/2005/8/layout/vList2"/>
    <dgm:cxn modelId="{D9C5ABB1-212A-4E22-B028-BE31B0D4B979}" type="presParOf" srcId="{1692C3AB-1885-403C-8C9B-50547666B81D}" destId="{9D674E64-BE29-4742-B0E3-20DA7C8F0A5E}" srcOrd="15" destOrd="0" presId="urn:microsoft.com/office/officeart/2005/8/layout/vList2"/>
    <dgm:cxn modelId="{3F23E10C-4C81-4EBA-BBC5-AA4097C7EA9F}" type="presParOf" srcId="{1692C3AB-1885-403C-8C9B-50547666B81D}" destId="{4A90ECD2-136B-4337-9C0B-E6F48A5CB684}"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69AFDC-F196-4AF8-BD2E-48EF3055DD7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AU"/>
        </a:p>
      </dgm:t>
    </dgm:pt>
    <dgm:pt modelId="{622A2852-23CA-48C8-8764-128331CC849E}">
      <dgm:prSet/>
      <dgm:spPr/>
      <dgm:t>
        <a:bodyPr/>
        <a:lstStyle/>
        <a:p>
          <a:r>
            <a:rPr lang="en-US" dirty="0"/>
            <a:t>Death</a:t>
          </a:r>
          <a:endParaRPr lang="en-AU" dirty="0"/>
        </a:p>
      </dgm:t>
    </dgm:pt>
    <dgm:pt modelId="{491F2CF2-87B0-4BE2-9137-3AE66F99823E}" type="parTrans" cxnId="{FEC7952A-BC46-48CA-A9DD-2BC3AE97EF00}">
      <dgm:prSet/>
      <dgm:spPr/>
      <dgm:t>
        <a:bodyPr/>
        <a:lstStyle/>
        <a:p>
          <a:endParaRPr lang="en-AU"/>
        </a:p>
      </dgm:t>
    </dgm:pt>
    <dgm:pt modelId="{3501BD0C-713A-47DD-BB64-FC0D58423F51}" type="sibTrans" cxnId="{FEC7952A-BC46-48CA-A9DD-2BC3AE97EF00}">
      <dgm:prSet/>
      <dgm:spPr/>
      <dgm:t>
        <a:bodyPr/>
        <a:lstStyle/>
        <a:p>
          <a:endParaRPr lang="en-AU"/>
        </a:p>
      </dgm:t>
    </dgm:pt>
    <dgm:pt modelId="{CC133F44-C465-4D57-8C3B-7BA233E09DB1}" type="pres">
      <dgm:prSet presAssocID="{6469AFDC-F196-4AF8-BD2E-48EF3055DD7A}" presName="linear" presStyleCnt="0">
        <dgm:presLayoutVars>
          <dgm:animLvl val="lvl"/>
          <dgm:resizeHandles val="exact"/>
        </dgm:presLayoutVars>
      </dgm:prSet>
      <dgm:spPr/>
    </dgm:pt>
    <dgm:pt modelId="{CE512BC5-90EC-4B8A-A0E7-A1DF9ED82709}" type="pres">
      <dgm:prSet presAssocID="{622A2852-23CA-48C8-8764-128331CC849E}" presName="parentText" presStyleLbl="node1" presStyleIdx="0" presStyleCnt="1">
        <dgm:presLayoutVars>
          <dgm:chMax val="0"/>
          <dgm:bulletEnabled val="1"/>
        </dgm:presLayoutVars>
      </dgm:prSet>
      <dgm:spPr/>
    </dgm:pt>
  </dgm:ptLst>
  <dgm:cxnLst>
    <dgm:cxn modelId="{FEC7952A-BC46-48CA-A9DD-2BC3AE97EF00}" srcId="{6469AFDC-F196-4AF8-BD2E-48EF3055DD7A}" destId="{622A2852-23CA-48C8-8764-128331CC849E}" srcOrd="0" destOrd="0" parTransId="{491F2CF2-87B0-4BE2-9137-3AE66F99823E}" sibTransId="{3501BD0C-713A-47DD-BB64-FC0D58423F51}"/>
    <dgm:cxn modelId="{13591E42-4470-40B5-8341-848D1948BE82}" type="presOf" srcId="{6469AFDC-F196-4AF8-BD2E-48EF3055DD7A}" destId="{CC133F44-C465-4D57-8C3B-7BA233E09DB1}" srcOrd="0" destOrd="0" presId="urn:microsoft.com/office/officeart/2005/8/layout/vList2"/>
    <dgm:cxn modelId="{59FBC0D0-F02D-473E-A53E-16088E987099}" type="presOf" srcId="{622A2852-23CA-48C8-8764-128331CC849E}" destId="{CE512BC5-90EC-4B8A-A0E7-A1DF9ED82709}" srcOrd="0" destOrd="0" presId="urn:microsoft.com/office/officeart/2005/8/layout/vList2"/>
    <dgm:cxn modelId="{343400E7-772D-4204-9C57-FE17856A733E}" type="presParOf" srcId="{CC133F44-C465-4D57-8C3B-7BA233E09DB1}" destId="{CE512BC5-90EC-4B8A-A0E7-A1DF9ED8270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C6AD1A-6509-4685-A02E-F4FD19F5262E}"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AU"/>
        </a:p>
      </dgm:t>
    </dgm:pt>
    <dgm:pt modelId="{6D65BCA1-3F56-4F8E-BB2C-0B2B157017E2}">
      <dgm:prSet/>
      <dgm:spPr/>
      <dgm:t>
        <a:bodyPr/>
        <a:lstStyle/>
        <a:p>
          <a:endParaRPr lang="en-US" dirty="0"/>
        </a:p>
        <a:p>
          <a:r>
            <a:rPr lang="en-US" dirty="0"/>
            <a:t>Quote from Dr Judith Mackay in Hong Kong</a:t>
          </a:r>
        </a:p>
        <a:p>
          <a:endParaRPr lang="en-US" dirty="0"/>
        </a:p>
        <a:p>
          <a:r>
            <a:rPr lang="en-US" dirty="0"/>
            <a:t> “</a:t>
          </a:r>
          <a:r>
            <a:rPr lang="en-US" b="0" i="0" dirty="0"/>
            <a:t>That is not hyperbole. I had to give evidence as an expert witness in a major tobacco smuggling trial, involving British American Tobacco cigarettes being smuggled into China. The chief witness was murdered, and eleven others disappeared. Another witness jumped out of a window – on the 22nd floor. ”</a:t>
          </a:r>
          <a:endParaRPr lang="en-AU" dirty="0"/>
        </a:p>
      </dgm:t>
    </dgm:pt>
    <dgm:pt modelId="{93712EB1-1B0E-4856-BE4F-C95E568B8302}" type="parTrans" cxnId="{C4BFF7F9-E0B4-459E-8DE3-8D43FA2477EF}">
      <dgm:prSet/>
      <dgm:spPr/>
      <dgm:t>
        <a:bodyPr/>
        <a:lstStyle/>
        <a:p>
          <a:endParaRPr lang="en-AU"/>
        </a:p>
      </dgm:t>
    </dgm:pt>
    <dgm:pt modelId="{BA316249-DA96-4CCF-89AD-345B7A2388E6}" type="sibTrans" cxnId="{C4BFF7F9-E0B4-459E-8DE3-8D43FA2477EF}">
      <dgm:prSet/>
      <dgm:spPr/>
      <dgm:t>
        <a:bodyPr/>
        <a:lstStyle/>
        <a:p>
          <a:endParaRPr lang="en-AU"/>
        </a:p>
      </dgm:t>
    </dgm:pt>
    <dgm:pt modelId="{31612391-B58A-47A3-A0AC-FBD53031CFE8}" type="pres">
      <dgm:prSet presAssocID="{51C6AD1A-6509-4685-A02E-F4FD19F5262E}" presName="hierChild1" presStyleCnt="0">
        <dgm:presLayoutVars>
          <dgm:orgChart val="1"/>
          <dgm:chPref val="1"/>
          <dgm:dir/>
          <dgm:animOne val="branch"/>
          <dgm:animLvl val="lvl"/>
          <dgm:resizeHandles/>
        </dgm:presLayoutVars>
      </dgm:prSet>
      <dgm:spPr/>
    </dgm:pt>
    <dgm:pt modelId="{C07EDD92-DDF2-4624-8AB6-4B05D87B37C2}" type="pres">
      <dgm:prSet presAssocID="{6D65BCA1-3F56-4F8E-BB2C-0B2B157017E2}" presName="hierRoot1" presStyleCnt="0">
        <dgm:presLayoutVars>
          <dgm:hierBranch val="init"/>
        </dgm:presLayoutVars>
      </dgm:prSet>
      <dgm:spPr/>
    </dgm:pt>
    <dgm:pt modelId="{65C88396-2434-4E3E-9852-8689A5ADE754}" type="pres">
      <dgm:prSet presAssocID="{6D65BCA1-3F56-4F8E-BB2C-0B2B157017E2}" presName="rootComposite1" presStyleCnt="0"/>
      <dgm:spPr/>
    </dgm:pt>
    <dgm:pt modelId="{88D52125-D33E-4E3F-BF3C-DC07F3763281}" type="pres">
      <dgm:prSet presAssocID="{6D65BCA1-3F56-4F8E-BB2C-0B2B157017E2}" presName="rootText1" presStyleLbl="node0" presStyleIdx="0" presStyleCnt="1">
        <dgm:presLayoutVars>
          <dgm:chPref val="3"/>
        </dgm:presLayoutVars>
      </dgm:prSet>
      <dgm:spPr/>
    </dgm:pt>
    <dgm:pt modelId="{D4A1BC4B-A99B-412A-A716-EB4141277EAB}" type="pres">
      <dgm:prSet presAssocID="{6D65BCA1-3F56-4F8E-BB2C-0B2B157017E2}" presName="rootConnector1" presStyleLbl="node1" presStyleIdx="0" presStyleCnt="0"/>
      <dgm:spPr/>
    </dgm:pt>
    <dgm:pt modelId="{2027A229-4C33-4BB0-88CD-6CB3BC9E25A0}" type="pres">
      <dgm:prSet presAssocID="{6D65BCA1-3F56-4F8E-BB2C-0B2B157017E2}" presName="hierChild2" presStyleCnt="0"/>
      <dgm:spPr/>
    </dgm:pt>
    <dgm:pt modelId="{0498F6BC-E3EB-4BE7-BC37-25E441117FB2}" type="pres">
      <dgm:prSet presAssocID="{6D65BCA1-3F56-4F8E-BB2C-0B2B157017E2}" presName="hierChild3" presStyleCnt="0"/>
      <dgm:spPr/>
    </dgm:pt>
  </dgm:ptLst>
  <dgm:cxnLst>
    <dgm:cxn modelId="{BDB6C71E-9FAE-406B-B91B-5D6D535C55DB}" type="presOf" srcId="{6D65BCA1-3F56-4F8E-BB2C-0B2B157017E2}" destId="{88D52125-D33E-4E3F-BF3C-DC07F3763281}" srcOrd="0" destOrd="0" presId="urn:microsoft.com/office/officeart/2005/8/layout/orgChart1"/>
    <dgm:cxn modelId="{4ED9AB29-4B54-4419-8196-CA96D2939509}" type="presOf" srcId="{51C6AD1A-6509-4685-A02E-F4FD19F5262E}" destId="{31612391-B58A-47A3-A0AC-FBD53031CFE8}" srcOrd="0" destOrd="0" presId="urn:microsoft.com/office/officeart/2005/8/layout/orgChart1"/>
    <dgm:cxn modelId="{005CC942-E5A3-472D-B616-A05F8832B63A}" type="presOf" srcId="{6D65BCA1-3F56-4F8E-BB2C-0B2B157017E2}" destId="{D4A1BC4B-A99B-412A-A716-EB4141277EAB}" srcOrd="1" destOrd="0" presId="urn:microsoft.com/office/officeart/2005/8/layout/orgChart1"/>
    <dgm:cxn modelId="{C4BFF7F9-E0B4-459E-8DE3-8D43FA2477EF}" srcId="{51C6AD1A-6509-4685-A02E-F4FD19F5262E}" destId="{6D65BCA1-3F56-4F8E-BB2C-0B2B157017E2}" srcOrd="0" destOrd="0" parTransId="{93712EB1-1B0E-4856-BE4F-C95E568B8302}" sibTransId="{BA316249-DA96-4CCF-89AD-345B7A2388E6}"/>
    <dgm:cxn modelId="{E2270AE1-66F7-478F-875E-139F015BBE7A}" type="presParOf" srcId="{31612391-B58A-47A3-A0AC-FBD53031CFE8}" destId="{C07EDD92-DDF2-4624-8AB6-4B05D87B37C2}" srcOrd="0" destOrd="0" presId="urn:microsoft.com/office/officeart/2005/8/layout/orgChart1"/>
    <dgm:cxn modelId="{B058F961-F7F9-460B-9421-70426C5EF7D6}" type="presParOf" srcId="{C07EDD92-DDF2-4624-8AB6-4B05D87B37C2}" destId="{65C88396-2434-4E3E-9852-8689A5ADE754}" srcOrd="0" destOrd="0" presId="urn:microsoft.com/office/officeart/2005/8/layout/orgChart1"/>
    <dgm:cxn modelId="{E84A28DF-F8DC-45B8-993B-74C9E852D34E}" type="presParOf" srcId="{65C88396-2434-4E3E-9852-8689A5ADE754}" destId="{88D52125-D33E-4E3F-BF3C-DC07F3763281}" srcOrd="0" destOrd="0" presId="urn:microsoft.com/office/officeart/2005/8/layout/orgChart1"/>
    <dgm:cxn modelId="{876F238A-CDA2-4417-9FDB-C197D2D2CE66}" type="presParOf" srcId="{65C88396-2434-4E3E-9852-8689A5ADE754}" destId="{D4A1BC4B-A99B-412A-A716-EB4141277EAB}" srcOrd="1" destOrd="0" presId="urn:microsoft.com/office/officeart/2005/8/layout/orgChart1"/>
    <dgm:cxn modelId="{A0CF365C-1A5E-4900-B28F-574D1C74D9C3}" type="presParOf" srcId="{C07EDD92-DDF2-4624-8AB6-4B05D87B37C2}" destId="{2027A229-4C33-4BB0-88CD-6CB3BC9E25A0}" srcOrd="1" destOrd="0" presId="urn:microsoft.com/office/officeart/2005/8/layout/orgChart1"/>
    <dgm:cxn modelId="{94569117-60C5-4106-9778-D897E528AFCE}" type="presParOf" srcId="{C07EDD92-DDF2-4624-8AB6-4B05D87B37C2}" destId="{0498F6BC-E3EB-4BE7-BC37-25E441117FB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4F4AA1-468F-4FBC-8869-7EA687E133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AU"/>
        </a:p>
      </dgm:t>
    </dgm:pt>
    <dgm:pt modelId="{ECFC606E-1074-4043-A8BF-39C7FFFB7CF6}">
      <dgm:prSet phldrT="[Text]"/>
      <dgm:spPr/>
      <dgm:t>
        <a:bodyPr/>
        <a:lstStyle/>
        <a:p>
          <a:r>
            <a:rPr lang="en-US" dirty="0"/>
            <a:t>Tobacco or Health?</a:t>
          </a:r>
          <a:endParaRPr lang="en-AU" dirty="0"/>
        </a:p>
      </dgm:t>
    </dgm:pt>
    <dgm:pt modelId="{6565F858-29D6-4F25-AE73-2077756C42C0}" type="parTrans" cxnId="{69BE28D7-7E06-49EB-B451-B98D221A22B4}">
      <dgm:prSet/>
      <dgm:spPr/>
      <dgm:t>
        <a:bodyPr/>
        <a:lstStyle/>
        <a:p>
          <a:endParaRPr lang="en-AU"/>
        </a:p>
      </dgm:t>
    </dgm:pt>
    <dgm:pt modelId="{DA1C021B-AAFE-4BCA-8217-A78A2E7D2C20}" type="sibTrans" cxnId="{69BE28D7-7E06-49EB-B451-B98D221A22B4}">
      <dgm:prSet/>
      <dgm:spPr/>
      <dgm:t>
        <a:bodyPr/>
        <a:lstStyle/>
        <a:p>
          <a:endParaRPr lang="en-AU"/>
        </a:p>
      </dgm:t>
    </dgm:pt>
    <dgm:pt modelId="{CF07FA61-7396-4ACB-AD93-1F5010B29047}">
      <dgm:prSet phldrT="[Text]"/>
      <dgm:spPr/>
      <dgm:t>
        <a:bodyPr/>
        <a:lstStyle/>
        <a:p>
          <a:r>
            <a:rPr lang="en-US" dirty="0"/>
            <a:t>Many barriers – well funded opponents</a:t>
          </a:r>
          <a:endParaRPr lang="en-AU" dirty="0"/>
        </a:p>
      </dgm:t>
    </dgm:pt>
    <dgm:pt modelId="{8654C647-E355-4563-9C0C-3664ACC6591A}" type="parTrans" cxnId="{491B0413-E496-4402-9F18-DFA53FF9F8AE}">
      <dgm:prSet/>
      <dgm:spPr/>
      <dgm:t>
        <a:bodyPr/>
        <a:lstStyle/>
        <a:p>
          <a:endParaRPr lang="en-AU"/>
        </a:p>
      </dgm:t>
    </dgm:pt>
    <dgm:pt modelId="{30F9E5CC-A633-4896-95D8-0D4D979FC588}" type="sibTrans" cxnId="{491B0413-E496-4402-9F18-DFA53FF9F8AE}">
      <dgm:prSet/>
      <dgm:spPr/>
      <dgm:t>
        <a:bodyPr/>
        <a:lstStyle/>
        <a:p>
          <a:endParaRPr lang="en-AU"/>
        </a:p>
      </dgm:t>
    </dgm:pt>
    <dgm:pt modelId="{E51FF993-C33E-4533-B907-CB29763C911B}">
      <dgm:prSet phldrT="[Text]"/>
      <dgm:spPr/>
      <dgm:t>
        <a:bodyPr/>
        <a:lstStyle/>
        <a:p>
          <a:r>
            <a:rPr lang="en-US" dirty="0"/>
            <a:t>Where to from here?</a:t>
          </a:r>
          <a:endParaRPr lang="en-AU" dirty="0"/>
        </a:p>
      </dgm:t>
    </dgm:pt>
    <dgm:pt modelId="{5D96C48D-ABEB-4A67-8B13-8AC1B9895BF9}" type="parTrans" cxnId="{88627C4F-5003-46ED-820A-C0A535DEDD35}">
      <dgm:prSet/>
      <dgm:spPr/>
      <dgm:t>
        <a:bodyPr/>
        <a:lstStyle/>
        <a:p>
          <a:endParaRPr lang="en-AU"/>
        </a:p>
      </dgm:t>
    </dgm:pt>
    <dgm:pt modelId="{50718704-1A9A-4359-8A09-0BF6CEBDF49B}" type="sibTrans" cxnId="{88627C4F-5003-46ED-820A-C0A535DEDD35}">
      <dgm:prSet/>
      <dgm:spPr/>
      <dgm:t>
        <a:bodyPr/>
        <a:lstStyle/>
        <a:p>
          <a:endParaRPr lang="en-AU"/>
        </a:p>
      </dgm:t>
    </dgm:pt>
    <dgm:pt modelId="{DB3ABB37-D864-4F88-B17B-7180D297A9A6}">
      <dgm:prSet phldrT="[Text]"/>
      <dgm:spPr/>
      <dgm:t>
        <a:bodyPr/>
        <a:lstStyle/>
        <a:p>
          <a:r>
            <a:rPr lang="en-US" dirty="0"/>
            <a:t>Concentrate on Endgames? </a:t>
          </a:r>
          <a:endParaRPr lang="en-AU" dirty="0"/>
        </a:p>
      </dgm:t>
    </dgm:pt>
    <dgm:pt modelId="{7C73C33D-8595-4530-8A78-C4FF5481F325}" type="parTrans" cxnId="{A8D22F77-B5EA-41FF-A17D-C822A5C2FE4D}">
      <dgm:prSet/>
      <dgm:spPr/>
      <dgm:t>
        <a:bodyPr/>
        <a:lstStyle/>
        <a:p>
          <a:endParaRPr lang="en-AU"/>
        </a:p>
      </dgm:t>
    </dgm:pt>
    <dgm:pt modelId="{D4578692-7007-467B-9436-5F3A9F73ED83}" type="sibTrans" cxnId="{A8D22F77-B5EA-41FF-A17D-C822A5C2FE4D}">
      <dgm:prSet/>
      <dgm:spPr/>
      <dgm:t>
        <a:bodyPr/>
        <a:lstStyle/>
        <a:p>
          <a:endParaRPr lang="en-AU"/>
        </a:p>
      </dgm:t>
    </dgm:pt>
    <dgm:pt modelId="{89F46899-12BD-4C80-9B86-B8AFC15F9580}">
      <dgm:prSet phldrT="[Text]"/>
      <dgm:spPr/>
      <dgm:t>
        <a:bodyPr/>
        <a:lstStyle/>
        <a:p>
          <a:r>
            <a:rPr lang="en-US" dirty="0"/>
            <a:t>Or incremental small gains?</a:t>
          </a:r>
          <a:endParaRPr lang="en-AU" dirty="0"/>
        </a:p>
      </dgm:t>
    </dgm:pt>
    <dgm:pt modelId="{F9822AAC-6788-4C22-AD69-049499E6E9AA}" type="parTrans" cxnId="{1C43826F-4BA9-421B-8326-9DD928FC6C4D}">
      <dgm:prSet/>
      <dgm:spPr/>
      <dgm:t>
        <a:bodyPr/>
        <a:lstStyle/>
        <a:p>
          <a:endParaRPr lang="en-AU"/>
        </a:p>
      </dgm:t>
    </dgm:pt>
    <dgm:pt modelId="{577DE338-649F-416B-B0A3-3F20F2558ACA}" type="sibTrans" cxnId="{1C43826F-4BA9-421B-8326-9DD928FC6C4D}">
      <dgm:prSet/>
      <dgm:spPr/>
      <dgm:t>
        <a:bodyPr/>
        <a:lstStyle/>
        <a:p>
          <a:endParaRPr lang="en-AU"/>
        </a:p>
      </dgm:t>
    </dgm:pt>
    <dgm:pt modelId="{8F7FB540-52B3-4787-8329-51F3D7A39C0C}" type="pres">
      <dgm:prSet presAssocID="{2D4F4AA1-468F-4FBC-8869-7EA687E1332F}" presName="linear" presStyleCnt="0">
        <dgm:presLayoutVars>
          <dgm:animLvl val="lvl"/>
          <dgm:resizeHandles val="exact"/>
        </dgm:presLayoutVars>
      </dgm:prSet>
      <dgm:spPr/>
    </dgm:pt>
    <dgm:pt modelId="{6DEEDC60-D3CB-4D8C-A690-E82B9655B203}" type="pres">
      <dgm:prSet presAssocID="{ECFC606E-1074-4043-A8BF-39C7FFFB7CF6}" presName="parentText" presStyleLbl="node1" presStyleIdx="0" presStyleCnt="2">
        <dgm:presLayoutVars>
          <dgm:chMax val="0"/>
          <dgm:bulletEnabled val="1"/>
        </dgm:presLayoutVars>
      </dgm:prSet>
      <dgm:spPr/>
    </dgm:pt>
    <dgm:pt modelId="{6E99CEA8-4D6B-4060-AB54-4669E15AE586}" type="pres">
      <dgm:prSet presAssocID="{ECFC606E-1074-4043-A8BF-39C7FFFB7CF6}" presName="childText" presStyleLbl="revTx" presStyleIdx="0" presStyleCnt="2">
        <dgm:presLayoutVars>
          <dgm:bulletEnabled val="1"/>
        </dgm:presLayoutVars>
      </dgm:prSet>
      <dgm:spPr/>
    </dgm:pt>
    <dgm:pt modelId="{E4A49FC2-072F-49E8-83C8-1F00080348CE}" type="pres">
      <dgm:prSet presAssocID="{E51FF993-C33E-4533-B907-CB29763C911B}" presName="parentText" presStyleLbl="node1" presStyleIdx="1" presStyleCnt="2">
        <dgm:presLayoutVars>
          <dgm:chMax val="0"/>
          <dgm:bulletEnabled val="1"/>
        </dgm:presLayoutVars>
      </dgm:prSet>
      <dgm:spPr/>
    </dgm:pt>
    <dgm:pt modelId="{E52161C0-C471-4AA0-A78E-17ECB8309FA0}" type="pres">
      <dgm:prSet presAssocID="{E51FF993-C33E-4533-B907-CB29763C911B}" presName="childText" presStyleLbl="revTx" presStyleIdx="1" presStyleCnt="2">
        <dgm:presLayoutVars>
          <dgm:bulletEnabled val="1"/>
        </dgm:presLayoutVars>
      </dgm:prSet>
      <dgm:spPr/>
    </dgm:pt>
  </dgm:ptLst>
  <dgm:cxnLst>
    <dgm:cxn modelId="{491B0413-E496-4402-9F18-DFA53FF9F8AE}" srcId="{ECFC606E-1074-4043-A8BF-39C7FFFB7CF6}" destId="{CF07FA61-7396-4ACB-AD93-1F5010B29047}" srcOrd="0" destOrd="0" parTransId="{8654C647-E355-4563-9C0C-3664ACC6591A}" sibTransId="{30F9E5CC-A633-4896-95D8-0D4D979FC588}"/>
    <dgm:cxn modelId="{98F03D1C-D053-451C-8083-8029ED45C2AA}" type="presOf" srcId="{DB3ABB37-D864-4F88-B17B-7180D297A9A6}" destId="{E52161C0-C471-4AA0-A78E-17ECB8309FA0}" srcOrd="0" destOrd="0" presId="urn:microsoft.com/office/officeart/2005/8/layout/vList2"/>
    <dgm:cxn modelId="{DE679A25-1539-4224-A5C5-7A5826B7A93B}" type="presOf" srcId="{CF07FA61-7396-4ACB-AD93-1F5010B29047}" destId="{6E99CEA8-4D6B-4060-AB54-4669E15AE586}" srcOrd="0" destOrd="0" presId="urn:microsoft.com/office/officeart/2005/8/layout/vList2"/>
    <dgm:cxn modelId="{23BAE532-ED4E-4478-92CB-FF6B0EBF1D3E}" type="presOf" srcId="{89F46899-12BD-4C80-9B86-B8AFC15F9580}" destId="{E52161C0-C471-4AA0-A78E-17ECB8309FA0}" srcOrd="0" destOrd="1" presId="urn:microsoft.com/office/officeart/2005/8/layout/vList2"/>
    <dgm:cxn modelId="{88627C4F-5003-46ED-820A-C0A535DEDD35}" srcId="{2D4F4AA1-468F-4FBC-8869-7EA687E1332F}" destId="{E51FF993-C33E-4533-B907-CB29763C911B}" srcOrd="1" destOrd="0" parTransId="{5D96C48D-ABEB-4A67-8B13-8AC1B9895BF9}" sibTransId="{50718704-1A9A-4359-8A09-0BF6CEBDF49B}"/>
    <dgm:cxn modelId="{1C43826F-4BA9-421B-8326-9DD928FC6C4D}" srcId="{E51FF993-C33E-4533-B907-CB29763C911B}" destId="{89F46899-12BD-4C80-9B86-B8AFC15F9580}" srcOrd="1" destOrd="0" parTransId="{F9822AAC-6788-4C22-AD69-049499E6E9AA}" sibTransId="{577DE338-649F-416B-B0A3-3F20F2558ACA}"/>
    <dgm:cxn modelId="{A8D22F77-B5EA-41FF-A17D-C822A5C2FE4D}" srcId="{E51FF993-C33E-4533-B907-CB29763C911B}" destId="{DB3ABB37-D864-4F88-B17B-7180D297A9A6}" srcOrd="0" destOrd="0" parTransId="{7C73C33D-8595-4530-8A78-C4FF5481F325}" sibTransId="{D4578692-7007-467B-9436-5F3A9F73ED83}"/>
    <dgm:cxn modelId="{AC0C5F87-5C64-4A36-835D-ED455D47A72A}" type="presOf" srcId="{E51FF993-C33E-4533-B907-CB29763C911B}" destId="{E4A49FC2-072F-49E8-83C8-1F00080348CE}" srcOrd="0" destOrd="0" presId="urn:microsoft.com/office/officeart/2005/8/layout/vList2"/>
    <dgm:cxn modelId="{872670AE-4CE5-4B20-97E1-1A6CE5A57354}" type="presOf" srcId="{2D4F4AA1-468F-4FBC-8869-7EA687E1332F}" destId="{8F7FB540-52B3-4787-8329-51F3D7A39C0C}" srcOrd="0" destOrd="0" presId="urn:microsoft.com/office/officeart/2005/8/layout/vList2"/>
    <dgm:cxn modelId="{298254D4-CBED-46E1-A6E9-A83674F12D30}" type="presOf" srcId="{ECFC606E-1074-4043-A8BF-39C7FFFB7CF6}" destId="{6DEEDC60-D3CB-4D8C-A690-E82B9655B203}" srcOrd="0" destOrd="0" presId="urn:microsoft.com/office/officeart/2005/8/layout/vList2"/>
    <dgm:cxn modelId="{69BE28D7-7E06-49EB-B451-B98D221A22B4}" srcId="{2D4F4AA1-468F-4FBC-8869-7EA687E1332F}" destId="{ECFC606E-1074-4043-A8BF-39C7FFFB7CF6}" srcOrd="0" destOrd="0" parTransId="{6565F858-29D6-4F25-AE73-2077756C42C0}" sibTransId="{DA1C021B-AAFE-4BCA-8217-A78A2E7D2C20}"/>
    <dgm:cxn modelId="{0B66E7AD-DD52-471D-B4DC-0556768C8C64}" type="presParOf" srcId="{8F7FB540-52B3-4787-8329-51F3D7A39C0C}" destId="{6DEEDC60-D3CB-4D8C-A690-E82B9655B203}" srcOrd="0" destOrd="0" presId="urn:microsoft.com/office/officeart/2005/8/layout/vList2"/>
    <dgm:cxn modelId="{14F22B49-0705-4DE5-9526-F326B53C78CA}" type="presParOf" srcId="{8F7FB540-52B3-4787-8329-51F3D7A39C0C}" destId="{6E99CEA8-4D6B-4060-AB54-4669E15AE586}" srcOrd="1" destOrd="0" presId="urn:microsoft.com/office/officeart/2005/8/layout/vList2"/>
    <dgm:cxn modelId="{3E939723-E03F-472B-BD42-5136B1E942AD}" type="presParOf" srcId="{8F7FB540-52B3-4787-8329-51F3D7A39C0C}" destId="{E4A49FC2-072F-49E8-83C8-1F00080348CE}" srcOrd="2" destOrd="0" presId="urn:microsoft.com/office/officeart/2005/8/layout/vList2"/>
    <dgm:cxn modelId="{7C2DB454-535B-41A3-ADB8-22C1CBDE4DC4}" type="presParOf" srcId="{8F7FB540-52B3-4787-8329-51F3D7A39C0C}" destId="{E52161C0-C471-4AA0-A78E-17ECB8309FA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CCBB3C-B583-4260-9CE7-099C811FF1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AU"/>
        </a:p>
      </dgm:t>
    </dgm:pt>
    <dgm:pt modelId="{D7FB70BB-F26D-4F1F-BCA7-CF96D6652328}">
      <dgm:prSet/>
      <dgm:spPr/>
      <dgm:t>
        <a:bodyPr/>
        <a:lstStyle/>
        <a:p>
          <a:r>
            <a:rPr lang="en-US" b="1" dirty="0"/>
            <a:t>Resources:</a:t>
          </a:r>
          <a:endParaRPr lang="en-AU" b="1" dirty="0"/>
        </a:p>
      </dgm:t>
    </dgm:pt>
    <dgm:pt modelId="{62012A5E-F7EB-4A53-985A-08DF47685CBF}" type="parTrans" cxnId="{AE526863-5AF0-4423-8300-DAB860DC2AFF}">
      <dgm:prSet/>
      <dgm:spPr/>
      <dgm:t>
        <a:bodyPr/>
        <a:lstStyle/>
        <a:p>
          <a:endParaRPr lang="en-AU"/>
        </a:p>
      </dgm:t>
    </dgm:pt>
    <dgm:pt modelId="{4470A4E2-331D-4C9A-B8AA-CBE6DBA73668}" type="sibTrans" cxnId="{AE526863-5AF0-4423-8300-DAB860DC2AFF}">
      <dgm:prSet/>
      <dgm:spPr/>
      <dgm:t>
        <a:bodyPr/>
        <a:lstStyle/>
        <a:p>
          <a:endParaRPr lang="en-AU"/>
        </a:p>
      </dgm:t>
    </dgm:pt>
    <dgm:pt modelId="{B8B51CDA-7DCD-4286-B9F7-87B9436F9A57}" type="pres">
      <dgm:prSet presAssocID="{86CCBB3C-B583-4260-9CE7-099C811FF1BC}" presName="linear" presStyleCnt="0">
        <dgm:presLayoutVars>
          <dgm:animLvl val="lvl"/>
          <dgm:resizeHandles val="exact"/>
        </dgm:presLayoutVars>
      </dgm:prSet>
      <dgm:spPr/>
    </dgm:pt>
    <dgm:pt modelId="{B5D72EFF-FA01-464D-9990-0021D0F64A00}" type="pres">
      <dgm:prSet presAssocID="{D7FB70BB-F26D-4F1F-BCA7-CF96D6652328}" presName="parentText" presStyleLbl="node1" presStyleIdx="0" presStyleCnt="1">
        <dgm:presLayoutVars>
          <dgm:chMax val="0"/>
          <dgm:bulletEnabled val="1"/>
        </dgm:presLayoutVars>
      </dgm:prSet>
      <dgm:spPr/>
    </dgm:pt>
  </dgm:ptLst>
  <dgm:cxnLst>
    <dgm:cxn modelId="{AE526863-5AF0-4423-8300-DAB860DC2AFF}" srcId="{86CCBB3C-B583-4260-9CE7-099C811FF1BC}" destId="{D7FB70BB-F26D-4F1F-BCA7-CF96D6652328}" srcOrd="0" destOrd="0" parTransId="{62012A5E-F7EB-4A53-985A-08DF47685CBF}" sibTransId="{4470A4E2-331D-4C9A-B8AA-CBE6DBA73668}"/>
    <dgm:cxn modelId="{B3769782-1E92-41BD-B154-E3A2660B3DB8}" type="presOf" srcId="{86CCBB3C-B583-4260-9CE7-099C811FF1BC}" destId="{B8B51CDA-7DCD-4286-B9F7-87B9436F9A57}" srcOrd="0" destOrd="0" presId="urn:microsoft.com/office/officeart/2005/8/layout/vList2"/>
    <dgm:cxn modelId="{50FBF1AE-5192-4849-ABFB-275CCF4CE0D0}" type="presOf" srcId="{D7FB70BB-F26D-4F1F-BCA7-CF96D6652328}" destId="{B5D72EFF-FA01-464D-9990-0021D0F64A00}" srcOrd="0" destOrd="0" presId="urn:microsoft.com/office/officeart/2005/8/layout/vList2"/>
    <dgm:cxn modelId="{C3422DC0-6487-4855-8A3C-0CC4461FFDF6}" type="presParOf" srcId="{B8B51CDA-7DCD-4286-B9F7-87B9436F9A57}" destId="{B5D72EFF-FA01-464D-9990-0021D0F64A0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3A054C-2257-4BB3-8E01-4BDA657CB83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AU"/>
        </a:p>
      </dgm:t>
    </dgm:pt>
    <dgm:pt modelId="{7824049D-60D2-4726-9E14-7DB8A924AACE}">
      <dgm:prSet/>
      <dgm:spPr/>
      <dgm:t>
        <a:bodyPr/>
        <a:lstStyle/>
        <a:p>
          <a:r>
            <a:rPr lang="en-AU"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https://tobaccotactics.org/</a:t>
          </a:r>
          <a:r>
            <a:rPr lang="en-AU" dirty="0">
              <a:solidFill>
                <a:srgbClr val="0070C0"/>
              </a:solidFill>
            </a:rPr>
            <a:t> </a:t>
          </a:r>
          <a:r>
            <a:rPr lang="en-AU" dirty="0"/>
            <a:t>at the University of Bath</a:t>
          </a:r>
        </a:p>
        <a:p>
          <a:endParaRPr lang="en-AU" dirty="0"/>
        </a:p>
        <a:p>
          <a:r>
            <a:rPr lang="en-AU" dirty="0"/>
            <a:t>Stan </a:t>
          </a:r>
          <a:r>
            <a:rPr lang="en-AU" dirty="0" err="1"/>
            <a:t>Shatenstein</a:t>
          </a:r>
          <a:r>
            <a:rPr lang="en-AU" dirty="0"/>
            <a:t>   </a:t>
          </a:r>
          <a:r>
            <a:rPr lang="en-AU"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Marathon246@gmail.com</a:t>
          </a:r>
          <a:r>
            <a:rPr lang="en-AU" dirty="0">
              <a:solidFill>
                <a:srgbClr val="0070C0"/>
              </a:solidFill>
            </a:rPr>
            <a:t> </a:t>
          </a:r>
        </a:p>
      </dgm:t>
    </dgm:pt>
    <dgm:pt modelId="{51AB4AA6-82D6-4696-9B10-56610D4EBF51}" type="parTrans" cxnId="{94B34C12-2C0B-4747-BD2B-A7CEA6EBE974}">
      <dgm:prSet/>
      <dgm:spPr/>
      <dgm:t>
        <a:bodyPr/>
        <a:lstStyle/>
        <a:p>
          <a:endParaRPr lang="en-AU"/>
        </a:p>
      </dgm:t>
    </dgm:pt>
    <dgm:pt modelId="{DE6149F8-BFD4-48A2-86A4-4949FDB29ED2}" type="sibTrans" cxnId="{94B34C12-2C0B-4747-BD2B-A7CEA6EBE974}">
      <dgm:prSet/>
      <dgm:spPr/>
      <dgm:t>
        <a:bodyPr/>
        <a:lstStyle/>
        <a:p>
          <a:endParaRPr lang="en-AU"/>
        </a:p>
      </dgm:t>
    </dgm:pt>
    <dgm:pt modelId="{4EFA6162-DDD7-49D9-86B6-8165FCC9DA64}">
      <dgm:prSet/>
      <dgm:spPr/>
      <dgm:t>
        <a:bodyPr/>
        <a:lstStyle/>
        <a:p>
          <a:r>
            <a:rPr lang="en-AU">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https://www.tobaccoinaustralia.org.au/home.aspx</a:t>
          </a:r>
          <a:r>
            <a:rPr lang="en-AU">
              <a:solidFill>
                <a:srgbClr val="0070C0"/>
              </a:solidFill>
            </a:rPr>
            <a:t> </a:t>
          </a:r>
          <a:r>
            <a:rPr lang="en-AU"/>
            <a:t>Cancer Council Victoria</a:t>
          </a:r>
          <a:endParaRPr lang="en-AU" dirty="0"/>
        </a:p>
      </dgm:t>
    </dgm:pt>
    <dgm:pt modelId="{353FB7B8-1368-4610-B5E6-94ACF48830C2}" type="parTrans" cxnId="{5F8D3642-B8B7-482A-93CA-41541F1A87AB}">
      <dgm:prSet/>
      <dgm:spPr/>
      <dgm:t>
        <a:bodyPr/>
        <a:lstStyle/>
        <a:p>
          <a:endParaRPr lang="en-AU"/>
        </a:p>
      </dgm:t>
    </dgm:pt>
    <dgm:pt modelId="{D0C6D8E5-1336-4E9D-9673-EE31DDCC9E82}" type="sibTrans" cxnId="{5F8D3642-B8B7-482A-93CA-41541F1A87AB}">
      <dgm:prSet/>
      <dgm:spPr/>
      <dgm:t>
        <a:bodyPr/>
        <a:lstStyle/>
        <a:p>
          <a:endParaRPr lang="en-AU"/>
        </a:p>
      </dgm:t>
    </dgm:pt>
    <dgm:pt modelId="{DDC9C269-3F0D-48D3-B4EC-A44A1E16B469}">
      <dgm:prSet/>
      <dgm:spPr/>
      <dgm:t>
        <a:bodyPr/>
        <a:lstStyle/>
        <a:p>
          <a:r>
            <a:rPr lang="en-AU">
              <a:solidFill>
                <a:srgbClr val="0070C0"/>
              </a:solidFill>
            </a:rPr>
            <a:t>Exposetobacco.org  </a:t>
          </a:r>
          <a:r>
            <a:rPr lang="en-AU"/>
            <a:t>Global tobacco Industry watchdog (get updates)</a:t>
          </a:r>
          <a:endParaRPr lang="en-AU" dirty="0"/>
        </a:p>
      </dgm:t>
    </dgm:pt>
    <dgm:pt modelId="{51996A49-770A-4237-A48E-461EACA0C803}" type="parTrans" cxnId="{A98A90FB-A735-4E17-8051-09A5A3A174FB}">
      <dgm:prSet/>
      <dgm:spPr/>
      <dgm:t>
        <a:bodyPr/>
        <a:lstStyle/>
        <a:p>
          <a:endParaRPr lang="en-AU"/>
        </a:p>
      </dgm:t>
    </dgm:pt>
    <dgm:pt modelId="{DF9C9FAF-A6DB-446B-B42D-DAF9F1AA4AD5}" type="sibTrans" cxnId="{A98A90FB-A735-4E17-8051-09A5A3A174FB}">
      <dgm:prSet/>
      <dgm:spPr/>
      <dgm:t>
        <a:bodyPr/>
        <a:lstStyle/>
        <a:p>
          <a:endParaRPr lang="en-AU"/>
        </a:p>
      </dgm:t>
    </dgm:pt>
    <dgm:pt modelId="{DEF90F26-1FED-47B4-A18A-C56D37B6FE9B}">
      <dgm:prSet/>
      <dgm:spPr/>
      <dgm:t>
        <a:bodyPr/>
        <a:lstStyle/>
        <a:p>
          <a:r>
            <a:rPr lang="en-AU" dirty="0"/>
            <a:t>Facebook Page – Global Tobacco Control Network</a:t>
          </a:r>
        </a:p>
      </dgm:t>
    </dgm:pt>
    <dgm:pt modelId="{387635C0-F89D-4F5B-9C48-7D27A41098D2}" type="parTrans" cxnId="{5840C5EC-FEAC-4B11-BB73-8D58445279CC}">
      <dgm:prSet/>
      <dgm:spPr/>
      <dgm:t>
        <a:bodyPr/>
        <a:lstStyle/>
        <a:p>
          <a:endParaRPr lang="en-AU"/>
        </a:p>
      </dgm:t>
    </dgm:pt>
    <dgm:pt modelId="{8912A6B1-2D46-4A4E-ADB6-AFF243036D5D}" type="sibTrans" cxnId="{5840C5EC-FEAC-4B11-BB73-8D58445279CC}">
      <dgm:prSet/>
      <dgm:spPr/>
      <dgm:t>
        <a:bodyPr/>
        <a:lstStyle/>
        <a:p>
          <a:endParaRPr lang="en-AU"/>
        </a:p>
      </dgm:t>
    </dgm:pt>
    <dgm:pt modelId="{CEF2F4C3-A9B6-442F-BA50-834EFDDEDDDC}" type="pres">
      <dgm:prSet presAssocID="{B93A054C-2257-4BB3-8E01-4BDA657CB83C}" presName="linear" presStyleCnt="0">
        <dgm:presLayoutVars>
          <dgm:animLvl val="lvl"/>
          <dgm:resizeHandles val="exact"/>
        </dgm:presLayoutVars>
      </dgm:prSet>
      <dgm:spPr/>
    </dgm:pt>
    <dgm:pt modelId="{DDF020CA-F2BE-4104-9FAD-BAFF96F8EF49}" type="pres">
      <dgm:prSet presAssocID="{7824049D-60D2-4726-9E14-7DB8A924AACE}" presName="parentText" presStyleLbl="node1" presStyleIdx="0" presStyleCnt="4">
        <dgm:presLayoutVars>
          <dgm:chMax val="0"/>
          <dgm:bulletEnabled val="1"/>
        </dgm:presLayoutVars>
      </dgm:prSet>
      <dgm:spPr/>
    </dgm:pt>
    <dgm:pt modelId="{6BC9EE3C-30EA-4561-9884-9A15932C5F52}" type="pres">
      <dgm:prSet presAssocID="{DE6149F8-BFD4-48A2-86A4-4949FDB29ED2}" presName="spacer" presStyleCnt="0"/>
      <dgm:spPr/>
    </dgm:pt>
    <dgm:pt modelId="{EDF5B531-FBC3-4E9B-8F7C-65F7832D34EA}" type="pres">
      <dgm:prSet presAssocID="{4EFA6162-DDD7-49D9-86B6-8165FCC9DA64}" presName="parentText" presStyleLbl="node1" presStyleIdx="1" presStyleCnt="4">
        <dgm:presLayoutVars>
          <dgm:chMax val="0"/>
          <dgm:bulletEnabled val="1"/>
        </dgm:presLayoutVars>
      </dgm:prSet>
      <dgm:spPr/>
    </dgm:pt>
    <dgm:pt modelId="{165C2F11-9184-4B3A-98B5-D8D19477C57A}" type="pres">
      <dgm:prSet presAssocID="{D0C6D8E5-1336-4E9D-9673-EE31DDCC9E82}" presName="spacer" presStyleCnt="0"/>
      <dgm:spPr/>
    </dgm:pt>
    <dgm:pt modelId="{007B269A-3012-42A5-B381-4AE80D5B7BA2}" type="pres">
      <dgm:prSet presAssocID="{DDC9C269-3F0D-48D3-B4EC-A44A1E16B469}" presName="parentText" presStyleLbl="node1" presStyleIdx="2" presStyleCnt="4">
        <dgm:presLayoutVars>
          <dgm:chMax val="0"/>
          <dgm:bulletEnabled val="1"/>
        </dgm:presLayoutVars>
      </dgm:prSet>
      <dgm:spPr/>
    </dgm:pt>
    <dgm:pt modelId="{8B253905-2B63-41FF-AA08-00808B59D4E6}" type="pres">
      <dgm:prSet presAssocID="{DF9C9FAF-A6DB-446B-B42D-DAF9F1AA4AD5}" presName="spacer" presStyleCnt="0"/>
      <dgm:spPr/>
    </dgm:pt>
    <dgm:pt modelId="{472D794D-14CF-44B0-9105-8413935FEA42}" type="pres">
      <dgm:prSet presAssocID="{DEF90F26-1FED-47B4-A18A-C56D37B6FE9B}" presName="parentText" presStyleLbl="node1" presStyleIdx="3" presStyleCnt="4">
        <dgm:presLayoutVars>
          <dgm:chMax val="0"/>
          <dgm:bulletEnabled val="1"/>
        </dgm:presLayoutVars>
      </dgm:prSet>
      <dgm:spPr/>
    </dgm:pt>
  </dgm:ptLst>
  <dgm:cxnLst>
    <dgm:cxn modelId="{572F2806-BFFF-41B1-AF4A-8A2D62626985}" type="presOf" srcId="{DEF90F26-1FED-47B4-A18A-C56D37B6FE9B}" destId="{472D794D-14CF-44B0-9105-8413935FEA42}" srcOrd="0" destOrd="0" presId="urn:microsoft.com/office/officeart/2005/8/layout/vList2"/>
    <dgm:cxn modelId="{94B34C12-2C0B-4747-BD2B-A7CEA6EBE974}" srcId="{B93A054C-2257-4BB3-8E01-4BDA657CB83C}" destId="{7824049D-60D2-4726-9E14-7DB8A924AACE}" srcOrd="0" destOrd="0" parTransId="{51AB4AA6-82D6-4696-9B10-56610D4EBF51}" sibTransId="{DE6149F8-BFD4-48A2-86A4-4949FDB29ED2}"/>
    <dgm:cxn modelId="{5F8D3642-B8B7-482A-93CA-41541F1A87AB}" srcId="{B93A054C-2257-4BB3-8E01-4BDA657CB83C}" destId="{4EFA6162-DDD7-49D9-86B6-8165FCC9DA64}" srcOrd="1" destOrd="0" parTransId="{353FB7B8-1368-4610-B5E6-94ACF48830C2}" sibTransId="{D0C6D8E5-1336-4E9D-9673-EE31DDCC9E82}"/>
    <dgm:cxn modelId="{C9598D8F-DA49-4A17-91D0-8EC0C6537702}" type="presOf" srcId="{B93A054C-2257-4BB3-8E01-4BDA657CB83C}" destId="{CEF2F4C3-A9B6-442F-BA50-834EFDDEDDDC}" srcOrd="0" destOrd="0" presId="urn:microsoft.com/office/officeart/2005/8/layout/vList2"/>
    <dgm:cxn modelId="{4C3EE4B5-92F9-4523-9BDD-051A0D24BECE}" type="presOf" srcId="{DDC9C269-3F0D-48D3-B4EC-A44A1E16B469}" destId="{007B269A-3012-42A5-B381-4AE80D5B7BA2}" srcOrd="0" destOrd="0" presId="urn:microsoft.com/office/officeart/2005/8/layout/vList2"/>
    <dgm:cxn modelId="{F72560C9-5577-4172-A0E0-391DAF41352D}" type="presOf" srcId="{7824049D-60D2-4726-9E14-7DB8A924AACE}" destId="{DDF020CA-F2BE-4104-9FAD-BAFF96F8EF49}" srcOrd="0" destOrd="0" presId="urn:microsoft.com/office/officeart/2005/8/layout/vList2"/>
    <dgm:cxn modelId="{5840C5EC-FEAC-4B11-BB73-8D58445279CC}" srcId="{B93A054C-2257-4BB3-8E01-4BDA657CB83C}" destId="{DEF90F26-1FED-47B4-A18A-C56D37B6FE9B}" srcOrd="3" destOrd="0" parTransId="{387635C0-F89D-4F5B-9C48-7D27A41098D2}" sibTransId="{8912A6B1-2D46-4A4E-ADB6-AFF243036D5D}"/>
    <dgm:cxn modelId="{A98A90FB-A735-4E17-8051-09A5A3A174FB}" srcId="{B93A054C-2257-4BB3-8E01-4BDA657CB83C}" destId="{DDC9C269-3F0D-48D3-B4EC-A44A1E16B469}" srcOrd="2" destOrd="0" parTransId="{51996A49-770A-4237-A48E-461EACA0C803}" sibTransId="{DF9C9FAF-A6DB-446B-B42D-DAF9F1AA4AD5}"/>
    <dgm:cxn modelId="{F5FF07FF-C111-4D31-B74B-9549290F1D17}" type="presOf" srcId="{4EFA6162-DDD7-49D9-86B6-8165FCC9DA64}" destId="{EDF5B531-FBC3-4E9B-8F7C-65F7832D34EA}" srcOrd="0" destOrd="0" presId="urn:microsoft.com/office/officeart/2005/8/layout/vList2"/>
    <dgm:cxn modelId="{159134B2-6777-4364-96BC-8765BC63926D}" type="presParOf" srcId="{CEF2F4C3-A9B6-442F-BA50-834EFDDEDDDC}" destId="{DDF020CA-F2BE-4104-9FAD-BAFF96F8EF49}" srcOrd="0" destOrd="0" presId="urn:microsoft.com/office/officeart/2005/8/layout/vList2"/>
    <dgm:cxn modelId="{CBF97233-8066-4FB4-B059-7F257C8D2427}" type="presParOf" srcId="{CEF2F4C3-A9B6-442F-BA50-834EFDDEDDDC}" destId="{6BC9EE3C-30EA-4561-9884-9A15932C5F52}" srcOrd="1" destOrd="0" presId="urn:microsoft.com/office/officeart/2005/8/layout/vList2"/>
    <dgm:cxn modelId="{4A8A55B3-BF38-46C5-A825-FE90D5164202}" type="presParOf" srcId="{CEF2F4C3-A9B6-442F-BA50-834EFDDEDDDC}" destId="{EDF5B531-FBC3-4E9B-8F7C-65F7832D34EA}" srcOrd="2" destOrd="0" presId="urn:microsoft.com/office/officeart/2005/8/layout/vList2"/>
    <dgm:cxn modelId="{861A776E-D069-4F07-BCC0-7A0279CA1F7C}" type="presParOf" srcId="{CEF2F4C3-A9B6-442F-BA50-834EFDDEDDDC}" destId="{165C2F11-9184-4B3A-98B5-D8D19477C57A}" srcOrd="3" destOrd="0" presId="urn:microsoft.com/office/officeart/2005/8/layout/vList2"/>
    <dgm:cxn modelId="{AE637785-3378-4F32-9ACD-5E0D7541E4E1}" type="presParOf" srcId="{CEF2F4C3-A9B6-442F-BA50-834EFDDEDDDC}" destId="{007B269A-3012-42A5-B381-4AE80D5B7BA2}" srcOrd="4" destOrd="0" presId="urn:microsoft.com/office/officeart/2005/8/layout/vList2"/>
    <dgm:cxn modelId="{24D7B86F-9E2D-4CA8-B99B-4C3352D2A98C}" type="presParOf" srcId="{CEF2F4C3-A9B6-442F-BA50-834EFDDEDDDC}" destId="{8B253905-2B63-41FF-AA08-00808B59D4E6}" srcOrd="5" destOrd="0" presId="urn:microsoft.com/office/officeart/2005/8/layout/vList2"/>
    <dgm:cxn modelId="{7FC7CC4E-3AA3-43DC-B91A-C892394B2D3B}" type="presParOf" srcId="{CEF2F4C3-A9B6-442F-BA50-834EFDDEDDDC}" destId="{472D794D-14CF-44B0-9105-8413935FEA42}"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D64F3-C10C-480E-ABEA-57E2C7147BF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AU"/>
        </a:p>
      </dgm:t>
    </dgm:pt>
    <dgm:pt modelId="{4F1FF227-2E5D-4F35-B015-A48D6B57C90E}">
      <dgm:prSet/>
      <dgm:spPr/>
      <dgm:t>
        <a:bodyPr/>
        <a:lstStyle/>
        <a:p>
          <a:r>
            <a:rPr lang="en-US"/>
            <a:t>Front groups – lobbying and media</a:t>
          </a:r>
          <a:endParaRPr lang="en-AU"/>
        </a:p>
      </dgm:t>
    </dgm:pt>
    <dgm:pt modelId="{74288D9D-51D7-4CD8-9E6D-94FF46EB9DBF}" type="parTrans" cxnId="{0D4D61F1-B838-4389-83C0-FC75BA48163E}">
      <dgm:prSet/>
      <dgm:spPr/>
      <dgm:t>
        <a:bodyPr/>
        <a:lstStyle/>
        <a:p>
          <a:endParaRPr lang="en-AU"/>
        </a:p>
      </dgm:t>
    </dgm:pt>
    <dgm:pt modelId="{D1C74853-1959-490D-B565-BC2612AD55A0}" type="sibTrans" cxnId="{0D4D61F1-B838-4389-83C0-FC75BA48163E}">
      <dgm:prSet/>
      <dgm:spPr/>
      <dgm:t>
        <a:bodyPr/>
        <a:lstStyle/>
        <a:p>
          <a:endParaRPr lang="en-AU"/>
        </a:p>
      </dgm:t>
    </dgm:pt>
    <dgm:pt modelId="{EB9EC1BF-5234-4B17-AF08-C7185E78FB4E}">
      <dgm:prSet/>
      <dgm:spPr/>
      <dgm:t>
        <a:bodyPr/>
        <a:lstStyle/>
        <a:p>
          <a:r>
            <a:rPr lang="en-US"/>
            <a:t>Research – TI funds research and co-opts doctors and scientists</a:t>
          </a:r>
          <a:endParaRPr lang="en-AU"/>
        </a:p>
      </dgm:t>
    </dgm:pt>
    <dgm:pt modelId="{0E156CF6-52B8-49D4-930B-63587481C467}" type="parTrans" cxnId="{12E316A2-8B38-44C9-83D6-BFCE9664139D}">
      <dgm:prSet/>
      <dgm:spPr/>
      <dgm:t>
        <a:bodyPr/>
        <a:lstStyle/>
        <a:p>
          <a:endParaRPr lang="en-AU"/>
        </a:p>
      </dgm:t>
    </dgm:pt>
    <dgm:pt modelId="{13CC8F06-86C1-4006-95E3-327D188741A3}" type="sibTrans" cxnId="{12E316A2-8B38-44C9-83D6-BFCE9664139D}">
      <dgm:prSet/>
      <dgm:spPr/>
      <dgm:t>
        <a:bodyPr/>
        <a:lstStyle/>
        <a:p>
          <a:endParaRPr lang="en-AU"/>
        </a:p>
      </dgm:t>
    </dgm:pt>
    <dgm:pt modelId="{DA4B155B-5629-426B-9BEB-9CAC4F76E19A}">
      <dgm:prSet/>
      <dgm:spPr/>
      <dgm:t>
        <a:bodyPr/>
        <a:lstStyle/>
        <a:p>
          <a:r>
            <a:rPr lang="en-US" dirty="0"/>
            <a:t>Funding – of political parties</a:t>
          </a:r>
          <a:endParaRPr lang="en-AU" dirty="0"/>
        </a:p>
      </dgm:t>
    </dgm:pt>
    <dgm:pt modelId="{344CA5A7-11C4-42B4-B7C3-457AE1E9C7B5}" type="parTrans" cxnId="{62ACC028-174A-4B98-BA20-186E9316B1BC}">
      <dgm:prSet/>
      <dgm:spPr/>
      <dgm:t>
        <a:bodyPr/>
        <a:lstStyle/>
        <a:p>
          <a:endParaRPr lang="en-AU"/>
        </a:p>
      </dgm:t>
    </dgm:pt>
    <dgm:pt modelId="{134C5F96-B153-4B20-92F5-819C2DCB7BFC}" type="sibTrans" cxnId="{62ACC028-174A-4B98-BA20-186E9316B1BC}">
      <dgm:prSet/>
      <dgm:spPr/>
      <dgm:t>
        <a:bodyPr/>
        <a:lstStyle/>
        <a:p>
          <a:endParaRPr lang="en-AU"/>
        </a:p>
      </dgm:t>
    </dgm:pt>
    <dgm:pt modelId="{F27DD9BD-76D7-4121-9807-C6AC00018FA4}">
      <dgm:prSet/>
      <dgm:spPr/>
      <dgm:t>
        <a:bodyPr/>
        <a:lstStyle/>
        <a:p>
          <a:r>
            <a:rPr lang="en-US" dirty="0"/>
            <a:t>Funding – of established organizations and front groups</a:t>
          </a:r>
          <a:endParaRPr lang="en-AU" dirty="0"/>
        </a:p>
      </dgm:t>
    </dgm:pt>
    <dgm:pt modelId="{7A2ED768-FD52-4F8C-B700-A04CFA1F5DA6}" type="parTrans" cxnId="{FBDEF66D-E0B5-4F14-9EA0-FF3B176F5FC3}">
      <dgm:prSet/>
      <dgm:spPr/>
      <dgm:t>
        <a:bodyPr/>
        <a:lstStyle/>
        <a:p>
          <a:endParaRPr lang="en-AU"/>
        </a:p>
      </dgm:t>
    </dgm:pt>
    <dgm:pt modelId="{2D3C6A4B-8F23-470C-B8A8-9AB8E533CCC4}" type="sibTrans" cxnId="{FBDEF66D-E0B5-4F14-9EA0-FF3B176F5FC3}">
      <dgm:prSet/>
      <dgm:spPr/>
      <dgm:t>
        <a:bodyPr/>
        <a:lstStyle/>
        <a:p>
          <a:endParaRPr lang="en-AU"/>
        </a:p>
      </dgm:t>
    </dgm:pt>
    <dgm:pt modelId="{B7DBC0AE-6924-4935-B6E7-40EC8BBD5196}">
      <dgm:prSet/>
      <dgm:spPr/>
      <dgm:t>
        <a:bodyPr/>
        <a:lstStyle/>
        <a:p>
          <a:r>
            <a:rPr lang="en-US"/>
            <a:t>Secret lobbying (breach of  FCTC Article 5.3)</a:t>
          </a:r>
          <a:endParaRPr lang="en-AU"/>
        </a:p>
      </dgm:t>
    </dgm:pt>
    <dgm:pt modelId="{16E8CC7B-4FE3-483B-90C6-543FCF695294}" type="parTrans" cxnId="{029D8596-6154-4111-A45F-EFF9F0D90931}">
      <dgm:prSet/>
      <dgm:spPr/>
      <dgm:t>
        <a:bodyPr/>
        <a:lstStyle/>
        <a:p>
          <a:endParaRPr lang="en-AU"/>
        </a:p>
      </dgm:t>
    </dgm:pt>
    <dgm:pt modelId="{0E003342-4A54-41C2-A4F2-821CA1BF827A}" type="sibTrans" cxnId="{029D8596-6154-4111-A45F-EFF9F0D90931}">
      <dgm:prSet/>
      <dgm:spPr/>
      <dgm:t>
        <a:bodyPr/>
        <a:lstStyle/>
        <a:p>
          <a:endParaRPr lang="en-AU"/>
        </a:p>
      </dgm:t>
    </dgm:pt>
    <dgm:pt modelId="{63F7E6B7-9DD4-4104-8B80-1A7782CB5D89}">
      <dgm:prSet/>
      <dgm:spPr/>
      <dgm:t>
        <a:bodyPr/>
        <a:lstStyle/>
        <a:p>
          <a:r>
            <a:rPr lang="en-US" dirty="0"/>
            <a:t>Threats, bullying, intimidation, coercion, litigation</a:t>
          </a:r>
          <a:endParaRPr lang="en-AU" dirty="0"/>
        </a:p>
      </dgm:t>
    </dgm:pt>
    <dgm:pt modelId="{6ECC11FA-C10B-4C78-91F5-81E0002EBBD3}" type="parTrans" cxnId="{D857022B-B41E-45AF-94F6-1D8FB7D321B8}">
      <dgm:prSet/>
      <dgm:spPr/>
      <dgm:t>
        <a:bodyPr/>
        <a:lstStyle/>
        <a:p>
          <a:endParaRPr lang="en-AU"/>
        </a:p>
      </dgm:t>
    </dgm:pt>
    <dgm:pt modelId="{387E9E56-7515-489E-9E71-2028AEAAE8AD}" type="sibTrans" cxnId="{D857022B-B41E-45AF-94F6-1D8FB7D321B8}">
      <dgm:prSet/>
      <dgm:spPr/>
      <dgm:t>
        <a:bodyPr/>
        <a:lstStyle/>
        <a:p>
          <a:endParaRPr lang="en-AU"/>
        </a:p>
      </dgm:t>
    </dgm:pt>
    <dgm:pt modelId="{029D7260-63F8-4884-96BF-3BE6C7028715}">
      <dgm:prSet/>
      <dgm:spPr/>
      <dgm:t>
        <a:bodyPr/>
        <a:lstStyle/>
        <a:p>
          <a:r>
            <a:rPr lang="en-US"/>
            <a:t>Undermining of government border and taxation (smuggling)</a:t>
          </a:r>
          <a:endParaRPr lang="en-AU"/>
        </a:p>
      </dgm:t>
    </dgm:pt>
    <dgm:pt modelId="{CB7A0106-E309-4A04-9753-9875F41494AB}" type="parTrans" cxnId="{B277A30C-0867-403D-B3FD-9CC1445ACFE5}">
      <dgm:prSet/>
      <dgm:spPr/>
      <dgm:t>
        <a:bodyPr/>
        <a:lstStyle/>
        <a:p>
          <a:endParaRPr lang="en-AU"/>
        </a:p>
      </dgm:t>
    </dgm:pt>
    <dgm:pt modelId="{2407F43C-3386-4364-99E6-152D1FC197BC}" type="sibTrans" cxnId="{B277A30C-0867-403D-B3FD-9CC1445ACFE5}">
      <dgm:prSet/>
      <dgm:spPr/>
      <dgm:t>
        <a:bodyPr/>
        <a:lstStyle/>
        <a:p>
          <a:endParaRPr lang="en-AU"/>
        </a:p>
      </dgm:t>
    </dgm:pt>
    <dgm:pt modelId="{8A7F04EA-F7BB-4A85-9F43-BA8266C3E44D}" type="pres">
      <dgm:prSet presAssocID="{049D64F3-C10C-480E-ABEA-57E2C7147BF8}" presName="linear" presStyleCnt="0">
        <dgm:presLayoutVars>
          <dgm:animLvl val="lvl"/>
          <dgm:resizeHandles val="exact"/>
        </dgm:presLayoutVars>
      </dgm:prSet>
      <dgm:spPr/>
    </dgm:pt>
    <dgm:pt modelId="{26D19CEA-925B-4B7E-A6BC-27740CE2D886}" type="pres">
      <dgm:prSet presAssocID="{4F1FF227-2E5D-4F35-B015-A48D6B57C90E}" presName="parentText" presStyleLbl="node1" presStyleIdx="0" presStyleCnt="7">
        <dgm:presLayoutVars>
          <dgm:chMax val="0"/>
          <dgm:bulletEnabled val="1"/>
        </dgm:presLayoutVars>
      </dgm:prSet>
      <dgm:spPr/>
    </dgm:pt>
    <dgm:pt modelId="{ECC1D352-2E0C-4457-80D5-BC25FF437B83}" type="pres">
      <dgm:prSet presAssocID="{D1C74853-1959-490D-B565-BC2612AD55A0}" presName="spacer" presStyleCnt="0"/>
      <dgm:spPr/>
    </dgm:pt>
    <dgm:pt modelId="{5BEB98C6-4CCE-4D50-9FFD-508B067F76EB}" type="pres">
      <dgm:prSet presAssocID="{EB9EC1BF-5234-4B17-AF08-C7185E78FB4E}" presName="parentText" presStyleLbl="node1" presStyleIdx="1" presStyleCnt="7">
        <dgm:presLayoutVars>
          <dgm:chMax val="0"/>
          <dgm:bulletEnabled val="1"/>
        </dgm:presLayoutVars>
      </dgm:prSet>
      <dgm:spPr/>
    </dgm:pt>
    <dgm:pt modelId="{C879D14C-C598-414F-9F94-77EB7344A39C}" type="pres">
      <dgm:prSet presAssocID="{13CC8F06-86C1-4006-95E3-327D188741A3}" presName="spacer" presStyleCnt="0"/>
      <dgm:spPr/>
    </dgm:pt>
    <dgm:pt modelId="{B282979E-0528-4637-8088-DA00915DE22C}" type="pres">
      <dgm:prSet presAssocID="{DA4B155B-5629-426B-9BEB-9CAC4F76E19A}" presName="parentText" presStyleLbl="node1" presStyleIdx="2" presStyleCnt="7">
        <dgm:presLayoutVars>
          <dgm:chMax val="0"/>
          <dgm:bulletEnabled val="1"/>
        </dgm:presLayoutVars>
      </dgm:prSet>
      <dgm:spPr/>
    </dgm:pt>
    <dgm:pt modelId="{F09ED070-3845-4C58-952F-874B0F96383C}" type="pres">
      <dgm:prSet presAssocID="{134C5F96-B153-4B20-92F5-819C2DCB7BFC}" presName="spacer" presStyleCnt="0"/>
      <dgm:spPr/>
    </dgm:pt>
    <dgm:pt modelId="{87843479-D401-4340-9CA3-4A4281BA94DC}" type="pres">
      <dgm:prSet presAssocID="{F27DD9BD-76D7-4121-9807-C6AC00018FA4}" presName="parentText" presStyleLbl="node1" presStyleIdx="3" presStyleCnt="7">
        <dgm:presLayoutVars>
          <dgm:chMax val="0"/>
          <dgm:bulletEnabled val="1"/>
        </dgm:presLayoutVars>
      </dgm:prSet>
      <dgm:spPr/>
    </dgm:pt>
    <dgm:pt modelId="{0A47A687-6EBD-4B90-9251-A30AB4E16959}" type="pres">
      <dgm:prSet presAssocID="{2D3C6A4B-8F23-470C-B8A8-9AB8E533CCC4}" presName="spacer" presStyleCnt="0"/>
      <dgm:spPr/>
    </dgm:pt>
    <dgm:pt modelId="{C1AF80DB-C084-4D92-B353-E013FD20F17D}" type="pres">
      <dgm:prSet presAssocID="{B7DBC0AE-6924-4935-B6E7-40EC8BBD5196}" presName="parentText" presStyleLbl="node1" presStyleIdx="4" presStyleCnt="7">
        <dgm:presLayoutVars>
          <dgm:chMax val="0"/>
          <dgm:bulletEnabled val="1"/>
        </dgm:presLayoutVars>
      </dgm:prSet>
      <dgm:spPr/>
    </dgm:pt>
    <dgm:pt modelId="{8031C62E-1B62-4953-8624-8FA26BB178C6}" type="pres">
      <dgm:prSet presAssocID="{0E003342-4A54-41C2-A4F2-821CA1BF827A}" presName="spacer" presStyleCnt="0"/>
      <dgm:spPr/>
    </dgm:pt>
    <dgm:pt modelId="{27F88EF2-74B0-4D84-9D2E-158BB30D74E0}" type="pres">
      <dgm:prSet presAssocID="{63F7E6B7-9DD4-4104-8B80-1A7782CB5D89}" presName="parentText" presStyleLbl="node1" presStyleIdx="5" presStyleCnt="7">
        <dgm:presLayoutVars>
          <dgm:chMax val="0"/>
          <dgm:bulletEnabled val="1"/>
        </dgm:presLayoutVars>
      </dgm:prSet>
      <dgm:spPr/>
    </dgm:pt>
    <dgm:pt modelId="{BD6332D8-7FF5-4304-BD3A-D538084C93CA}" type="pres">
      <dgm:prSet presAssocID="{387E9E56-7515-489E-9E71-2028AEAAE8AD}" presName="spacer" presStyleCnt="0"/>
      <dgm:spPr/>
    </dgm:pt>
    <dgm:pt modelId="{E89B3483-1CA2-466B-A1F0-F4C66D3C7989}" type="pres">
      <dgm:prSet presAssocID="{029D7260-63F8-4884-96BF-3BE6C7028715}" presName="parentText" presStyleLbl="node1" presStyleIdx="6" presStyleCnt="7">
        <dgm:presLayoutVars>
          <dgm:chMax val="0"/>
          <dgm:bulletEnabled val="1"/>
        </dgm:presLayoutVars>
      </dgm:prSet>
      <dgm:spPr/>
    </dgm:pt>
  </dgm:ptLst>
  <dgm:cxnLst>
    <dgm:cxn modelId="{B277A30C-0867-403D-B3FD-9CC1445ACFE5}" srcId="{049D64F3-C10C-480E-ABEA-57E2C7147BF8}" destId="{029D7260-63F8-4884-96BF-3BE6C7028715}" srcOrd="6" destOrd="0" parTransId="{CB7A0106-E309-4A04-9753-9875F41494AB}" sibTransId="{2407F43C-3386-4364-99E6-152D1FC197BC}"/>
    <dgm:cxn modelId="{4BCEFA20-790C-4099-B736-0D404B5EA0F1}" type="presOf" srcId="{B7DBC0AE-6924-4935-B6E7-40EC8BBD5196}" destId="{C1AF80DB-C084-4D92-B353-E013FD20F17D}" srcOrd="0" destOrd="0" presId="urn:microsoft.com/office/officeart/2005/8/layout/vList2"/>
    <dgm:cxn modelId="{62ACC028-174A-4B98-BA20-186E9316B1BC}" srcId="{049D64F3-C10C-480E-ABEA-57E2C7147BF8}" destId="{DA4B155B-5629-426B-9BEB-9CAC4F76E19A}" srcOrd="2" destOrd="0" parTransId="{344CA5A7-11C4-42B4-B7C3-457AE1E9C7B5}" sibTransId="{134C5F96-B153-4B20-92F5-819C2DCB7BFC}"/>
    <dgm:cxn modelId="{D857022B-B41E-45AF-94F6-1D8FB7D321B8}" srcId="{049D64F3-C10C-480E-ABEA-57E2C7147BF8}" destId="{63F7E6B7-9DD4-4104-8B80-1A7782CB5D89}" srcOrd="5" destOrd="0" parTransId="{6ECC11FA-C10B-4C78-91F5-81E0002EBBD3}" sibTransId="{387E9E56-7515-489E-9E71-2028AEAAE8AD}"/>
    <dgm:cxn modelId="{FBDEF66D-E0B5-4F14-9EA0-FF3B176F5FC3}" srcId="{049D64F3-C10C-480E-ABEA-57E2C7147BF8}" destId="{F27DD9BD-76D7-4121-9807-C6AC00018FA4}" srcOrd="3" destOrd="0" parTransId="{7A2ED768-FD52-4F8C-B700-A04CFA1F5DA6}" sibTransId="{2D3C6A4B-8F23-470C-B8A8-9AB8E533CCC4}"/>
    <dgm:cxn modelId="{9F37FF6F-8306-4BF9-8F5A-7C1B3A478B32}" type="presOf" srcId="{63F7E6B7-9DD4-4104-8B80-1A7782CB5D89}" destId="{27F88EF2-74B0-4D84-9D2E-158BB30D74E0}" srcOrd="0" destOrd="0" presId="urn:microsoft.com/office/officeart/2005/8/layout/vList2"/>
    <dgm:cxn modelId="{D1CC627A-A7B3-404A-B951-1A1EE370C6A8}" type="presOf" srcId="{F27DD9BD-76D7-4121-9807-C6AC00018FA4}" destId="{87843479-D401-4340-9CA3-4A4281BA94DC}" srcOrd="0" destOrd="0" presId="urn:microsoft.com/office/officeart/2005/8/layout/vList2"/>
    <dgm:cxn modelId="{029D8596-6154-4111-A45F-EFF9F0D90931}" srcId="{049D64F3-C10C-480E-ABEA-57E2C7147BF8}" destId="{B7DBC0AE-6924-4935-B6E7-40EC8BBD5196}" srcOrd="4" destOrd="0" parTransId="{16E8CC7B-4FE3-483B-90C6-543FCF695294}" sibTransId="{0E003342-4A54-41C2-A4F2-821CA1BF827A}"/>
    <dgm:cxn modelId="{EFA5E39B-4B64-4FEC-8981-BAC2F8A0DAC8}" type="presOf" srcId="{029D7260-63F8-4884-96BF-3BE6C7028715}" destId="{E89B3483-1CA2-466B-A1F0-F4C66D3C7989}" srcOrd="0" destOrd="0" presId="urn:microsoft.com/office/officeart/2005/8/layout/vList2"/>
    <dgm:cxn modelId="{12E316A2-8B38-44C9-83D6-BFCE9664139D}" srcId="{049D64F3-C10C-480E-ABEA-57E2C7147BF8}" destId="{EB9EC1BF-5234-4B17-AF08-C7185E78FB4E}" srcOrd="1" destOrd="0" parTransId="{0E156CF6-52B8-49D4-930B-63587481C467}" sibTransId="{13CC8F06-86C1-4006-95E3-327D188741A3}"/>
    <dgm:cxn modelId="{BCD9E2CC-8F88-4CF3-9D66-A0E9AA8C050B}" type="presOf" srcId="{DA4B155B-5629-426B-9BEB-9CAC4F76E19A}" destId="{B282979E-0528-4637-8088-DA00915DE22C}" srcOrd="0" destOrd="0" presId="urn:microsoft.com/office/officeart/2005/8/layout/vList2"/>
    <dgm:cxn modelId="{E62F78D4-84E1-43D8-873E-F4FDF2423974}" type="presOf" srcId="{049D64F3-C10C-480E-ABEA-57E2C7147BF8}" destId="{8A7F04EA-F7BB-4A85-9F43-BA8266C3E44D}" srcOrd="0" destOrd="0" presId="urn:microsoft.com/office/officeart/2005/8/layout/vList2"/>
    <dgm:cxn modelId="{FED0C8D8-C1BD-4879-BFAF-EC7120F42925}" type="presOf" srcId="{4F1FF227-2E5D-4F35-B015-A48D6B57C90E}" destId="{26D19CEA-925B-4B7E-A6BC-27740CE2D886}" srcOrd="0" destOrd="0" presId="urn:microsoft.com/office/officeart/2005/8/layout/vList2"/>
    <dgm:cxn modelId="{0D4D61F1-B838-4389-83C0-FC75BA48163E}" srcId="{049D64F3-C10C-480E-ABEA-57E2C7147BF8}" destId="{4F1FF227-2E5D-4F35-B015-A48D6B57C90E}" srcOrd="0" destOrd="0" parTransId="{74288D9D-51D7-4CD8-9E6D-94FF46EB9DBF}" sibTransId="{D1C74853-1959-490D-B565-BC2612AD55A0}"/>
    <dgm:cxn modelId="{BD0394F9-D324-47A3-9DE1-075EE52A7E74}" type="presOf" srcId="{EB9EC1BF-5234-4B17-AF08-C7185E78FB4E}" destId="{5BEB98C6-4CCE-4D50-9FFD-508B067F76EB}" srcOrd="0" destOrd="0" presId="urn:microsoft.com/office/officeart/2005/8/layout/vList2"/>
    <dgm:cxn modelId="{8127BBD1-1309-4C04-95D8-980AAC9F3372}" type="presParOf" srcId="{8A7F04EA-F7BB-4A85-9F43-BA8266C3E44D}" destId="{26D19CEA-925B-4B7E-A6BC-27740CE2D886}" srcOrd="0" destOrd="0" presId="urn:microsoft.com/office/officeart/2005/8/layout/vList2"/>
    <dgm:cxn modelId="{C69D7FFD-5262-46A9-962E-0B744F60E2B5}" type="presParOf" srcId="{8A7F04EA-F7BB-4A85-9F43-BA8266C3E44D}" destId="{ECC1D352-2E0C-4457-80D5-BC25FF437B83}" srcOrd="1" destOrd="0" presId="urn:microsoft.com/office/officeart/2005/8/layout/vList2"/>
    <dgm:cxn modelId="{52BE8ACC-AF67-45A6-8C31-36D47820DCD8}" type="presParOf" srcId="{8A7F04EA-F7BB-4A85-9F43-BA8266C3E44D}" destId="{5BEB98C6-4CCE-4D50-9FFD-508B067F76EB}" srcOrd="2" destOrd="0" presId="urn:microsoft.com/office/officeart/2005/8/layout/vList2"/>
    <dgm:cxn modelId="{1A1E793F-C220-4067-875E-20907DABAB5C}" type="presParOf" srcId="{8A7F04EA-F7BB-4A85-9F43-BA8266C3E44D}" destId="{C879D14C-C598-414F-9F94-77EB7344A39C}" srcOrd="3" destOrd="0" presId="urn:microsoft.com/office/officeart/2005/8/layout/vList2"/>
    <dgm:cxn modelId="{EA1F1A9B-C335-418A-9B08-2637F7256EF0}" type="presParOf" srcId="{8A7F04EA-F7BB-4A85-9F43-BA8266C3E44D}" destId="{B282979E-0528-4637-8088-DA00915DE22C}" srcOrd="4" destOrd="0" presId="urn:microsoft.com/office/officeart/2005/8/layout/vList2"/>
    <dgm:cxn modelId="{5403C3A9-F0AF-444E-B6AB-B48324A74FD0}" type="presParOf" srcId="{8A7F04EA-F7BB-4A85-9F43-BA8266C3E44D}" destId="{F09ED070-3845-4C58-952F-874B0F96383C}" srcOrd="5" destOrd="0" presId="urn:microsoft.com/office/officeart/2005/8/layout/vList2"/>
    <dgm:cxn modelId="{385D427F-A9E6-426B-85C5-9283A076F1F0}" type="presParOf" srcId="{8A7F04EA-F7BB-4A85-9F43-BA8266C3E44D}" destId="{87843479-D401-4340-9CA3-4A4281BA94DC}" srcOrd="6" destOrd="0" presId="urn:microsoft.com/office/officeart/2005/8/layout/vList2"/>
    <dgm:cxn modelId="{2D5ABA75-7F35-49A3-82A1-9925B088633F}" type="presParOf" srcId="{8A7F04EA-F7BB-4A85-9F43-BA8266C3E44D}" destId="{0A47A687-6EBD-4B90-9251-A30AB4E16959}" srcOrd="7" destOrd="0" presId="urn:microsoft.com/office/officeart/2005/8/layout/vList2"/>
    <dgm:cxn modelId="{E74E8617-D896-4AAA-80F9-12EF427F944D}" type="presParOf" srcId="{8A7F04EA-F7BB-4A85-9F43-BA8266C3E44D}" destId="{C1AF80DB-C084-4D92-B353-E013FD20F17D}" srcOrd="8" destOrd="0" presId="urn:microsoft.com/office/officeart/2005/8/layout/vList2"/>
    <dgm:cxn modelId="{DEA5245B-66B5-44F1-AC48-3A54D80AF5B1}" type="presParOf" srcId="{8A7F04EA-F7BB-4A85-9F43-BA8266C3E44D}" destId="{8031C62E-1B62-4953-8624-8FA26BB178C6}" srcOrd="9" destOrd="0" presId="urn:microsoft.com/office/officeart/2005/8/layout/vList2"/>
    <dgm:cxn modelId="{E2581212-9A4C-4280-9047-538030B1270F}" type="presParOf" srcId="{8A7F04EA-F7BB-4A85-9F43-BA8266C3E44D}" destId="{27F88EF2-74B0-4D84-9D2E-158BB30D74E0}" srcOrd="10" destOrd="0" presId="urn:microsoft.com/office/officeart/2005/8/layout/vList2"/>
    <dgm:cxn modelId="{F981478C-F2D2-4A38-994F-9869EE3BBFDF}" type="presParOf" srcId="{8A7F04EA-F7BB-4A85-9F43-BA8266C3E44D}" destId="{BD6332D8-7FF5-4304-BD3A-D538084C93CA}" srcOrd="11" destOrd="0" presId="urn:microsoft.com/office/officeart/2005/8/layout/vList2"/>
    <dgm:cxn modelId="{0AEE098D-E5AF-4A02-97B7-501950D39E4E}" type="presParOf" srcId="{8A7F04EA-F7BB-4A85-9F43-BA8266C3E44D}" destId="{E89B3483-1CA2-466B-A1F0-F4C66D3C798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272946-C68F-40E4-932C-837E90074459}"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AU"/>
        </a:p>
      </dgm:t>
    </dgm:pt>
    <dgm:pt modelId="{A5F327F0-0833-4348-B027-8AAFA798D413}">
      <dgm:prSet/>
      <dgm:spPr/>
      <dgm:t>
        <a:bodyPr/>
        <a:lstStyle/>
        <a:p>
          <a:r>
            <a:rPr lang="en-US" dirty="0"/>
            <a:t>Australia and Tasmania in </a:t>
          </a:r>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recent</a:t>
          </a:r>
          <a:r>
            <a:rPr lang="en-US" dirty="0"/>
            <a:t> years</a:t>
          </a:r>
          <a:br>
            <a:rPr lang="en-US" dirty="0"/>
          </a:br>
          <a:endParaRPr lang="en-AU" dirty="0"/>
        </a:p>
      </dgm:t>
    </dgm:pt>
    <dgm:pt modelId="{C09F463B-99A6-423A-8F88-252417C20B61}" type="parTrans" cxnId="{A54331E2-BFF6-4550-B386-477FDDABAF01}">
      <dgm:prSet/>
      <dgm:spPr/>
      <dgm:t>
        <a:bodyPr/>
        <a:lstStyle/>
        <a:p>
          <a:endParaRPr lang="en-AU"/>
        </a:p>
      </dgm:t>
    </dgm:pt>
    <dgm:pt modelId="{763D0F4E-E1D3-4A41-A2A8-932095CC79A9}" type="sibTrans" cxnId="{A54331E2-BFF6-4550-B386-477FDDABAF01}">
      <dgm:prSet/>
      <dgm:spPr/>
      <dgm:t>
        <a:bodyPr/>
        <a:lstStyle/>
        <a:p>
          <a:endParaRPr lang="en-AU"/>
        </a:p>
      </dgm:t>
    </dgm:pt>
    <dgm:pt modelId="{E9E5DB11-6803-4F7D-A0D2-6D1883F6A4E2}" type="pres">
      <dgm:prSet presAssocID="{88272946-C68F-40E4-932C-837E90074459}" presName="linear" presStyleCnt="0">
        <dgm:presLayoutVars>
          <dgm:animLvl val="lvl"/>
          <dgm:resizeHandles val="exact"/>
        </dgm:presLayoutVars>
      </dgm:prSet>
      <dgm:spPr/>
    </dgm:pt>
    <dgm:pt modelId="{75D77DDB-34B3-4CC7-824F-09553B07945B}" type="pres">
      <dgm:prSet presAssocID="{A5F327F0-0833-4348-B027-8AAFA798D413}" presName="parentText" presStyleLbl="node1" presStyleIdx="0" presStyleCnt="1">
        <dgm:presLayoutVars>
          <dgm:chMax val="0"/>
          <dgm:bulletEnabled val="1"/>
        </dgm:presLayoutVars>
      </dgm:prSet>
      <dgm:spPr/>
    </dgm:pt>
  </dgm:ptLst>
  <dgm:cxnLst>
    <dgm:cxn modelId="{A22571C6-238B-42EE-97FB-03C2EC371769}" type="presOf" srcId="{88272946-C68F-40E4-932C-837E90074459}" destId="{E9E5DB11-6803-4F7D-A0D2-6D1883F6A4E2}" srcOrd="0" destOrd="0" presId="urn:microsoft.com/office/officeart/2005/8/layout/vList2"/>
    <dgm:cxn modelId="{B9E34FD0-1884-460C-82FE-CF58757FB9B2}" type="presOf" srcId="{A5F327F0-0833-4348-B027-8AAFA798D413}" destId="{75D77DDB-34B3-4CC7-824F-09553B07945B}" srcOrd="0" destOrd="0" presId="urn:microsoft.com/office/officeart/2005/8/layout/vList2"/>
    <dgm:cxn modelId="{A54331E2-BFF6-4550-B386-477FDDABAF01}" srcId="{88272946-C68F-40E4-932C-837E90074459}" destId="{A5F327F0-0833-4348-B027-8AAFA798D413}" srcOrd="0" destOrd="0" parTransId="{C09F463B-99A6-423A-8F88-252417C20B61}" sibTransId="{763D0F4E-E1D3-4A41-A2A8-932095CC79A9}"/>
    <dgm:cxn modelId="{6599234C-B74F-490B-AF9E-A523C58330BC}" type="presParOf" srcId="{E9E5DB11-6803-4F7D-A0D2-6D1883F6A4E2}" destId="{75D77DDB-34B3-4CC7-824F-09553B07945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ECB572-0760-4633-B2C8-EB2104ABAE54}"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en-AU"/>
        </a:p>
      </dgm:t>
    </dgm:pt>
    <dgm:pt modelId="{FD0CADE0-7A75-4F21-844F-771A912FC6F4}">
      <dgm:prSet/>
      <dgm:spPr/>
      <dgm:t>
        <a:bodyPr/>
        <a:lstStyle/>
        <a:p>
          <a:r>
            <a:rPr lang="en-US"/>
            <a:t>People</a:t>
          </a:r>
          <a:endParaRPr lang="en-AU"/>
        </a:p>
      </dgm:t>
    </dgm:pt>
    <dgm:pt modelId="{58513F63-24CB-4634-92C1-27CD01BD8984}" type="parTrans" cxnId="{FA30C1B2-6281-4D8D-9F31-865146C4D46E}">
      <dgm:prSet/>
      <dgm:spPr/>
      <dgm:t>
        <a:bodyPr/>
        <a:lstStyle/>
        <a:p>
          <a:endParaRPr lang="en-AU"/>
        </a:p>
      </dgm:t>
    </dgm:pt>
    <dgm:pt modelId="{414BB4B1-64EF-4606-9AB0-76625329F513}" type="sibTrans" cxnId="{FA30C1B2-6281-4D8D-9F31-865146C4D46E}">
      <dgm:prSet/>
      <dgm:spPr/>
      <dgm:t>
        <a:bodyPr/>
        <a:lstStyle/>
        <a:p>
          <a:endParaRPr lang="en-AU"/>
        </a:p>
      </dgm:t>
    </dgm:pt>
    <dgm:pt modelId="{3F618662-D5B4-4464-AE51-A41757295F39}">
      <dgm:prSet/>
      <dgm:spPr/>
      <dgm:t>
        <a:bodyPr/>
        <a:lstStyle/>
        <a:p>
          <a:r>
            <a:rPr lang="en-US"/>
            <a:t>Organizations</a:t>
          </a:r>
          <a:endParaRPr lang="en-AU"/>
        </a:p>
      </dgm:t>
    </dgm:pt>
    <dgm:pt modelId="{8EF2BD9C-E4A0-4DA7-B781-5568EE2701FC}" type="parTrans" cxnId="{A78F5BFD-9A1E-4165-B6B2-296A9D695353}">
      <dgm:prSet/>
      <dgm:spPr/>
      <dgm:t>
        <a:bodyPr/>
        <a:lstStyle/>
        <a:p>
          <a:endParaRPr lang="en-AU"/>
        </a:p>
      </dgm:t>
    </dgm:pt>
    <dgm:pt modelId="{D849387B-4E95-4BED-A031-5B09B9C19E3E}" type="sibTrans" cxnId="{A78F5BFD-9A1E-4165-B6B2-296A9D695353}">
      <dgm:prSet/>
      <dgm:spPr/>
      <dgm:t>
        <a:bodyPr/>
        <a:lstStyle/>
        <a:p>
          <a:endParaRPr lang="en-AU"/>
        </a:p>
      </dgm:t>
    </dgm:pt>
    <dgm:pt modelId="{78DD8823-B132-4079-B84F-0CFA7313C1CB}">
      <dgm:prSet/>
      <dgm:spPr/>
      <dgm:t>
        <a:bodyPr/>
        <a:lstStyle/>
        <a:p>
          <a:r>
            <a:rPr lang="en-US"/>
            <a:t>Newsagents</a:t>
          </a:r>
          <a:endParaRPr lang="en-AU"/>
        </a:p>
      </dgm:t>
    </dgm:pt>
    <dgm:pt modelId="{7A533A4F-919A-4DA1-934B-2DC4591ED585}" type="parTrans" cxnId="{B1BFB0A8-A337-4561-8B57-DADB86BEB173}">
      <dgm:prSet/>
      <dgm:spPr/>
      <dgm:t>
        <a:bodyPr/>
        <a:lstStyle/>
        <a:p>
          <a:endParaRPr lang="en-AU"/>
        </a:p>
      </dgm:t>
    </dgm:pt>
    <dgm:pt modelId="{00006AC8-0D9D-424A-A104-6877FA21C6B9}" type="sibTrans" cxnId="{B1BFB0A8-A337-4561-8B57-DADB86BEB173}">
      <dgm:prSet/>
      <dgm:spPr/>
      <dgm:t>
        <a:bodyPr/>
        <a:lstStyle/>
        <a:p>
          <a:endParaRPr lang="en-AU"/>
        </a:p>
      </dgm:t>
    </dgm:pt>
    <dgm:pt modelId="{E78F7739-D699-4B6A-BD4D-E091FFDEF9CA}">
      <dgm:prSet/>
      <dgm:spPr/>
      <dgm:t>
        <a:bodyPr/>
        <a:lstStyle/>
        <a:p>
          <a:r>
            <a:rPr lang="en-US"/>
            <a:t>Alcohol</a:t>
          </a:r>
          <a:endParaRPr lang="en-AU"/>
        </a:p>
      </dgm:t>
    </dgm:pt>
    <dgm:pt modelId="{54E08BAC-02BB-4BA2-A4F6-A08C9FA1253D}" type="parTrans" cxnId="{8F50BFF3-160D-4E99-B2CE-D3D79B38DFF6}">
      <dgm:prSet/>
      <dgm:spPr/>
      <dgm:t>
        <a:bodyPr/>
        <a:lstStyle/>
        <a:p>
          <a:endParaRPr lang="en-AU"/>
        </a:p>
      </dgm:t>
    </dgm:pt>
    <dgm:pt modelId="{5C855370-6F07-4BA9-B4E0-14F7C4BB1DDB}" type="sibTrans" cxnId="{8F50BFF3-160D-4E99-B2CE-D3D79B38DFF6}">
      <dgm:prSet/>
      <dgm:spPr/>
      <dgm:t>
        <a:bodyPr/>
        <a:lstStyle/>
        <a:p>
          <a:endParaRPr lang="en-AU"/>
        </a:p>
      </dgm:t>
    </dgm:pt>
    <dgm:pt modelId="{366FF9E1-517B-4058-8BA2-BADEE027BAD8}">
      <dgm:prSet/>
      <dgm:spPr/>
      <dgm:t>
        <a:bodyPr/>
        <a:lstStyle/>
        <a:p>
          <a:r>
            <a:rPr lang="en-US"/>
            <a:t>Gambling</a:t>
          </a:r>
          <a:endParaRPr lang="en-AU"/>
        </a:p>
      </dgm:t>
    </dgm:pt>
    <dgm:pt modelId="{F5B6F138-8657-42B9-9FB0-D832845B59E1}" type="parTrans" cxnId="{DE8CC13C-2D23-43DF-A86B-ACD2A6713091}">
      <dgm:prSet/>
      <dgm:spPr/>
      <dgm:t>
        <a:bodyPr/>
        <a:lstStyle/>
        <a:p>
          <a:endParaRPr lang="en-AU"/>
        </a:p>
      </dgm:t>
    </dgm:pt>
    <dgm:pt modelId="{05439E8A-83A0-4614-A857-3FFBBEC22479}" type="sibTrans" cxnId="{DE8CC13C-2D23-43DF-A86B-ACD2A6713091}">
      <dgm:prSet/>
      <dgm:spPr/>
      <dgm:t>
        <a:bodyPr/>
        <a:lstStyle/>
        <a:p>
          <a:endParaRPr lang="en-AU"/>
        </a:p>
      </dgm:t>
    </dgm:pt>
    <dgm:pt modelId="{290A788D-4C27-44F3-8ED1-6E3FCA659017}">
      <dgm:prSet/>
      <dgm:spPr/>
      <dgm:t>
        <a:bodyPr/>
        <a:lstStyle/>
        <a:p>
          <a:r>
            <a:rPr lang="en-US"/>
            <a:t>Pro Vaping groups</a:t>
          </a:r>
          <a:endParaRPr lang="en-AU"/>
        </a:p>
      </dgm:t>
    </dgm:pt>
    <dgm:pt modelId="{09B12611-F7B1-498F-B428-CEA93EDD62EB}" type="parTrans" cxnId="{8FFBB2D9-62C9-44C7-9936-0A3548BC70CB}">
      <dgm:prSet/>
      <dgm:spPr/>
      <dgm:t>
        <a:bodyPr/>
        <a:lstStyle/>
        <a:p>
          <a:endParaRPr lang="en-AU"/>
        </a:p>
      </dgm:t>
    </dgm:pt>
    <dgm:pt modelId="{5407924B-3F76-4412-B49B-2C42DAD581E4}" type="sibTrans" cxnId="{8FFBB2D9-62C9-44C7-9936-0A3548BC70CB}">
      <dgm:prSet/>
      <dgm:spPr/>
      <dgm:t>
        <a:bodyPr/>
        <a:lstStyle/>
        <a:p>
          <a:endParaRPr lang="en-AU"/>
        </a:p>
      </dgm:t>
    </dgm:pt>
    <dgm:pt modelId="{806B6410-5CCF-4AFD-A299-E95055E354EF}">
      <dgm:prSet/>
      <dgm:spPr/>
      <dgm:t>
        <a:bodyPr/>
        <a:lstStyle/>
        <a:p>
          <a:r>
            <a:rPr lang="en-US"/>
            <a:t>Civil rights lawyers</a:t>
          </a:r>
          <a:endParaRPr lang="en-AU"/>
        </a:p>
      </dgm:t>
    </dgm:pt>
    <dgm:pt modelId="{C5B0BB46-CE9A-48DC-A3C0-2AB80596F2C7}" type="parTrans" cxnId="{F456686E-CCC4-46F5-9A51-9E31AFAAFA3A}">
      <dgm:prSet/>
      <dgm:spPr/>
      <dgm:t>
        <a:bodyPr/>
        <a:lstStyle/>
        <a:p>
          <a:endParaRPr lang="en-AU"/>
        </a:p>
      </dgm:t>
    </dgm:pt>
    <dgm:pt modelId="{8025893E-F7EF-4EA8-9FE2-3B3B3E403D18}" type="sibTrans" cxnId="{F456686E-CCC4-46F5-9A51-9E31AFAAFA3A}">
      <dgm:prSet/>
      <dgm:spPr/>
      <dgm:t>
        <a:bodyPr/>
        <a:lstStyle/>
        <a:p>
          <a:endParaRPr lang="en-AU"/>
        </a:p>
      </dgm:t>
    </dgm:pt>
    <dgm:pt modelId="{47673513-F8A5-479C-BD9C-C69C7AB65E6B}" type="pres">
      <dgm:prSet presAssocID="{65ECB572-0760-4633-B2C8-EB2104ABAE54}" presName="diagram" presStyleCnt="0">
        <dgm:presLayoutVars>
          <dgm:dir/>
          <dgm:animLvl val="lvl"/>
          <dgm:resizeHandles val="exact"/>
        </dgm:presLayoutVars>
      </dgm:prSet>
      <dgm:spPr/>
    </dgm:pt>
    <dgm:pt modelId="{D543EAD4-9468-4355-A8CF-F0B8356CDD85}" type="pres">
      <dgm:prSet presAssocID="{FD0CADE0-7A75-4F21-844F-771A912FC6F4}" presName="compNode" presStyleCnt="0"/>
      <dgm:spPr/>
    </dgm:pt>
    <dgm:pt modelId="{791A11EE-350D-40BC-B2F5-46355EBA2746}" type="pres">
      <dgm:prSet presAssocID="{FD0CADE0-7A75-4F21-844F-771A912FC6F4}" presName="childRect" presStyleLbl="bgAcc1" presStyleIdx="0" presStyleCnt="2">
        <dgm:presLayoutVars>
          <dgm:bulletEnabled val="1"/>
        </dgm:presLayoutVars>
      </dgm:prSet>
      <dgm:spPr/>
    </dgm:pt>
    <dgm:pt modelId="{0AD9A522-34FE-4160-9AEF-75DB8F874312}" type="pres">
      <dgm:prSet presAssocID="{FD0CADE0-7A75-4F21-844F-771A912FC6F4}" presName="parentText" presStyleLbl="node1" presStyleIdx="0" presStyleCnt="0">
        <dgm:presLayoutVars>
          <dgm:chMax val="0"/>
          <dgm:bulletEnabled val="1"/>
        </dgm:presLayoutVars>
      </dgm:prSet>
      <dgm:spPr/>
    </dgm:pt>
    <dgm:pt modelId="{66DDF2FF-CC21-4AA7-9054-93846FD806D9}" type="pres">
      <dgm:prSet presAssocID="{FD0CADE0-7A75-4F21-844F-771A912FC6F4}" presName="parentRect" presStyleLbl="alignNode1" presStyleIdx="0" presStyleCnt="2"/>
      <dgm:spPr/>
    </dgm:pt>
    <dgm:pt modelId="{8087B714-029B-4850-A3A9-82E63F664521}" type="pres">
      <dgm:prSet presAssocID="{FD0CADE0-7A75-4F21-844F-771A912FC6F4}" presName="adorn" presStyleLbl="fgAccFollowNode1" presStyleIdx="0" presStyleCnt="2"/>
      <dgm:spPr/>
    </dgm:pt>
    <dgm:pt modelId="{44B42F8E-C84E-4280-A08B-8D335C25BAC2}" type="pres">
      <dgm:prSet presAssocID="{414BB4B1-64EF-4606-9AB0-76625329F513}" presName="sibTrans" presStyleLbl="sibTrans2D1" presStyleIdx="0" presStyleCnt="0"/>
      <dgm:spPr/>
    </dgm:pt>
    <dgm:pt modelId="{26848161-53C1-42AF-A091-C4BC034D672E}" type="pres">
      <dgm:prSet presAssocID="{3F618662-D5B4-4464-AE51-A41757295F39}" presName="compNode" presStyleCnt="0"/>
      <dgm:spPr/>
    </dgm:pt>
    <dgm:pt modelId="{658662E6-F4B0-4B59-888B-F31355E97914}" type="pres">
      <dgm:prSet presAssocID="{3F618662-D5B4-4464-AE51-A41757295F39}" presName="childRect" presStyleLbl="bgAcc1" presStyleIdx="1" presStyleCnt="2">
        <dgm:presLayoutVars>
          <dgm:bulletEnabled val="1"/>
        </dgm:presLayoutVars>
      </dgm:prSet>
      <dgm:spPr/>
    </dgm:pt>
    <dgm:pt modelId="{251FBFA0-EFF2-431F-A0D6-BFE68EB91178}" type="pres">
      <dgm:prSet presAssocID="{3F618662-D5B4-4464-AE51-A41757295F39}" presName="parentText" presStyleLbl="node1" presStyleIdx="0" presStyleCnt="0">
        <dgm:presLayoutVars>
          <dgm:chMax val="0"/>
          <dgm:bulletEnabled val="1"/>
        </dgm:presLayoutVars>
      </dgm:prSet>
      <dgm:spPr/>
    </dgm:pt>
    <dgm:pt modelId="{E5BCD6AC-7011-4D29-B2FE-D7024E6EAC8E}" type="pres">
      <dgm:prSet presAssocID="{3F618662-D5B4-4464-AE51-A41757295F39}" presName="parentRect" presStyleLbl="alignNode1" presStyleIdx="1" presStyleCnt="2"/>
      <dgm:spPr/>
    </dgm:pt>
    <dgm:pt modelId="{353A117F-64A5-46EB-AA4C-053CFAE6FD1A}" type="pres">
      <dgm:prSet presAssocID="{3F618662-D5B4-4464-AE51-A41757295F39}" presName="adorn" presStyleLbl="fgAccFollowNode1" presStyleIdx="1" presStyleCnt="2"/>
      <dgm:spPr/>
    </dgm:pt>
  </dgm:ptLst>
  <dgm:cxnLst>
    <dgm:cxn modelId="{0480AF09-395A-45D1-BCE3-C7F4F40A043F}" type="presOf" srcId="{414BB4B1-64EF-4606-9AB0-76625329F513}" destId="{44B42F8E-C84E-4280-A08B-8D335C25BAC2}" srcOrd="0" destOrd="0" presId="urn:microsoft.com/office/officeart/2005/8/layout/bList2"/>
    <dgm:cxn modelId="{F4F3F20F-449E-4D1F-BB3F-9E716A34AADD}" type="presOf" srcId="{3F618662-D5B4-4464-AE51-A41757295F39}" destId="{251FBFA0-EFF2-431F-A0D6-BFE68EB91178}" srcOrd="0" destOrd="0" presId="urn:microsoft.com/office/officeart/2005/8/layout/bList2"/>
    <dgm:cxn modelId="{877B6417-884E-4679-BBB4-570FEF69AE88}" type="presOf" srcId="{3F618662-D5B4-4464-AE51-A41757295F39}" destId="{E5BCD6AC-7011-4D29-B2FE-D7024E6EAC8E}" srcOrd="1" destOrd="0" presId="urn:microsoft.com/office/officeart/2005/8/layout/bList2"/>
    <dgm:cxn modelId="{17294C1C-762A-43CF-8D1E-B5D5E1A96E34}" type="presOf" srcId="{806B6410-5CCF-4AFD-A299-E95055E354EF}" destId="{658662E6-F4B0-4B59-888B-F31355E97914}" srcOrd="0" destOrd="4" presId="urn:microsoft.com/office/officeart/2005/8/layout/bList2"/>
    <dgm:cxn modelId="{DE8CC13C-2D23-43DF-A86B-ACD2A6713091}" srcId="{3F618662-D5B4-4464-AE51-A41757295F39}" destId="{366FF9E1-517B-4058-8BA2-BADEE027BAD8}" srcOrd="2" destOrd="0" parTransId="{F5B6F138-8657-42B9-9FB0-D832845B59E1}" sibTransId="{05439E8A-83A0-4614-A857-3FFBBEC22479}"/>
    <dgm:cxn modelId="{9A232A5D-5E75-499D-9CBF-CD64AB988E23}" type="presOf" srcId="{FD0CADE0-7A75-4F21-844F-771A912FC6F4}" destId="{66DDF2FF-CC21-4AA7-9054-93846FD806D9}" srcOrd="1" destOrd="0" presId="urn:microsoft.com/office/officeart/2005/8/layout/bList2"/>
    <dgm:cxn modelId="{5748A560-2178-4E3F-B2C6-301CDF129DFB}" type="presOf" srcId="{FD0CADE0-7A75-4F21-844F-771A912FC6F4}" destId="{0AD9A522-34FE-4160-9AEF-75DB8F874312}" srcOrd="0" destOrd="0" presId="urn:microsoft.com/office/officeart/2005/8/layout/bList2"/>
    <dgm:cxn modelId="{EA8C8B63-F2C8-48A8-B7CD-ACCAE145919E}" type="presOf" srcId="{290A788D-4C27-44F3-8ED1-6E3FCA659017}" destId="{658662E6-F4B0-4B59-888B-F31355E97914}" srcOrd="0" destOrd="3" presId="urn:microsoft.com/office/officeart/2005/8/layout/bList2"/>
    <dgm:cxn modelId="{F456686E-CCC4-46F5-9A51-9E31AFAAFA3A}" srcId="{3F618662-D5B4-4464-AE51-A41757295F39}" destId="{806B6410-5CCF-4AFD-A299-E95055E354EF}" srcOrd="4" destOrd="0" parTransId="{C5B0BB46-CE9A-48DC-A3C0-2AB80596F2C7}" sibTransId="{8025893E-F7EF-4EA8-9FE2-3B3B3E403D18}"/>
    <dgm:cxn modelId="{09430758-4CA5-4205-BAEF-2CB39A62EF73}" type="presOf" srcId="{366FF9E1-517B-4058-8BA2-BADEE027BAD8}" destId="{658662E6-F4B0-4B59-888B-F31355E97914}" srcOrd="0" destOrd="2" presId="urn:microsoft.com/office/officeart/2005/8/layout/bList2"/>
    <dgm:cxn modelId="{401BD3A6-48D7-4ABB-8EC4-0C7119C34E13}" type="presOf" srcId="{78DD8823-B132-4079-B84F-0CFA7313C1CB}" destId="{658662E6-F4B0-4B59-888B-F31355E97914}" srcOrd="0" destOrd="0" presId="urn:microsoft.com/office/officeart/2005/8/layout/bList2"/>
    <dgm:cxn modelId="{DEE0D9A7-9111-486A-8547-3CB6444A3C5E}" type="presOf" srcId="{65ECB572-0760-4633-B2C8-EB2104ABAE54}" destId="{47673513-F8A5-479C-BD9C-C69C7AB65E6B}" srcOrd="0" destOrd="0" presId="urn:microsoft.com/office/officeart/2005/8/layout/bList2"/>
    <dgm:cxn modelId="{B1BFB0A8-A337-4561-8B57-DADB86BEB173}" srcId="{3F618662-D5B4-4464-AE51-A41757295F39}" destId="{78DD8823-B132-4079-B84F-0CFA7313C1CB}" srcOrd="0" destOrd="0" parTransId="{7A533A4F-919A-4DA1-934B-2DC4591ED585}" sibTransId="{00006AC8-0D9D-424A-A104-6877FA21C6B9}"/>
    <dgm:cxn modelId="{FA30C1B2-6281-4D8D-9F31-865146C4D46E}" srcId="{65ECB572-0760-4633-B2C8-EB2104ABAE54}" destId="{FD0CADE0-7A75-4F21-844F-771A912FC6F4}" srcOrd="0" destOrd="0" parTransId="{58513F63-24CB-4634-92C1-27CD01BD8984}" sibTransId="{414BB4B1-64EF-4606-9AB0-76625329F513}"/>
    <dgm:cxn modelId="{8FFBB2D9-62C9-44C7-9936-0A3548BC70CB}" srcId="{3F618662-D5B4-4464-AE51-A41757295F39}" destId="{290A788D-4C27-44F3-8ED1-6E3FCA659017}" srcOrd="3" destOrd="0" parTransId="{09B12611-F7B1-498F-B428-CEA93EDD62EB}" sibTransId="{5407924B-3F76-4412-B49B-2C42DAD581E4}"/>
    <dgm:cxn modelId="{680313F2-A27A-4500-AFF5-EFF042382C81}" type="presOf" srcId="{E78F7739-D699-4B6A-BD4D-E091FFDEF9CA}" destId="{658662E6-F4B0-4B59-888B-F31355E97914}" srcOrd="0" destOrd="1" presId="urn:microsoft.com/office/officeart/2005/8/layout/bList2"/>
    <dgm:cxn modelId="{8F50BFF3-160D-4E99-B2CE-D3D79B38DFF6}" srcId="{3F618662-D5B4-4464-AE51-A41757295F39}" destId="{E78F7739-D699-4B6A-BD4D-E091FFDEF9CA}" srcOrd="1" destOrd="0" parTransId="{54E08BAC-02BB-4BA2-A4F6-A08C9FA1253D}" sibTransId="{5C855370-6F07-4BA9-B4E0-14F7C4BB1DDB}"/>
    <dgm:cxn modelId="{A78F5BFD-9A1E-4165-B6B2-296A9D695353}" srcId="{65ECB572-0760-4633-B2C8-EB2104ABAE54}" destId="{3F618662-D5B4-4464-AE51-A41757295F39}" srcOrd="1" destOrd="0" parTransId="{8EF2BD9C-E4A0-4DA7-B781-5568EE2701FC}" sibTransId="{D849387B-4E95-4BED-A031-5B09B9C19E3E}"/>
    <dgm:cxn modelId="{C6769B2C-3508-49EC-854A-1DF4D8FF9E00}" type="presParOf" srcId="{47673513-F8A5-479C-BD9C-C69C7AB65E6B}" destId="{D543EAD4-9468-4355-A8CF-F0B8356CDD85}" srcOrd="0" destOrd="0" presId="urn:microsoft.com/office/officeart/2005/8/layout/bList2"/>
    <dgm:cxn modelId="{BFFE3096-C2A6-4ADB-A92C-DCFCD1293209}" type="presParOf" srcId="{D543EAD4-9468-4355-A8CF-F0B8356CDD85}" destId="{791A11EE-350D-40BC-B2F5-46355EBA2746}" srcOrd="0" destOrd="0" presId="urn:microsoft.com/office/officeart/2005/8/layout/bList2"/>
    <dgm:cxn modelId="{5B3DB347-4FBB-4C92-856B-422931BABE73}" type="presParOf" srcId="{D543EAD4-9468-4355-A8CF-F0B8356CDD85}" destId="{0AD9A522-34FE-4160-9AEF-75DB8F874312}" srcOrd="1" destOrd="0" presId="urn:microsoft.com/office/officeart/2005/8/layout/bList2"/>
    <dgm:cxn modelId="{6895B4D8-E635-4692-B97F-56DDBFF62A7E}" type="presParOf" srcId="{D543EAD4-9468-4355-A8CF-F0B8356CDD85}" destId="{66DDF2FF-CC21-4AA7-9054-93846FD806D9}" srcOrd="2" destOrd="0" presId="urn:microsoft.com/office/officeart/2005/8/layout/bList2"/>
    <dgm:cxn modelId="{010C199A-E586-44C4-925E-1BE6004DCEC5}" type="presParOf" srcId="{D543EAD4-9468-4355-A8CF-F0B8356CDD85}" destId="{8087B714-029B-4850-A3A9-82E63F664521}" srcOrd="3" destOrd="0" presId="urn:microsoft.com/office/officeart/2005/8/layout/bList2"/>
    <dgm:cxn modelId="{07BD5B67-2CAB-44FA-BF12-FCEFFFA06922}" type="presParOf" srcId="{47673513-F8A5-479C-BD9C-C69C7AB65E6B}" destId="{44B42F8E-C84E-4280-A08B-8D335C25BAC2}" srcOrd="1" destOrd="0" presId="urn:microsoft.com/office/officeart/2005/8/layout/bList2"/>
    <dgm:cxn modelId="{502939C0-163F-4D86-8EB6-55478BF63382}" type="presParOf" srcId="{47673513-F8A5-479C-BD9C-C69C7AB65E6B}" destId="{26848161-53C1-42AF-A091-C4BC034D672E}" srcOrd="2" destOrd="0" presId="urn:microsoft.com/office/officeart/2005/8/layout/bList2"/>
    <dgm:cxn modelId="{4BEDAC78-A7AC-4CBA-954C-ADE1B42AE506}" type="presParOf" srcId="{26848161-53C1-42AF-A091-C4BC034D672E}" destId="{658662E6-F4B0-4B59-888B-F31355E97914}" srcOrd="0" destOrd="0" presId="urn:microsoft.com/office/officeart/2005/8/layout/bList2"/>
    <dgm:cxn modelId="{AF5E466F-0E9A-4632-AEAD-ABD950E40CE4}" type="presParOf" srcId="{26848161-53C1-42AF-A091-C4BC034D672E}" destId="{251FBFA0-EFF2-431F-A0D6-BFE68EB91178}" srcOrd="1" destOrd="0" presId="urn:microsoft.com/office/officeart/2005/8/layout/bList2"/>
    <dgm:cxn modelId="{27907483-2DC9-42B4-9391-5EE52285E196}" type="presParOf" srcId="{26848161-53C1-42AF-A091-C4BC034D672E}" destId="{E5BCD6AC-7011-4D29-B2FE-D7024E6EAC8E}" srcOrd="2" destOrd="0" presId="urn:microsoft.com/office/officeart/2005/8/layout/bList2"/>
    <dgm:cxn modelId="{C624BEB1-1F56-452D-906A-6D3DEDC4A860}" type="presParOf" srcId="{26848161-53C1-42AF-A091-C4BC034D672E}" destId="{353A117F-64A5-46EB-AA4C-053CFAE6FD1A}"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33563D-C1C3-4539-A36B-B9376C2E8B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AU"/>
        </a:p>
      </dgm:t>
    </dgm:pt>
    <dgm:pt modelId="{5BA2ED5C-C25C-466A-8ADF-C39D76DD39BC}">
      <dgm:prSet/>
      <dgm:spPr/>
      <dgm:t>
        <a:bodyPr/>
        <a:lstStyle/>
        <a:p>
          <a:r>
            <a:rPr lang="en-US" b="1" dirty="0"/>
            <a:t>The web of influence</a:t>
          </a:r>
          <a:endParaRPr lang="en-AU" dirty="0"/>
        </a:p>
      </dgm:t>
    </dgm:pt>
    <dgm:pt modelId="{24B8C944-CCBE-410D-A81F-A35961541EE8}" type="parTrans" cxnId="{92A19287-C8A0-40F1-86FF-4C7C3C2A4162}">
      <dgm:prSet/>
      <dgm:spPr/>
      <dgm:t>
        <a:bodyPr/>
        <a:lstStyle/>
        <a:p>
          <a:endParaRPr lang="en-AU"/>
        </a:p>
      </dgm:t>
    </dgm:pt>
    <dgm:pt modelId="{A61E056A-FFDE-4A04-B3F8-1CAD98C99F2F}" type="sibTrans" cxnId="{92A19287-C8A0-40F1-86FF-4C7C3C2A4162}">
      <dgm:prSet/>
      <dgm:spPr/>
      <dgm:t>
        <a:bodyPr/>
        <a:lstStyle/>
        <a:p>
          <a:endParaRPr lang="en-AU"/>
        </a:p>
      </dgm:t>
    </dgm:pt>
    <dgm:pt modelId="{4A2429A8-5EB8-4936-8D3D-3E54D85B3F29}" type="pres">
      <dgm:prSet presAssocID="{B933563D-C1C3-4539-A36B-B9376C2E8BA2}" presName="linear" presStyleCnt="0">
        <dgm:presLayoutVars>
          <dgm:animLvl val="lvl"/>
          <dgm:resizeHandles val="exact"/>
        </dgm:presLayoutVars>
      </dgm:prSet>
      <dgm:spPr/>
    </dgm:pt>
    <dgm:pt modelId="{023792D5-99D9-4CC9-B686-4877E6A64370}" type="pres">
      <dgm:prSet presAssocID="{5BA2ED5C-C25C-466A-8ADF-C39D76DD39BC}" presName="parentText" presStyleLbl="node1" presStyleIdx="0" presStyleCnt="1">
        <dgm:presLayoutVars>
          <dgm:chMax val="0"/>
          <dgm:bulletEnabled val="1"/>
        </dgm:presLayoutVars>
      </dgm:prSet>
      <dgm:spPr/>
    </dgm:pt>
  </dgm:ptLst>
  <dgm:cxnLst>
    <dgm:cxn modelId="{73FBA330-7FA1-4DA6-9207-644B9528D59B}" type="presOf" srcId="{B933563D-C1C3-4539-A36B-B9376C2E8BA2}" destId="{4A2429A8-5EB8-4936-8D3D-3E54D85B3F29}" srcOrd="0" destOrd="0" presId="urn:microsoft.com/office/officeart/2005/8/layout/vList2"/>
    <dgm:cxn modelId="{92A19287-C8A0-40F1-86FF-4C7C3C2A4162}" srcId="{B933563D-C1C3-4539-A36B-B9376C2E8BA2}" destId="{5BA2ED5C-C25C-466A-8ADF-C39D76DD39BC}" srcOrd="0" destOrd="0" parTransId="{24B8C944-CCBE-410D-A81F-A35961541EE8}" sibTransId="{A61E056A-FFDE-4A04-B3F8-1CAD98C99F2F}"/>
    <dgm:cxn modelId="{E0C503D9-7CAD-4F4A-87D1-A9DF25E645E5}" type="presOf" srcId="{5BA2ED5C-C25C-466A-8ADF-C39D76DD39BC}" destId="{023792D5-99D9-4CC9-B686-4877E6A64370}" srcOrd="0" destOrd="0" presId="urn:microsoft.com/office/officeart/2005/8/layout/vList2"/>
    <dgm:cxn modelId="{0B394B85-F5D3-466A-9829-8FDA8F9AA8CF}" type="presParOf" srcId="{4A2429A8-5EB8-4936-8D3D-3E54D85B3F29}" destId="{023792D5-99D9-4CC9-B686-4877E6A6437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26174D-980F-48D7-BFC6-BD5DBBE920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AU"/>
        </a:p>
      </dgm:t>
    </dgm:pt>
    <dgm:pt modelId="{A1939F6E-ABF4-4D29-A607-9245F22385DD}">
      <dgm:prSet/>
      <dgm:spPr/>
      <dgm:t>
        <a:bodyPr/>
        <a:lstStyle/>
        <a:p>
          <a:r>
            <a:rPr lang="en-US" b="1"/>
            <a:t>HOTELS – Long history of opposing reform</a:t>
          </a:r>
          <a:endParaRPr lang="en-AU"/>
        </a:p>
      </dgm:t>
    </dgm:pt>
    <dgm:pt modelId="{2708B347-DD4D-4248-A2A6-550EE702CE9B}" type="parTrans" cxnId="{A11268A9-A580-49E0-9103-DF21A5A55823}">
      <dgm:prSet/>
      <dgm:spPr/>
      <dgm:t>
        <a:bodyPr/>
        <a:lstStyle/>
        <a:p>
          <a:endParaRPr lang="en-AU"/>
        </a:p>
      </dgm:t>
    </dgm:pt>
    <dgm:pt modelId="{02E6FC1D-6EDE-4C3D-A451-79B5CB6634A5}" type="sibTrans" cxnId="{A11268A9-A580-49E0-9103-DF21A5A55823}">
      <dgm:prSet/>
      <dgm:spPr/>
      <dgm:t>
        <a:bodyPr/>
        <a:lstStyle/>
        <a:p>
          <a:endParaRPr lang="en-AU"/>
        </a:p>
      </dgm:t>
    </dgm:pt>
    <dgm:pt modelId="{15ECEC5F-6F73-4176-A794-4F72E2824F47}" type="pres">
      <dgm:prSet presAssocID="{0A26174D-980F-48D7-BFC6-BD5DBBE92043}" presName="linear" presStyleCnt="0">
        <dgm:presLayoutVars>
          <dgm:animLvl val="lvl"/>
          <dgm:resizeHandles val="exact"/>
        </dgm:presLayoutVars>
      </dgm:prSet>
      <dgm:spPr/>
    </dgm:pt>
    <dgm:pt modelId="{FEEAA18E-E2FF-459C-8747-086A0C36FA29}" type="pres">
      <dgm:prSet presAssocID="{A1939F6E-ABF4-4D29-A607-9245F22385DD}" presName="parentText" presStyleLbl="node1" presStyleIdx="0" presStyleCnt="1">
        <dgm:presLayoutVars>
          <dgm:chMax val="0"/>
          <dgm:bulletEnabled val="1"/>
        </dgm:presLayoutVars>
      </dgm:prSet>
      <dgm:spPr/>
    </dgm:pt>
  </dgm:ptLst>
  <dgm:cxnLst>
    <dgm:cxn modelId="{703D2311-658A-4832-B97E-1A30477B1591}" type="presOf" srcId="{0A26174D-980F-48D7-BFC6-BD5DBBE92043}" destId="{15ECEC5F-6F73-4176-A794-4F72E2824F47}" srcOrd="0" destOrd="0" presId="urn:microsoft.com/office/officeart/2005/8/layout/vList2"/>
    <dgm:cxn modelId="{F28B427C-0CBB-42B3-A51F-CDE8E103F917}" type="presOf" srcId="{A1939F6E-ABF4-4D29-A607-9245F22385DD}" destId="{FEEAA18E-E2FF-459C-8747-086A0C36FA29}" srcOrd="0" destOrd="0" presId="urn:microsoft.com/office/officeart/2005/8/layout/vList2"/>
    <dgm:cxn modelId="{A11268A9-A580-49E0-9103-DF21A5A55823}" srcId="{0A26174D-980F-48D7-BFC6-BD5DBBE92043}" destId="{A1939F6E-ABF4-4D29-A607-9245F22385DD}" srcOrd="0" destOrd="0" parTransId="{2708B347-DD4D-4248-A2A6-550EE702CE9B}" sibTransId="{02E6FC1D-6EDE-4C3D-A451-79B5CB6634A5}"/>
    <dgm:cxn modelId="{80189365-D71C-4FC6-A547-121521096196}" type="presParOf" srcId="{15ECEC5F-6F73-4176-A794-4F72E2824F47}" destId="{FEEAA18E-E2FF-459C-8747-086A0C36FA2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F67FA0-4E43-4852-9ECC-15B6358C3A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AU"/>
        </a:p>
      </dgm:t>
    </dgm:pt>
    <dgm:pt modelId="{1E955C98-F821-4302-8956-44EE9C16B86F}">
      <dgm:prSet/>
      <dgm:spPr/>
      <dgm:t>
        <a:bodyPr/>
        <a:lstStyle/>
        <a:p>
          <a:r>
            <a:rPr lang="en-US" b="1"/>
            <a:t>Links between big tobacco</a:t>
          </a:r>
          <a:r>
            <a:rPr lang="en-US"/>
            <a:t>, and </a:t>
          </a:r>
          <a:endParaRPr lang="en-AU"/>
        </a:p>
      </dgm:t>
    </dgm:pt>
    <dgm:pt modelId="{02C49644-2B51-4FEC-A3EF-10978DAAA0D8}" type="parTrans" cxnId="{9C32586D-FD17-47FD-820E-7C1F9BDD5A8B}">
      <dgm:prSet/>
      <dgm:spPr/>
      <dgm:t>
        <a:bodyPr/>
        <a:lstStyle/>
        <a:p>
          <a:endParaRPr lang="en-AU"/>
        </a:p>
      </dgm:t>
    </dgm:pt>
    <dgm:pt modelId="{FBCDFE69-DAE5-41A6-BD43-DCAA7E1CA475}" type="sibTrans" cxnId="{9C32586D-FD17-47FD-820E-7C1F9BDD5A8B}">
      <dgm:prSet/>
      <dgm:spPr/>
      <dgm:t>
        <a:bodyPr/>
        <a:lstStyle/>
        <a:p>
          <a:endParaRPr lang="en-AU"/>
        </a:p>
      </dgm:t>
    </dgm:pt>
    <dgm:pt modelId="{3ACE6D93-26F1-4F95-BC77-CE42A59B2D3B}">
      <dgm:prSet/>
      <dgm:spPr/>
      <dgm:t>
        <a:bodyPr/>
        <a:lstStyle/>
        <a:p>
          <a:r>
            <a:rPr lang="en-US"/>
            <a:t>Retailers</a:t>
          </a:r>
          <a:endParaRPr lang="en-AU"/>
        </a:p>
      </dgm:t>
    </dgm:pt>
    <dgm:pt modelId="{07593BF3-39CB-4577-8832-6AF73D86F149}" type="parTrans" cxnId="{C5739886-68D9-49A2-A1A2-76D4A42E81BE}">
      <dgm:prSet/>
      <dgm:spPr/>
      <dgm:t>
        <a:bodyPr/>
        <a:lstStyle/>
        <a:p>
          <a:endParaRPr lang="en-AU"/>
        </a:p>
      </dgm:t>
    </dgm:pt>
    <dgm:pt modelId="{EA3397C5-4FAC-4126-8BE6-EA3AE903E1AA}" type="sibTrans" cxnId="{C5739886-68D9-49A2-A1A2-76D4A42E81BE}">
      <dgm:prSet/>
      <dgm:spPr/>
      <dgm:t>
        <a:bodyPr/>
        <a:lstStyle/>
        <a:p>
          <a:endParaRPr lang="en-AU"/>
        </a:p>
      </dgm:t>
    </dgm:pt>
    <dgm:pt modelId="{B691143B-CBED-4157-8E3A-D1EE7AE2F40B}">
      <dgm:prSet/>
      <dgm:spPr/>
      <dgm:t>
        <a:bodyPr/>
        <a:lstStyle/>
        <a:p>
          <a:r>
            <a:rPr lang="en-US"/>
            <a:t>Small business</a:t>
          </a:r>
          <a:endParaRPr lang="en-AU"/>
        </a:p>
      </dgm:t>
    </dgm:pt>
    <dgm:pt modelId="{F63A4CB7-E393-481D-A83F-4400B90DAFC4}" type="parTrans" cxnId="{7F32BCB1-5447-4BC7-9248-856706BEEF5E}">
      <dgm:prSet/>
      <dgm:spPr/>
      <dgm:t>
        <a:bodyPr/>
        <a:lstStyle/>
        <a:p>
          <a:endParaRPr lang="en-AU"/>
        </a:p>
      </dgm:t>
    </dgm:pt>
    <dgm:pt modelId="{84C53E15-268E-4410-A91F-74CF0F93E388}" type="sibTrans" cxnId="{7F32BCB1-5447-4BC7-9248-856706BEEF5E}">
      <dgm:prSet/>
      <dgm:spPr/>
      <dgm:t>
        <a:bodyPr/>
        <a:lstStyle/>
        <a:p>
          <a:endParaRPr lang="en-AU"/>
        </a:p>
      </dgm:t>
    </dgm:pt>
    <dgm:pt modelId="{FE7684C5-91B2-4BAD-94A0-932CBD9DED16}">
      <dgm:prSet/>
      <dgm:spPr/>
      <dgm:t>
        <a:bodyPr/>
        <a:lstStyle/>
        <a:p>
          <a:r>
            <a:rPr lang="en-US"/>
            <a:t>Newsagents</a:t>
          </a:r>
          <a:endParaRPr lang="en-AU"/>
        </a:p>
      </dgm:t>
    </dgm:pt>
    <dgm:pt modelId="{5AA00C80-CCC9-4A31-81FF-F96F4D8CCAA6}" type="parTrans" cxnId="{87497111-3B08-42F7-9BDF-E75E4BFA7FB7}">
      <dgm:prSet/>
      <dgm:spPr/>
      <dgm:t>
        <a:bodyPr/>
        <a:lstStyle/>
        <a:p>
          <a:endParaRPr lang="en-AU"/>
        </a:p>
      </dgm:t>
    </dgm:pt>
    <dgm:pt modelId="{7C67B2EE-B035-4CF2-9C54-C2F577066013}" type="sibTrans" cxnId="{87497111-3B08-42F7-9BDF-E75E4BFA7FB7}">
      <dgm:prSet/>
      <dgm:spPr/>
      <dgm:t>
        <a:bodyPr/>
        <a:lstStyle/>
        <a:p>
          <a:endParaRPr lang="en-AU"/>
        </a:p>
      </dgm:t>
    </dgm:pt>
    <dgm:pt modelId="{E1111B6C-5283-4D57-A795-8E89C25604AF}">
      <dgm:prSet/>
      <dgm:spPr/>
      <dgm:t>
        <a:bodyPr/>
        <a:lstStyle/>
        <a:p>
          <a:r>
            <a:rPr lang="en-US"/>
            <a:t>Hotels</a:t>
          </a:r>
          <a:endParaRPr lang="en-AU"/>
        </a:p>
      </dgm:t>
    </dgm:pt>
    <dgm:pt modelId="{9AD69C2C-920B-4B33-8EFA-86ABB680A19C}" type="parTrans" cxnId="{9B0278C2-7620-46A4-9311-52E9603E0F31}">
      <dgm:prSet/>
      <dgm:spPr/>
      <dgm:t>
        <a:bodyPr/>
        <a:lstStyle/>
        <a:p>
          <a:endParaRPr lang="en-AU"/>
        </a:p>
      </dgm:t>
    </dgm:pt>
    <dgm:pt modelId="{58222709-0964-47B6-BFD4-4D20683D9810}" type="sibTrans" cxnId="{9B0278C2-7620-46A4-9311-52E9603E0F31}">
      <dgm:prSet/>
      <dgm:spPr/>
      <dgm:t>
        <a:bodyPr/>
        <a:lstStyle/>
        <a:p>
          <a:endParaRPr lang="en-AU"/>
        </a:p>
      </dgm:t>
    </dgm:pt>
    <dgm:pt modelId="{E279D0F8-9421-4642-A091-6B224E29BE5E}">
      <dgm:prSet/>
      <dgm:spPr/>
      <dgm:t>
        <a:bodyPr/>
        <a:lstStyle/>
        <a:p>
          <a:r>
            <a:rPr lang="en-US"/>
            <a:t>Vaping promoters</a:t>
          </a:r>
          <a:endParaRPr lang="en-AU"/>
        </a:p>
      </dgm:t>
    </dgm:pt>
    <dgm:pt modelId="{82C06B50-78C8-4BE3-A875-8762DE30E359}" type="parTrans" cxnId="{6C932507-5D39-449F-B7A1-163839F89CA0}">
      <dgm:prSet/>
      <dgm:spPr/>
      <dgm:t>
        <a:bodyPr/>
        <a:lstStyle/>
        <a:p>
          <a:endParaRPr lang="en-AU"/>
        </a:p>
      </dgm:t>
    </dgm:pt>
    <dgm:pt modelId="{25B03640-3FB8-4591-9190-A7C9C1497CBA}" type="sibTrans" cxnId="{6C932507-5D39-449F-B7A1-163839F89CA0}">
      <dgm:prSet/>
      <dgm:spPr/>
      <dgm:t>
        <a:bodyPr/>
        <a:lstStyle/>
        <a:p>
          <a:endParaRPr lang="en-AU"/>
        </a:p>
      </dgm:t>
    </dgm:pt>
    <dgm:pt modelId="{949A0F8C-4BB6-4568-B460-79A7FD06DED5}">
      <dgm:prSet/>
      <dgm:spPr/>
      <dgm:t>
        <a:bodyPr/>
        <a:lstStyle/>
        <a:p>
          <a:r>
            <a:rPr lang="en-US" b="1"/>
            <a:t>ALL OF WHOM OPPOSED T21</a:t>
          </a:r>
          <a:r>
            <a:rPr lang="en-US"/>
            <a:t>and other tobacco reforms</a:t>
          </a:r>
          <a:endParaRPr lang="en-AU"/>
        </a:p>
      </dgm:t>
    </dgm:pt>
    <dgm:pt modelId="{D7CD0161-EF9E-48DD-9397-813DC7907DE6}" type="parTrans" cxnId="{DAFB29E3-8A65-44AB-B211-4E9E3EBF843C}">
      <dgm:prSet/>
      <dgm:spPr/>
      <dgm:t>
        <a:bodyPr/>
        <a:lstStyle/>
        <a:p>
          <a:endParaRPr lang="en-AU"/>
        </a:p>
      </dgm:t>
    </dgm:pt>
    <dgm:pt modelId="{06E5605A-5AAB-4337-94AC-CE17081C0357}" type="sibTrans" cxnId="{DAFB29E3-8A65-44AB-B211-4E9E3EBF843C}">
      <dgm:prSet/>
      <dgm:spPr/>
      <dgm:t>
        <a:bodyPr/>
        <a:lstStyle/>
        <a:p>
          <a:endParaRPr lang="en-AU"/>
        </a:p>
      </dgm:t>
    </dgm:pt>
    <dgm:pt modelId="{F43D23EF-0334-4A16-BC24-32A5FAEADB84}" type="pres">
      <dgm:prSet presAssocID="{2BF67FA0-4E43-4852-9ECC-15B6358C3A7E}" presName="linear" presStyleCnt="0">
        <dgm:presLayoutVars>
          <dgm:animLvl val="lvl"/>
          <dgm:resizeHandles val="exact"/>
        </dgm:presLayoutVars>
      </dgm:prSet>
      <dgm:spPr/>
    </dgm:pt>
    <dgm:pt modelId="{F805064D-1337-429A-80FD-0777E25DCD96}" type="pres">
      <dgm:prSet presAssocID="{1E955C98-F821-4302-8956-44EE9C16B86F}" presName="parentText" presStyleLbl="node1" presStyleIdx="0" presStyleCnt="2">
        <dgm:presLayoutVars>
          <dgm:chMax val="0"/>
          <dgm:bulletEnabled val="1"/>
        </dgm:presLayoutVars>
      </dgm:prSet>
      <dgm:spPr/>
    </dgm:pt>
    <dgm:pt modelId="{6798BCA6-0839-429B-911A-53D2CEB8329B}" type="pres">
      <dgm:prSet presAssocID="{1E955C98-F821-4302-8956-44EE9C16B86F}" presName="childText" presStyleLbl="revTx" presStyleIdx="0" presStyleCnt="1">
        <dgm:presLayoutVars>
          <dgm:bulletEnabled val="1"/>
        </dgm:presLayoutVars>
      </dgm:prSet>
      <dgm:spPr/>
    </dgm:pt>
    <dgm:pt modelId="{2C47636C-95FE-4FC5-9089-6A1F229DEF0D}" type="pres">
      <dgm:prSet presAssocID="{949A0F8C-4BB6-4568-B460-79A7FD06DED5}" presName="parentText" presStyleLbl="node1" presStyleIdx="1" presStyleCnt="2">
        <dgm:presLayoutVars>
          <dgm:chMax val="0"/>
          <dgm:bulletEnabled val="1"/>
        </dgm:presLayoutVars>
      </dgm:prSet>
      <dgm:spPr/>
    </dgm:pt>
  </dgm:ptLst>
  <dgm:cxnLst>
    <dgm:cxn modelId="{6C932507-5D39-449F-B7A1-163839F89CA0}" srcId="{1E955C98-F821-4302-8956-44EE9C16B86F}" destId="{E279D0F8-9421-4642-A091-6B224E29BE5E}" srcOrd="4" destOrd="0" parTransId="{82C06B50-78C8-4BE3-A875-8762DE30E359}" sibTransId="{25B03640-3FB8-4591-9190-A7C9C1497CBA}"/>
    <dgm:cxn modelId="{87497111-3B08-42F7-9BDF-E75E4BFA7FB7}" srcId="{1E955C98-F821-4302-8956-44EE9C16B86F}" destId="{FE7684C5-91B2-4BAD-94A0-932CBD9DED16}" srcOrd="2" destOrd="0" parTransId="{5AA00C80-CCC9-4A31-81FF-F96F4D8CCAA6}" sibTransId="{7C67B2EE-B035-4CF2-9C54-C2F577066013}"/>
    <dgm:cxn modelId="{16184121-DB99-4E0F-ABBD-09CD984A4D47}" type="presOf" srcId="{E1111B6C-5283-4D57-A795-8E89C25604AF}" destId="{6798BCA6-0839-429B-911A-53D2CEB8329B}" srcOrd="0" destOrd="3" presId="urn:microsoft.com/office/officeart/2005/8/layout/vList2"/>
    <dgm:cxn modelId="{B8284928-F33B-4FBE-8466-8D0356631527}" type="presOf" srcId="{1E955C98-F821-4302-8956-44EE9C16B86F}" destId="{F805064D-1337-429A-80FD-0777E25DCD96}" srcOrd="0" destOrd="0" presId="urn:microsoft.com/office/officeart/2005/8/layout/vList2"/>
    <dgm:cxn modelId="{179AEE2D-849C-40EB-ABE7-9A1BA751D125}" type="presOf" srcId="{2BF67FA0-4E43-4852-9ECC-15B6358C3A7E}" destId="{F43D23EF-0334-4A16-BC24-32A5FAEADB84}" srcOrd="0" destOrd="0" presId="urn:microsoft.com/office/officeart/2005/8/layout/vList2"/>
    <dgm:cxn modelId="{5CE1223F-67F6-43E4-A8AE-7F4154AFCD0F}" type="presOf" srcId="{3ACE6D93-26F1-4F95-BC77-CE42A59B2D3B}" destId="{6798BCA6-0839-429B-911A-53D2CEB8329B}" srcOrd="0" destOrd="0" presId="urn:microsoft.com/office/officeart/2005/8/layout/vList2"/>
    <dgm:cxn modelId="{5B195540-B536-45A5-A9D1-71C18DCEF3F7}" type="presOf" srcId="{B691143B-CBED-4157-8E3A-D1EE7AE2F40B}" destId="{6798BCA6-0839-429B-911A-53D2CEB8329B}" srcOrd="0" destOrd="1" presId="urn:microsoft.com/office/officeart/2005/8/layout/vList2"/>
    <dgm:cxn modelId="{9C32586D-FD17-47FD-820E-7C1F9BDD5A8B}" srcId="{2BF67FA0-4E43-4852-9ECC-15B6358C3A7E}" destId="{1E955C98-F821-4302-8956-44EE9C16B86F}" srcOrd="0" destOrd="0" parTransId="{02C49644-2B51-4FEC-A3EF-10978DAAA0D8}" sibTransId="{FBCDFE69-DAE5-41A6-BD43-DCAA7E1CA475}"/>
    <dgm:cxn modelId="{A894FF79-8C26-4F54-9800-76DD568F40E4}" type="presOf" srcId="{E279D0F8-9421-4642-A091-6B224E29BE5E}" destId="{6798BCA6-0839-429B-911A-53D2CEB8329B}" srcOrd="0" destOrd="4" presId="urn:microsoft.com/office/officeart/2005/8/layout/vList2"/>
    <dgm:cxn modelId="{C5739886-68D9-49A2-A1A2-76D4A42E81BE}" srcId="{1E955C98-F821-4302-8956-44EE9C16B86F}" destId="{3ACE6D93-26F1-4F95-BC77-CE42A59B2D3B}" srcOrd="0" destOrd="0" parTransId="{07593BF3-39CB-4577-8832-6AF73D86F149}" sibTransId="{EA3397C5-4FAC-4126-8BE6-EA3AE903E1AA}"/>
    <dgm:cxn modelId="{7F32BCB1-5447-4BC7-9248-856706BEEF5E}" srcId="{1E955C98-F821-4302-8956-44EE9C16B86F}" destId="{B691143B-CBED-4157-8E3A-D1EE7AE2F40B}" srcOrd="1" destOrd="0" parTransId="{F63A4CB7-E393-481D-A83F-4400B90DAFC4}" sibTransId="{84C53E15-268E-4410-A91F-74CF0F93E388}"/>
    <dgm:cxn modelId="{9B0278C2-7620-46A4-9311-52E9603E0F31}" srcId="{1E955C98-F821-4302-8956-44EE9C16B86F}" destId="{E1111B6C-5283-4D57-A795-8E89C25604AF}" srcOrd="3" destOrd="0" parTransId="{9AD69C2C-920B-4B33-8EFA-86ABB680A19C}" sibTransId="{58222709-0964-47B6-BFD4-4D20683D9810}"/>
    <dgm:cxn modelId="{D12D34CB-EF2F-4017-A9AD-7204AC5365ED}" type="presOf" srcId="{949A0F8C-4BB6-4568-B460-79A7FD06DED5}" destId="{2C47636C-95FE-4FC5-9089-6A1F229DEF0D}" srcOrd="0" destOrd="0" presId="urn:microsoft.com/office/officeart/2005/8/layout/vList2"/>
    <dgm:cxn modelId="{DAFB29E3-8A65-44AB-B211-4E9E3EBF843C}" srcId="{2BF67FA0-4E43-4852-9ECC-15B6358C3A7E}" destId="{949A0F8C-4BB6-4568-B460-79A7FD06DED5}" srcOrd="1" destOrd="0" parTransId="{D7CD0161-EF9E-48DD-9397-813DC7907DE6}" sibTransId="{06E5605A-5AAB-4337-94AC-CE17081C0357}"/>
    <dgm:cxn modelId="{05C31CEB-0EA6-4916-8CEC-EB1602A32196}" type="presOf" srcId="{FE7684C5-91B2-4BAD-94A0-932CBD9DED16}" destId="{6798BCA6-0839-429B-911A-53D2CEB8329B}" srcOrd="0" destOrd="2" presId="urn:microsoft.com/office/officeart/2005/8/layout/vList2"/>
    <dgm:cxn modelId="{CC03AF64-7F6F-4036-8E8C-CE007AAE115D}" type="presParOf" srcId="{F43D23EF-0334-4A16-BC24-32A5FAEADB84}" destId="{F805064D-1337-429A-80FD-0777E25DCD96}" srcOrd="0" destOrd="0" presId="urn:microsoft.com/office/officeart/2005/8/layout/vList2"/>
    <dgm:cxn modelId="{213E0E54-ED32-4803-B0B6-B1BF2DC5DA43}" type="presParOf" srcId="{F43D23EF-0334-4A16-BC24-32A5FAEADB84}" destId="{6798BCA6-0839-429B-911A-53D2CEB8329B}" srcOrd="1" destOrd="0" presId="urn:microsoft.com/office/officeart/2005/8/layout/vList2"/>
    <dgm:cxn modelId="{3B06F7C7-3FCC-4455-B878-B4686F7C227A}" type="presParOf" srcId="{F43D23EF-0334-4A16-BC24-32A5FAEADB84}" destId="{2C47636C-95FE-4FC5-9089-6A1F229DEF0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CB34F7-C6AD-4E52-8450-E80A9C17E8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AU"/>
        </a:p>
      </dgm:t>
    </dgm:pt>
    <dgm:pt modelId="{3687D290-233B-4AE8-83DA-A506CF5F16E0}">
      <dgm:prSet/>
      <dgm:spPr/>
      <dgm:t>
        <a:bodyPr/>
        <a:lstStyle/>
        <a:p>
          <a:r>
            <a:rPr lang="en-US"/>
            <a:t>AMA</a:t>
          </a:r>
          <a:endParaRPr lang="en-AU"/>
        </a:p>
      </dgm:t>
    </dgm:pt>
    <dgm:pt modelId="{C3D71CE0-2D1F-4B79-93ED-8547CAF988AD}" type="parTrans" cxnId="{0D655FE5-C4EE-4BC2-AF30-EFCDB419D9C8}">
      <dgm:prSet/>
      <dgm:spPr/>
      <dgm:t>
        <a:bodyPr/>
        <a:lstStyle/>
        <a:p>
          <a:endParaRPr lang="en-AU"/>
        </a:p>
      </dgm:t>
    </dgm:pt>
    <dgm:pt modelId="{9F6FDC2B-385E-4BA4-91AB-ED49C7697CF7}" type="sibTrans" cxnId="{0D655FE5-C4EE-4BC2-AF30-EFCDB419D9C8}">
      <dgm:prSet/>
      <dgm:spPr/>
      <dgm:t>
        <a:bodyPr/>
        <a:lstStyle/>
        <a:p>
          <a:endParaRPr lang="en-AU"/>
        </a:p>
      </dgm:t>
    </dgm:pt>
    <dgm:pt modelId="{1E89A895-B3E6-4D19-8A65-16FD36A9FD50}">
      <dgm:prSet/>
      <dgm:spPr/>
      <dgm:t>
        <a:bodyPr/>
        <a:lstStyle/>
        <a:p>
          <a:r>
            <a:rPr lang="en-US"/>
            <a:t>Cancer Council</a:t>
          </a:r>
          <a:endParaRPr lang="en-AU"/>
        </a:p>
      </dgm:t>
    </dgm:pt>
    <dgm:pt modelId="{30705BC3-D5B7-473B-A766-E1CC2C0AF367}" type="parTrans" cxnId="{A41A115F-E326-4B51-9F93-34B014E9F16E}">
      <dgm:prSet/>
      <dgm:spPr/>
      <dgm:t>
        <a:bodyPr/>
        <a:lstStyle/>
        <a:p>
          <a:endParaRPr lang="en-AU"/>
        </a:p>
      </dgm:t>
    </dgm:pt>
    <dgm:pt modelId="{51A50DAA-44FF-4C48-B5D0-8CF5B3BF9943}" type="sibTrans" cxnId="{A41A115F-E326-4B51-9F93-34B014E9F16E}">
      <dgm:prSet/>
      <dgm:spPr/>
      <dgm:t>
        <a:bodyPr/>
        <a:lstStyle/>
        <a:p>
          <a:endParaRPr lang="en-AU"/>
        </a:p>
      </dgm:t>
    </dgm:pt>
    <dgm:pt modelId="{A858CD61-5BB7-4BC6-A2C0-7B49F539F871}">
      <dgm:prSet/>
      <dgm:spPr/>
      <dgm:t>
        <a:bodyPr/>
        <a:lstStyle/>
        <a:p>
          <a:r>
            <a:rPr lang="en-US"/>
            <a:t>Lung Foundation</a:t>
          </a:r>
          <a:endParaRPr lang="en-AU"/>
        </a:p>
      </dgm:t>
    </dgm:pt>
    <dgm:pt modelId="{BF83C6FF-03B6-448B-90AD-625AECCF37C0}" type="parTrans" cxnId="{F48DD4A5-2EEC-4EAF-8671-2EC0CEF06F51}">
      <dgm:prSet/>
      <dgm:spPr/>
      <dgm:t>
        <a:bodyPr/>
        <a:lstStyle/>
        <a:p>
          <a:endParaRPr lang="en-AU"/>
        </a:p>
      </dgm:t>
    </dgm:pt>
    <dgm:pt modelId="{4360DE70-52FE-41A2-B594-44EE1183B309}" type="sibTrans" cxnId="{F48DD4A5-2EEC-4EAF-8671-2EC0CEF06F51}">
      <dgm:prSet/>
      <dgm:spPr/>
      <dgm:t>
        <a:bodyPr/>
        <a:lstStyle/>
        <a:p>
          <a:endParaRPr lang="en-AU"/>
        </a:p>
      </dgm:t>
    </dgm:pt>
    <dgm:pt modelId="{D52F9A3D-1D81-4F3E-BBE1-B51DF63DABC3}">
      <dgm:prSet/>
      <dgm:spPr/>
      <dgm:t>
        <a:bodyPr/>
        <a:lstStyle/>
        <a:p>
          <a:r>
            <a:rPr lang="en-US"/>
            <a:t>ATDC</a:t>
          </a:r>
          <a:endParaRPr lang="en-AU"/>
        </a:p>
      </dgm:t>
    </dgm:pt>
    <dgm:pt modelId="{53939C2A-42BC-45A4-A75D-278DC37D384B}" type="parTrans" cxnId="{D227EC2D-5755-4F13-9198-7CE32FB62E3B}">
      <dgm:prSet/>
      <dgm:spPr/>
      <dgm:t>
        <a:bodyPr/>
        <a:lstStyle/>
        <a:p>
          <a:endParaRPr lang="en-AU"/>
        </a:p>
      </dgm:t>
    </dgm:pt>
    <dgm:pt modelId="{31818E98-685F-42D8-8F1B-67EF208E3BC8}" type="sibTrans" cxnId="{D227EC2D-5755-4F13-9198-7CE32FB62E3B}">
      <dgm:prSet/>
      <dgm:spPr/>
      <dgm:t>
        <a:bodyPr/>
        <a:lstStyle/>
        <a:p>
          <a:endParaRPr lang="en-AU"/>
        </a:p>
      </dgm:t>
    </dgm:pt>
    <dgm:pt modelId="{E3E28155-09CD-4266-90E2-1414659896D8}">
      <dgm:prSet/>
      <dgm:spPr/>
      <dgm:t>
        <a:bodyPr/>
        <a:lstStyle/>
        <a:p>
          <a:r>
            <a:rPr lang="en-US"/>
            <a:t>Heart Foundation</a:t>
          </a:r>
          <a:endParaRPr lang="en-AU"/>
        </a:p>
      </dgm:t>
    </dgm:pt>
    <dgm:pt modelId="{2A903516-7DF1-4D67-99F9-227DB4EAC6D0}" type="parTrans" cxnId="{A867FC4A-16E8-4E93-90A2-4C4CAB4281EA}">
      <dgm:prSet/>
      <dgm:spPr/>
      <dgm:t>
        <a:bodyPr/>
        <a:lstStyle/>
        <a:p>
          <a:endParaRPr lang="en-AU"/>
        </a:p>
      </dgm:t>
    </dgm:pt>
    <dgm:pt modelId="{2A3F2211-A801-4F3D-8226-AA8CE3A56D9B}" type="sibTrans" cxnId="{A867FC4A-16E8-4E93-90A2-4C4CAB4281EA}">
      <dgm:prSet/>
      <dgm:spPr/>
      <dgm:t>
        <a:bodyPr/>
        <a:lstStyle/>
        <a:p>
          <a:endParaRPr lang="en-AU"/>
        </a:p>
      </dgm:t>
    </dgm:pt>
    <dgm:pt modelId="{12E3A5F4-C79B-4212-8067-97CA46654553}">
      <dgm:prSet/>
      <dgm:spPr/>
      <dgm:t>
        <a:bodyPr/>
        <a:lstStyle/>
        <a:p>
          <a:r>
            <a:rPr lang="en-US"/>
            <a:t>RACGP</a:t>
          </a:r>
          <a:endParaRPr lang="en-AU"/>
        </a:p>
      </dgm:t>
    </dgm:pt>
    <dgm:pt modelId="{14EAAB27-0276-45A1-AAFB-1724AAD0220D}" type="parTrans" cxnId="{9C4E72F4-B4C7-4EEF-9FED-95608AA5DAFA}">
      <dgm:prSet/>
      <dgm:spPr/>
      <dgm:t>
        <a:bodyPr/>
        <a:lstStyle/>
        <a:p>
          <a:endParaRPr lang="en-AU"/>
        </a:p>
      </dgm:t>
    </dgm:pt>
    <dgm:pt modelId="{26D8EABA-014F-4925-8D40-9B32C87E26B7}" type="sibTrans" cxnId="{9C4E72F4-B4C7-4EEF-9FED-95608AA5DAFA}">
      <dgm:prSet/>
      <dgm:spPr/>
      <dgm:t>
        <a:bodyPr/>
        <a:lstStyle/>
        <a:p>
          <a:endParaRPr lang="en-AU"/>
        </a:p>
      </dgm:t>
    </dgm:pt>
    <dgm:pt modelId="{1A25661E-81B2-453D-8B9B-398E410F10C3}">
      <dgm:prSet/>
      <dgm:spPr/>
      <dgm:t>
        <a:bodyPr/>
        <a:lstStyle/>
        <a:p>
          <a:r>
            <a:rPr lang="en-US"/>
            <a:t>Dental Association</a:t>
          </a:r>
          <a:endParaRPr lang="en-AU"/>
        </a:p>
      </dgm:t>
    </dgm:pt>
    <dgm:pt modelId="{5B47974A-7A9E-4BAD-9CA4-60670BEA8B74}" type="parTrans" cxnId="{F52F7915-9654-4DE9-8053-984B89ECD18F}">
      <dgm:prSet/>
      <dgm:spPr/>
      <dgm:t>
        <a:bodyPr/>
        <a:lstStyle/>
        <a:p>
          <a:endParaRPr lang="en-AU"/>
        </a:p>
      </dgm:t>
    </dgm:pt>
    <dgm:pt modelId="{91FFE8A6-4933-4E42-9FFD-C50834978F74}" type="sibTrans" cxnId="{F52F7915-9654-4DE9-8053-984B89ECD18F}">
      <dgm:prSet/>
      <dgm:spPr/>
      <dgm:t>
        <a:bodyPr/>
        <a:lstStyle/>
        <a:p>
          <a:endParaRPr lang="en-AU"/>
        </a:p>
      </dgm:t>
    </dgm:pt>
    <dgm:pt modelId="{DA4A32FA-8305-46F1-9B4D-5C84B6FDE5CA}" type="pres">
      <dgm:prSet presAssocID="{9ACB34F7-C6AD-4E52-8450-E80A9C17E8D6}" presName="linear" presStyleCnt="0">
        <dgm:presLayoutVars>
          <dgm:animLvl val="lvl"/>
          <dgm:resizeHandles val="exact"/>
        </dgm:presLayoutVars>
      </dgm:prSet>
      <dgm:spPr/>
    </dgm:pt>
    <dgm:pt modelId="{0B03A1A7-ADBA-43EF-ABDB-6FACFB58298F}" type="pres">
      <dgm:prSet presAssocID="{3687D290-233B-4AE8-83DA-A506CF5F16E0}" presName="parentText" presStyleLbl="node1" presStyleIdx="0" presStyleCnt="7">
        <dgm:presLayoutVars>
          <dgm:chMax val="0"/>
          <dgm:bulletEnabled val="1"/>
        </dgm:presLayoutVars>
      </dgm:prSet>
      <dgm:spPr/>
    </dgm:pt>
    <dgm:pt modelId="{5814C21C-7174-4747-A726-A20059DC7A54}" type="pres">
      <dgm:prSet presAssocID="{9F6FDC2B-385E-4BA4-91AB-ED49C7697CF7}" presName="spacer" presStyleCnt="0"/>
      <dgm:spPr/>
    </dgm:pt>
    <dgm:pt modelId="{C65BCC32-F594-465A-AE38-7A070B456DEC}" type="pres">
      <dgm:prSet presAssocID="{1E89A895-B3E6-4D19-8A65-16FD36A9FD50}" presName="parentText" presStyleLbl="node1" presStyleIdx="1" presStyleCnt="7">
        <dgm:presLayoutVars>
          <dgm:chMax val="0"/>
          <dgm:bulletEnabled val="1"/>
        </dgm:presLayoutVars>
      </dgm:prSet>
      <dgm:spPr/>
    </dgm:pt>
    <dgm:pt modelId="{7221C99B-3F48-4A2E-B187-629562A8175D}" type="pres">
      <dgm:prSet presAssocID="{51A50DAA-44FF-4C48-B5D0-8CF5B3BF9943}" presName="spacer" presStyleCnt="0"/>
      <dgm:spPr/>
    </dgm:pt>
    <dgm:pt modelId="{B6F160CF-A9D5-4AD5-AC64-62C9888E92AC}" type="pres">
      <dgm:prSet presAssocID="{A858CD61-5BB7-4BC6-A2C0-7B49F539F871}" presName="parentText" presStyleLbl="node1" presStyleIdx="2" presStyleCnt="7">
        <dgm:presLayoutVars>
          <dgm:chMax val="0"/>
          <dgm:bulletEnabled val="1"/>
        </dgm:presLayoutVars>
      </dgm:prSet>
      <dgm:spPr/>
    </dgm:pt>
    <dgm:pt modelId="{B1E1C2E6-D520-4C7F-901A-F1FEC61B7333}" type="pres">
      <dgm:prSet presAssocID="{4360DE70-52FE-41A2-B594-44EE1183B309}" presName="spacer" presStyleCnt="0"/>
      <dgm:spPr/>
    </dgm:pt>
    <dgm:pt modelId="{62D498AB-BA49-43FC-9218-26A2B1991E7F}" type="pres">
      <dgm:prSet presAssocID="{D52F9A3D-1D81-4F3E-BBE1-B51DF63DABC3}" presName="parentText" presStyleLbl="node1" presStyleIdx="3" presStyleCnt="7">
        <dgm:presLayoutVars>
          <dgm:chMax val="0"/>
          <dgm:bulletEnabled val="1"/>
        </dgm:presLayoutVars>
      </dgm:prSet>
      <dgm:spPr/>
    </dgm:pt>
    <dgm:pt modelId="{8465CEC8-9E5C-486A-A9E5-F308E3974603}" type="pres">
      <dgm:prSet presAssocID="{31818E98-685F-42D8-8F1B-67EF208E3BC8}" presName="spacer" presStyleCnt="0"/>
      <dgm:spPr/>
    </dgm:pt>
    <dgm:pt modelId="{F79403E9-8E86-48FE-8204-3C0438FC9989}" type="pres">
      <dgm:prSet presAssocID="{E3E28155-09CD-4266-90E2-1414659896D8}" presName="parentText" presStyleLbl="node1" presStyleIdx="4" presStyleCnt="7">
        <dgm:presLayoutVars>
          <dgm:chMax val="0"/>
          <dgm:bulletEnabled val="1"/>
        </dgm:presLayoutVars>
      </dgm:prSet>
      <dgm:spPr/>
    </dgm:pt>
    <dgm:pt modelId="{7475D064-28BD-4B1E-8630-8E2DE8951B1F}" type="pres">
      <dgm:prSet presAssocID="{2A3F2211-A801-4F3D-8226-AA8CE3A56D9B}" presName="spacer" presStyleCnt="0"/>
      <dgm:spPr/>
    </dgm:pt>
    <dgm:pt modelId="{33535CD1-059B-4841-8E61-A612AE9139E3}" type="pres">
      <dgm:prSet presAssocID="{12E3A5F4-C79B-4212-8067-97CA46654553}" presName="parentText" presStyleLbl="node1" presStyleIdx="5" presStyleCnt="7">
        <dgm:presLayoutVars>
          <dgm:chMax val="0"/>
          <dgm:bulletEnabled val="1"/>
        </dgm:presLayoutVars>
      </dgm:prSet>
      <dgm:spPr/>
    </dgm:pt>
    <dgm:pt modelId="{AC48A7A0-F282-4B08-B788-00F8C75C2E2E}" type="pres">
      <dgm:prSet presAssocID="{26D8EABA-014F-4925-8D40-9B32C87E26B7}" presName="spacer" presStyleCnt="0"/>
      <dgm:spPr/>
    </dgm:pt>
    <dgm:pt modelId="{F1EF0667-C33C-4D92-86B2-AED8D5889D4A}" type="pres">
      <dgm:prSet presAssocID="{1A25661E-81B2-453D-8B9B-398E410F10C3}" presName="parentText" presStyleLbl="node1" presStyleIdx="6" presStyleCnt="7">
        <dgm:presLayoutVars>
          <dgm:chMax val="0"/>
          <dgm:bulletEnabled val="1"/>
        </dgm:presLayoutVars>
      </dgm:prSet>
      <dgm:spPr/>
    </dgm:pt>
  </dgm:ptLst>
  <dgm:cxnLst>
    <dgm:cxn modelId="{F52F7915-9654-4DE9-8053-984B89ECD18F}" srcId="{9ACB34F7-C6AD-4E52-8450-E80A9C17E8D6}" destId="{1A25661E-81B2-453D-8B9B-398E410F10C3}" srcOrd="6" destOrd="0" parTransId="{5B47974A-7A9E-4BAD-9CA4-60670BEA8B74}" sibTransId="{91FFE8A6-4933-4E42-9FFD-C50834978F74}"/>
    <dgm:cxn modelId="{B1F74526-2605-4EA0-81BB-7743A00230D7}" type="presOf" srcId="{E3E28155-09CD-4266-90E2-1414659896D8}" destId="{F79403E9-8E86-48FE-8204-3C0438FC9989}" srcOrd="0" destOrd="0" presId="urn:microsoft.com/office/officeart/2005/8/layout/vList2"/>
    <dgm:cxn modelId="{D227EC2D-5755-4F13-9198-7CE32FB62E3B}" srcId="{9ACB34F7-C6AD-4E52-8450-E80A9C17E8D6}" destId="{D52F9A3D-1D81-4F3E-BBE1-B51DF63DABC3}" srcOrd="3" destOrd="0" parTransId="{53939C2A-42BC-45A4-A75D-278DC37D384B}" sibTransId="{31818E98-685F-42D8-8F1B-67EF208E3BC8}"/>
    <dgm:cxn modelId="{A41A115F-E326-4B51-9F93-34B014E9F16E}" srcId="{9ACB34F7-C6AD-4E52-8450-E80A9C17E8D6}" destId="{1E89A895-B3E6-4D19-8A65-16FD36A9FD50}" srcOrd="1" destOrd="0" parTransId="{30705BC3-D5B7-473B-A766-E1CC2C0AF367}" sibTransId="{51A50DAA-44FF-4C48-B5D0-8CF5B3BF9943}"/>
    <dgm:cxn modelId="{6794CE66-73D9-4A1F-9786-D46520D50028}" type="presOf" srcId="{3687D290-233B-4AE8-83DA-A506CF5F16E0}" destId="{0B03A1A7-ADBA-43EF-ABDB-6FACFB58298F}" srcOrd="0" destOrd="0" presId="urn:microsoft.com/office/officeart/2005/8/layout/vList2"/>
    <dgm:cxn modelId="{A867FC4A-16E8-4E93-90A2-4C4CAB4281EA}" srcId="{9ACB34F7-C6AD-4E52-8450-E80A9C17E8D6}" destId="{E3E28155-09CD-4266-90E2-1414659896D8}" srcOrd="4" destOrd="0" parTransId="{2A903516-7DF1-4D67-99F9-227DB4EAC6D0}" sibTransId="{2A3F2211-A801-4F3D-8226-AA8CE3A56D9B}"/>
    <dgm:cxn modelId="{2D627751-7811-4A07-819C-997F5F81437F}" type="presOf" srcId="{D52F9A3D-1D81-4F3E-BBE1-B51DF63DABC3}" destId="{62D498AB-BA49-43FC-9218-26A2B1991E7F}" srcOrd="0" destOrd="0" presId="urn:microsoft.com/office/officeart/2005/8/layout/vList2"/>
    <dgm:cxn modelId="{88396C78-CB1B-4D29-83CE-693BD3C36964}" type="presOf" srcId="{A858CD61-5BB7-4BC6-A2C0-7B49F539F871}" destId="{B6F160CF-A9D5-4AD5-AC64-62C9888E92AC}" srcOrd="0" destOrd="0" presId="urn:microsoft.com/office/officeart/2005/8/layout/vList2"/>
    <dgm:cxn modelId="{3EAB0E87-4EF5-48A5-A35B-BE13FD277E0B}" type="presOf" srcId="{1E89A895-B3E6-4D19-8A65-16FD36A9FD50}" destId="{C65BCC32-F594-465A-AE38-7A070B456DEC}" srcOrd="0" destOrd="0" presId="urn:microsoft.com/office/officeart/2005/8/layout/vList2"/>
    <dgm:cxn modelId="{F48DD4A5-2EEC-4EAF-8671-2EC0CEF06F51}" srcId="{9ACB34F7-C6AD-4E52-8450-E80A9C17E8D6}" destId="{A858CD61-5BB7-4BC6-A2C0-7B49F539F871}" srcOrd="2" destOrd="0" parTransId="{BF83C6FF-03B6-448B-90AD-625AECCF37C0}" sibTransId="{4360DE70-52FE-41A2-B594-44EE1183B309}"/>
    <dgm:cxn modelId="{F0EE35C3-79B1-4AEA-8260-064697900933}" type="presOf" srcId="{12E3A5F4-C79B-4212-8067-97CA46654553}" destId="{33535CD1-059B-4841-8E61-A612AE9139E3}" srcOrd="0" destOrd="0" presId="urn:microsoft.com/office/officeart/2005/8/layout/vList2"/>
    <dgm:cxn modelId="{D9EA0DDD-00F6-4033-B4DD-BD28149B1247}" type="presOf" srcId="{1A25661E-81B2-453D-8B9B-398E410F10C3}" destId="{F1EF0667-C33C-4D92-86B2-AED8D5889D4A}" srcOrd="0" destOrd="0" presId="urn:microsoft.com/office/officeart/2005/8/layout/vList2"/>
    <dgm:cxn modelId="{0D655FE5-C4EE-4BC2-AF30-EFCDB419D9C8}" srcId="{9ACB34F7-C6AD-4E52-8450-E80A9C17E8D6}" destId="{3687D290-233B-4AE8-83DA-A506CF5F16E0}" srcOrd="0" destOrd="0" parTransId="{C3D71CE0-2D1F-4B79-93ED-8547CAF988AD}" sibTransId="{9F6FDC2B-385E-4BA4-91AB-ED49C7697CF7}"/>
    <dgm:cxn modelId="{9C4E72F4-B4C7-4EEF-9FED-95608AA5DAFA}" srcId="{9ACB34F7-C6AD-4E52-8450-E80A9C17E8D6}" destId="{12E3A5F4-C79B-4212-8067-97CA46654553}" srcOrd="5" destOrd="0" parTransId="{14EAAB27-0276-45A1-AAFB-1724AAD0220D}" sibTransId="{26D8EABA-014F-4925-8D40-9B32C87E26B7}"/>
    <dgm:cxn modelId="{519483F5-FB32-4F5D-BA74-381E73AC8AAA}" type="presOf" srcId="{9ACB34F7-C6AD-4E52-8450-E80A9C17E8D6}" destId="{DA4A32FA-8305-46F1-9B4D-5C84B6FDE5CA}" srcOrd="0" destOrd="0" presId="urn:microsoft.com/office/officeart/2005/8/layout/vList2"/>
    <dgm:cxn modelId="{ECD8602E-B567-4C47-8FF4-5095B84E8DA1}" type="presParOf" srcId="{DA4A32FA-8305-46F1-9B4D-5C84B6FDE5CA}" destId="{0B03A1A7-ADBA-43EF-ABDB-6FACFB58298F}" srcOrd="0" destOrd="0" presId="urn:microsoft.com/office/officeart/2005/8/layout/vList2"/>
    <dgm:cxn modelId="{4573EA84-E466-4401-B899-04FD767D1496}" type="presParOf" srcId="{DA4A32FA-8305-46F1-9B4D-5C84B6FDE5CA}" destId="{5814C21C-7174-4747-A726-A20059DC7A54}" srcOrd="1" destOrd="0" presId="urn:microsoft.com/office/officeart/2005/8/layout/vList2"/>
    <dgm:cxn modelId="{B410FA10-15C2-4DE8-BABB-2A3AA694CD66}" type="presParOf" srcId="{DA4A32FA-8305-46F1-9B4D-5C84B6FDE5CA}" destId="{C65BCC32-F594-465A-AE38-7A070B456DEC}" srcOrd="2" destOrd="0" presId="urn:microsoft.com/office/officeart/2005/8/layout/vList2"/>
    <dgm:cxn modelId="{929A4A0E-EF8B-44DD-A375-7976DF7236C5}" type="presParOf" srcId="{DA4A32FA-8305-46F1-9B4D-5C84B6FDE5CA}" destId="{7221C99B-3F48-4A2E-B187-629562A8175D}" srcOrd="3" destOrd="0" presId="urn:microsoft.com/office/officeart/2005/8/layout/vList2"/>
    <dgm:cxn modelId="{FD930E1E-3DCD-4C50-8547-E6059D496F7C}" type="presParOf" srcId="{DA4A32FA-8305-46F1-9B4D-5C84B6FDE5CA}" destId="{B6F160CF-A9D5-4AD5-AC64-62C9888E92AC}" srcOrd="4" destOrd="0" presId="urn:microsoft.com/office/officeart/2005/8/layout/vList2"/>
    <dgm:cxn modelId="{6BD0CD02-DA4C-4D71-ABF5-9AE3A6B0FE07}" type="presParOf" srcId="{DA4A32FA-8305-46F1-9B4D-5C84B6FDE5CA}" destId="{B1E1C2E6-D520-4C7F-901A-F1FEC61B7333}" srcOrd="5" destOrd="0" presId="urn:microsoft.com/office/officeart/2005/8/layout/vList2"/>
    <dgm:cxn modelId="{D80FF431-5B72-4842-8E1A-F22EBF088BE9}" type="presParOf" srcId="{DA4A32FA-8305-46F1-9B4D-5C84B6FDE5CA}" destId="{62D498AB-BA49-43FC-9218-26A2B1991E7F}" srcOrd="6" destOrd="0" presId="urn:microsoft.com/office/officeart/2005/8/layout/vList2"/>
    <dgm:cxn modelId="{7944FDA8-B729-4C18-A6E7-A706529733AA}" type="presParOf" srcId="{DA4A32FA-8305-46F1-9B4D-5C84B6FDE5CA}" destId="{8465CEC8-9E5C-486A-A9E5-F308E3974603}" srcOrd="7" destOrd="0" presId="urn:microsoft.com/office/officeart/2005/8/layout/vList2"/>
    <dgm:cxn modelId="{FEBE3FF3-2863-4158-864F-C787A74BCFED}" type="presParOf" srcId="{DA4A32FA-8305-46F1-9B4D-5C84B6FDE5CA}" destId="{F79403E9-8E86-48FE-8204-3C0438FC9989}" srcOrd="8" destOrd="0" presId="urn:microsoft.com/office/officeart/2005/8/layout/vList2"/>
    <dgm:cxn modelId="{EEB3783D-8A07-41DB-836D-71FD0D1CB651}" type="presParOf" srcId="{DA4A32FA-8305-46F1-9B4D-5C84B6FDE5CA}" destId="{7475D064-28BD-4B1E-8630-8E2DE8951B1F}" srcOrd="9" destOrd="0" presId="urn:microsoft.com/office/officeart/2005/8/layout/vList2"/>
    <dgm:cxn modelId="{62206C64-8915-44FE-AB62-8A12C73B3F0A}" type="presParOf" srcId="{DA4A32FA-8305-46F1-9B4D-5C84B6FDE5CA}" destId="{33535CD1-059B-4841-8E61-A612AE9139E3}" srcOrd="10" destOrd="0" presId="urn:microsoft.com/office/officeart/2005/8/layout/vList2"/>
    <dgm:cxn modelId="{E2DA2A80-DE1A-4A0C-A214-63EA13755EF2}" type="presParOf" srcId="{DA4A32FA-8305-46F1-9B4D-5C84B6FDE5CA}" destId="{AC48A7A0-F282-4B08-B788-00F8C75C2E2E}" srcOrd="11" destOrd="0" presId="urn:microsoft.com/office/officeart/2005/8/layout/vList2"/>
    <dgm:cxn modelId="{4D924BC0-8CFC-48C5-86A0-0E588E0C8CD9}" type="presParOf" srcId="{DA4A32FA-8305-46F1-9B4D-5C84B6FDE5CA}" destId="{F1EF0667-C33C-4D92-86B2-AED8D5889D4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1AB963-F01D-4968-932B-F94C2D301D0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AU"/>
        </a:p>
      </dgm:t>
    </dgm:pt>
    <dgm:pt modelId="{44FFACFC-E86C-44B9-A351-A6D9290B52C6}">
      <dgm:prSet/>
      <dgm:spPr/>
      <dgm:t>
        <a:bodyPr/>
        <a:lstStyle/>
        <a:p>
          <a:r>
            <a:rPr lang="en-US"/>
            <a:t>Department of Health</a:t>
          </a:r>
          <a:endParaRPr lang="en-AU"/>
        </a:p>
      </dgm:t>
    </dgm:pt>
    <dgm:pt modelId="{EA2C6052-3BBE-4616-B4C9-357F72DF1362}" type="parTrans" cxnId="{679BEDA2-86B9-4124-9831-7418A16B8EA5}">
      <dgm:prSet/>
      <dgm:spPr/>
      <dgm:t>
        <a:bodyPr/>
        <a:lstStyle/>
        <a:p>
          <a:endParaRPr lang="en-AU"/>
        </a:p>
      </dgm:t>
    </dgm:pt>
    <dgm:pt modelId="{F9B793F6-453B-46F8-A847-6568F025E827}" type="sibTrans" cxnId="{679BEDA2-86B9-4124-9831-7418A16B8EA5}">
      <dgm:prSet/>
      <dgm:spPr/>
      <dgm:t>
        <a:bodyPr/>
        <a:lstStyle/>
        <a:p>
          <a:endParaRPr lang="en-AU"/>
        </a:p>
      </dgm:t>
    </dgm:pt>
    <dgm:pt modelId="{4EA1E21A-3A3E-45DF-9DA3-C78E3358C550}" type="pres">
      <dgm:prSet presAssocID="{AF1AB963-F01D-4968-932B-F94C2D301D0D}" presName="linear" presStyleCnt="0">
        <dgm:presLayoutVars>
          <dgm:animLvl val="lvl"/>
          <dgm:resizeHandles val="exact"/>
        </dgm:presLayoutVars>
      </dgm:prSet>
      <dgm:spPr/>
    </dgm:pt>
    <dgm:pt modelId="{CAF10C2E-CDC4-4DC5-A777-804FAE7993BC}" type="pres">
      <dgm:prSet presAssocID="{44FFACFC-E86C-44B9-A351-A6D9290B52C6}" presName="parentText" presStyleLbl="node1" presStyleIdx="0" presStyleCnt="1">
        <dgm:presLayoutVars>
          <dgm:chMax val="0"/>
          <dgm:bulletEnabled val="1"/>
        </dgm:presLayoutVars>
      </dgm:prSet>
      <dgm:spPr/>
    </dgm:pt>
  </dgm:ptLst>
  <dgm:cxnLst>
    <dgm:cxn modelId="{002AE708-CA04-4877-99EC-DD5D1D46CF58}" type="presOf" srcId="{44FFACFC-E86C-44B9-A351-A6D9290B52C6}" destId="{CAF10C2E-CDC4-4DC5-A777-804FAE7993BC}" srcOrd="0" destOrd="0" presId="urn:microsoft.com/office/officeart/2005/8/layout/vList2"/>
    <dgm:cxn modelId="{2F400755-40D0-4CD5-96EA-3AADF6FFAF67}" type="presOf" srcId="{AF1AB963-F01D-4968-932B-F94C2D301D0D}" destId="{4EA1E21A-3A3E-45DF-9DA3-C78E3358C550}" srcOrd="0" destOrd="0" presId="urn:microsoft.com/office/officeart/2005/8/layout/vList2"/>
    <dgm:cxn modelId="{679BEDA2-86B9-4124-9831-7418A16B8EA5}" srcId="{AF1AB963-F01D-4968-932B-F94C2D301D0D}" destId="{44FFACFC-E86C-44B9-A351-A6D9290B52C6}" srcOrd="0" destOrd="0" parTransId="{EA2C6052-3BBE-4616-B4C9-357F72DF1362}" sibTransId="{F9B793F6-453B-46F8-A847-6568F025E827}"/>
    <dgm:cxn modelId="{C6D3AF36-1EEC-4053-AE3D-41092341D2C8}" type="presParOf" srcId="{4EA1E21A-3A3E-45DF-9DA3-C78E3358C550}" destId="{CAF10C2E-CDC4-4DC5-A777-804FAE7993B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4C948-68E1-427E-B230-845A3BC52E65}">
      <dsp:nvSpPr>
        <dsp:cNvPr id="0" name=""/>
        <dsp:cNvSpPr/>
      </dsp:nvSpPr>
      <dsp:spPr>
        <a:xfrm>
          <a:off x="0" y="100782"/>
          <a:ext cx="8911687" cy="107932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Interference takes many forms</a:t>
          </a:r>
          <a:endParaRPr lang="en-AU" sz="4500" kern="1200"/>
        </a:p>
      </dsp:txBody>
      <dsp:txXfrm>
        <a:off x="52688" y="153470"/>
        <a:ext cx="8806311" cy="9739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E91B2-E66B-4871-B19E-684AA819DD6F}">
      <dsp:nvSpPr>
        <dsp:cNvPr id="0" name=""/>
        <dsp:cNvSpPr/>
      </dsp:nvSpPr>
      <dsp:spPr>
        <a:xfrm>
          <a:off x="0" y="0"/>
          <a:ext cx="3777622" cy="3777622"/>
        </a:xfrm>
        <a:prstGeom prst="pie">
          <a:avLst>
            <a:gd name="adj1" fmla="val 5400000"/>
            <a:gd name="adj2" fmla="val 1620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C8878-9D55-4B1C-A10A-578998C3F006}">
      <dsp:nvSpPr>
        <dsp:cNvPr id="0" name=""/>
        <dsp:cNvSpPr/>
      </dsp:nvSpPr>
      <dsp:spPr>
        <a:xfrm>
          <a:off x="1888811" y="0"/>
          <a:ext cx="7026588" cy="3777622"/>
        </a:xfrm>
        <a:prstGeom prst="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Tobacco Coalition</a:t>
          </a:r>
          <a:endParaRPr lang="en-AU" sz="4900" kern="1200" dirty="0"/>
        </a:p>
      </dsp:txBody>
      <dsp:txXfrm>
        <a:off x="1888811" y="0"/>
        <a:ext cx="3513294" cy="3777622"/>
      </dsp:txXfrm>
    </dsp:sp>
    <dsp:sp modelId="{83211FD9-B946-47E0-9030-FF3258C8F434}">
      <dsp:nvSpPr>
        <dsp:cNvPr id="0" name=""/>
        <dsp:cNvSpPr/>
      </dsp:nvSpPr>
      <dsp:spPr>
        <a:xfrm>
          <a:off x="5402105" y="0"/>
          <a:ext cx="3513294" cy="377762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Government controlled</a:t>
          </a:r>
          <a:endParaRPr lang="en-AU" sz="1400" kern="1200"/>
        </a:p>
        <a:p>
          <a:pPr marL="114300" lvl="1" indent="-114300" algn="l" defTabSz="622300">
            <a:lnSpc>
              <a:spcPct val="90000"/>
            </a:lnSpc>
            <a:spcBef>
              <a:spcPct val="0"/>
            </a:spcBef>
            <a:spcAft>
              <a:spcPct val="15000"/>
            </a:spcAft>
            <a:buChar char="•"/>
          </a:pPr>
          <a:r>
            <a:rPr lang="en-US" sz="1400" kern="1200"/>
            <a:t>Interference by senior bureaucrats in proposals</a:t>
          </a:r>
          <a:endParaRPr lang="en-AU" sz="1400" kern="1200"/>
        </a:p>
        <a:p>
          <a:pPr marL="114300" lvl="1" indent="-114300" algn="l" defTabSz="622300">
            <a:lnSpc>
              <a:spcPct val="90000"/>
            </a:lnSpc>
            <a:spcBef>
              <a:spcPct val="0"/>
            </a:spcBef>
            <a:spcAft>
              <a:spcPct val="15000"/>
            </a:spcAft>
            <a:buChar char="•"/>
          </a:pPr>
          <a:r>
            <a:rPr lang="en-US" sz="1400" kern="1200"/>
            <a:t>Lack of ability to speak publicly</a:t>
          </a:r>
          <a:endParaRPr lang="en-AU" sz="1400" kern="1200"/>
        </a:p>
        <a:p>
          <a:pPr marL="114300" lvl="1" indent="-114300" algn="l" defTabSz="622300">
            <a:lnSpc>
              <a:spcPct val="90000"/>
            </a:lnSpc>
            <a:spcBef>
              <a:spcPct val="0"/>
            </a:spcBef>
            <a:spcAft>
              <a:spcPct val="15000"/>
            </a:spcAft>
            <a:buChar char="•"/>
          </a:pPr>
          <a:r>
            <a:rPr lang="en-US" sz="1400" kern="1200" dirty="0"/>
            <a:t>No direct line to Minister or even head of agency </a:t>
          </a:r>
          <a:endParaRPr lang="en-AU" sz="1400" kern="1200" dirty="0"/>
        </a:p>
        <a:p>
          <a:pPr marL="114300" lvl="1" indent="-114300" algn="l" defTabSz="622300">
            <a:lnSpc>
              <a:spcPct val="90000"/>
            </a:lnSpc>
            <a:spcBef>
              <a:spcPct val="0"/>
            </a:spcBef>
            <a:spcAft>
              <a:spcPct val="15000"/>
            </a:spcAft>
            <a:buChar char="•"/>
          </a:pPr>
          <a:r>
            <a:rPr lang="en-US" sz="1400" kern="1200" dirty="0"/>
            <a:t>Some members ex officio (and have no tobacco knowledge or expertise)</a:t>
          </a:r>
          <a:endParaRPr lang="en-AU" sz="1400" kern="1200" dirty="0"/>
        </a:p>
        <a:p>
          <a:pPr marL="114300" lvl="1" indent="-114300" algn="l" defTabSz="622300">
            <a:lnSpc>
              <a:spcPct val="90000"/>
            </a:lnSpc>
            <a:spcBef>
              <a:spcPct val="0"/>
            </a:spcBef>
            <a:spcAft>
              <a:spcPct val="15000"/>
            </a:spcAft>
            <a:buChar char="•"/>
          </a:pPr>
          <a:r>
            <a:rPr lang="en-US" sz="1400" kern="1200"/>
            <a:t>Some members never attend – some sporadic</a:t>
          </a:r>
          <a:endParaRPr lang="en-AU" sz="1400" kern="1200"/>
        </a:p>
        <a:p>
          <a:pPr marL="114300" lvl="1" indent="-114300" algn="l" defTabSz="622300">
            <a:lnSpc>
              <a:spcPct val="90000"/>
            </a:lnSpc>
            <a:spcBef>
              <a:spcPct val="0"/>
            </a:spcBef>
            <a:spcAft>
              <a:spcPct val="15000"/>
            </a:spcAft>
            <a:buChar char="•"/>
          </a:pPr>
          <a:r>
            <a:rPr lang="en-US" sz="1400" kern="1200"/>
            <a:t>Too many other committees and pathways, polices get watered down and lost</a:t>
          </a:r>
          <a:endParaRPr lang="en-AU" sz="1400" kern="1200"/>
        </a:p>
        <a:p>
          <a:pPr marL="114300" lvl="1" indent="-114300" algn="l" defTabSz="622300">
            <a:lnSpc>
              <a:spcPct val="90000"/>
            </a:lnSpc>
            <a:spcBef>
              <a:spcPct val="0"/>
            </a:spcBef>
            <a:spcAft>
              <a:spcPct val="15000"/>
            </a:spcAft>
            <a:buChar char="•"/>
          </a:pPr>
          <a:r>
            <a:rPr lang="en-US" sz="1400" kern="1200" dirty="0"/>
            <a:t>Healthy Tasmania Strategy section on tobacco was written by Imperial Tobacco</a:t>
          </a:r>
          <a:endParaRPr lang="en-AU" sz="1400" kern="1200" dirty="0"/>
        </a:p>
        <a:p>
          <a:pPr marL="114300" lvl="1" indent="-114300" algn="l" defTabSz="622300">
            <a:lnSpc>
              <a:spcPct val="90000"/>
            </a:lnSpc>
            <a:spcBef>
              <a:spcPct val="0"/>
            </a:spcBef>
            <a:spcAft>
              <a:spcPct val="15000"/>
            </a:spcAft>
            <a:buChar char="•"/>
          </a:pPr>
          <a:r>
            <a:rPr lang="en-US" sz="1400" kern="1200" dirty="0"/>
            <a:t>A Vaping supporter is on the Coalition</a:t>
          </a:r>
          <a:endParaRPr lang="en-AU" sz="1400" kern="1200" dirty="0"/>
        </a:p>
      </dsp:txBody>
      <dsp:txXfrm>
        <a:off x="5402105" y="0"/>
        <a:ext cx="3513294" cy="37776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F79C0-29BB-42A5-A906-F4ECA2AB0903}">
      <dsp:nvSpPr>
        <dsp:cNvPr id="0" name=""/>
        <dsp:cNvSpPr/>
      </dsp:nvSpPr>
      <dsp:spPr>
        <a:xfrm>
          <a:off x="0" y="97337"/>
          <a:ext cx="8915400" cy="359774"/>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Smuggling – Canada, Europe, Asia</a:t>
          </a:r>
          <a:endParaRPr lang="en-AU" sz="1500" kern="1200"/>
        </a:p>
      </dsp:txBody>
      <dsp:txXfrm>
        <a:off x="17563" y="114900"/>
        <a:ext cx="8880274" cy="324648"/>
      </dsp:txXfrm>
    </dsp:sp>
    <dsp:sp modelId="{D7D445A1-FCF7-44FB-AE52-CC2B56678D2E}">
      <dsp:nvSpPr>
        <dsp:cNvPr id="0" name=""/>
        <dsp:cNvSpPr/>
      </dsp:nvSpPr>
      <dsp:spPr>
        <a:xfrm>
          <a:off x="0" y="500312"/>
          <a:ext cx="8915400" cy="359774"/>
        </a:xfrm>
        <a:prstGeom prst="roundRect">
          <a:avLst/>
        </a:prstGeom>
        <a:gradFill rotWithShape="0">
          <a:gsLst>
            <a:gs pos="0">
              <a:schemeClr val="accent5">
                <a:hueOff val="601017"/>
                <a:satOff val="-1221"/>
                <a:lumOff val="784"/>
                <a:alphaOff val="0"/>
                <a:tint val="96000"/>
                <a:lumMod val="104000"/>
              </a:schemeClr>
            </a:gs>
            <a:gs pos="100000">
              <a:schemeClr val="accent5">
                <a:hueOff val="601017"/>
                <a:satOff val="-1221"/>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Use of big Four Audit companies to oppose tax hikes</a:t>
          </a:r>
          <a:endParaRPr lang="en-AU" sz="1500" kern="1200"/>
        </a:p>
      </dsp:txBody>
      <dsp:txXfrm>
        <a:off x="17563" y="517875"/>
        <a:ext cx="8880274" cy="324648"/>
      </dsp:txXfrm>
    </dsp:sp>
    <dsp:sp modelId="{1C9B3173-1C70-4077-AC0B-3F2E22FB869C}">
      <dsp:nvSpPr>
        <dsp:cNvPr id="0" name=""/>
        <dsp:cNvSpPr/>
      </dsp:nvSpPr>
      <dsp:spPr>
        <a:xfrm>
          <a:off x="0" y="903287"/>
          <a:ext cx="8915400" cy="359774"/>
        </a:xfrm>
        <a:prstGeom prst="roundRect">
          <a:avLst/>
        </a:prstGeom>
        <a:gradFill rotWithShape="0">
          <a:gsLst>
            <a:gs pos="0">
              <a:schemeClr val="accent5">
                <a:hueOff val="1202033"/>
                <a:satOff val="-2441"/>
                <a:lumOff val="1569"/>
                <a:alphaOff val="0"/>
                <a:tint val="96000"/>
                <a:lumMod val="104000"/>
              </a:schemeClr>
            </a:gs>
            <a:gs pos="100000">
              <a:schemeClr val="accent5">
                <a:hueOff val="1202033"/>
                <a:satOff val="-2441"/>
                <a:lumOff val="156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RICO (convicted of racketeering)</a:t>
          </a:r>
          <a:endParaRPr lang="en-AU" sz="1500" kern="1200"/>
        </a:p>
      </dsp:txBody>
      <dsp:txXfrm>
        <a:off x="17563" y="920850"/>
        <a:ext cx="8880274" cy="324648"/>
      </dsp:txXfrm>
    </dsp:sp>
    <dsp:sp modelId="{8CC58366-D052-4D20-BB9F-7ECF927C432F}">
      <dsp:nvSpPr>
        <dsp:cNvPr id="0" name=""/>
        <dsp:cNvSpPr/>
      </dsp:nvSpPr>
      <dsp:spPr>
        <a:xfrm>
          <a:off x="0" y="1306262"/>
          <a:ext cx="8915400" cy="359774"/>
        </a:xfrm>
        <a:prstGeom prst="roundRect">
          <a:avLst/>
        </a:prstGeom>
        <a:gradFill rotWithShape="0">
          <a:gsLst>
            <a:gs pos="0">
              <a:schemeClr val="accent5">
                <a:hueOff val="1803050"/>
                <a:satOff val="-3662"/>
                <a:lumOff val="2353"/>
                <a:alphaOff val="0"/>
                <a:tint val="96000"/>
                <a:lumMod val="104000"/>
              </a:schemeClr>
            </a:gs>
            <a:gs pos="100000">
              <a:schemeClr val="accent5">
                <a:hueOff val="1803050"/>
                <a:satOff val="-3662"/>
                <a:lumOff val="23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Hong Kong – concrete boots</a:t>
          </a:r>
          <a:endParaRPr lang="en-AU" sz="1500" kern="1200"/>
        </a:p>
      </dsp:txBody>
      <dsp:txXfrm>
        <a:off x="17563" y="1323825"/>
        <a:ext cx="8880274" cy="324648"/>
      </dsp:txXfrm>
    </dsp:sp>
    <dsp:sp modelId="{4FD55BA2-8F23-41D8-9E30-6A0C2529EA12}">
      <dsp:nvSpPr>
        <dsp:cNvPr id="0" name=""/>
        <dsp:cNvSpPr/>
      </dsp:nvSpPr>
      <dsp:spPr>
        <a:xfrm>
          <a:off x="0" y="1709237"/>
          <a:ext cx="8915400" cy="359774"/>
        </a:xfrm>
        <a:prstGeom prst="round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Bribing politicians </a:t>
          </a:r>
          <a:endParaRPr lang="en-AU" sz="1500" kern="1200"/>
        </a:p>
      </dsp:txBody>
      <dsp:txXfrm>
        <a:off x="17563" y="1726800"/>
        <a:ext cx="8880274" cy="324648"/>
      </dsp:txXfrm>
    </dsp:sp>
    <dsp:sp modelId="{239ED646-C83F-41C9-9DA0-7549688DD57C}">
      <dsp:nvSpPr>
        <dsp:cNvPr id="0" name=""/>
        <dsp:cNvSpPr/>
      </dsp:nvSpPr>
      <dsp:spPr>
        <a:xfrm>
          <a:off x="0" y="2112212"/>
          <a:ext cx="8915400" cy="359774"/>
        </a:xfrm>
        <a:prstGeom prst="roundRect">
          <a:avLst/>
        </a:prstGeom>
        <a:gradFill rotWithShape="0">
          <a:gsLst>
            <a:gs pos="0">
              <a:schemeClr val="accent5">
                <a:hueOff val="3005083"/>
                <a:satOff val="-6103"/>
                <a:lumOff val="3922"/>
                <a:alphaOff val="0"/>
                <a:tint val="96000"/>
                <a:lumMod val="104000"/>
              </a:schemeClr>
            </a:gs>
            <a:gs pos="100000">
              <a:schemeClr val="accent5">
                <a:hueOff val="3005083"/>
                <a:satOff val="-6103"/>
                <a:lumOff val="392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Marketing to children</a:t>
          </a:r>
          <a:endParaRPr lang="en-AU" sz="1500" kern="1200"/>
        </a:p>
      </dsp:txBody>
      <dsp:txXfrm>
        <a:off x="17563" y="2129775"/>
        <a:ext cx="8880274" cy="324648"/>
      </dsp:txXfrm>
    </dsp:sp>
    <dsp:sp modelId="{69C375CB-D6C0-4837-9230-1896BC90D071}">
      <dsp:nvSpPr>
        <dsp:cNvPr id="0" name=""/>
        <dsp:cNvSpPr/>
      </dsp:nvSpPr>
      <dsp:spPr>
        <a:xfrm>
          <a:off x="0" y="2515187"/>
          <a:ext cx="8915400" cy="359774"/>
        </a:xfrm>
        <a:prstGeom prst="roundRect">
          <a:avLst/>
        </a:prstGeom>
        <a:gradFill rotWithShape="0">
          <a:gsLst>
            <a:gs pos="0">
              <a:schemeClr val="accent5">
                <a:hueOff val="3606099"/>
                <a:satOff val="-7323"/>
                <a:lumOff val="4706"/>
                <a:alphaOff val="0"/>
                <a:tint val="96000"/>
                <a:lumMod val="104000"/>
              </a:schemeClr>
            </a:gs>
            <a:gs pos="100000">
              <a:schemeClr val="accent5">
                <a:hueOff val="3606099"/>
                <a:satOff val="-7323"/>
                <a:lumOff val="470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Use of child labor </a:t>
          </a:r>
          <a:endParaRPr lang="en-AU" sz="1500" kern="1200"/>
        </a:p>
      </dsp:txBody>
      <dsp:txXfrm>
        <a:off x="17563" y="2532750"/>
        <a:ext cx="8880274" cy="324648"/>
      </dsp:txXfrm>
    </dsp:sp>
    <dsp:sp modelId="{29550C8F-99A9-4B2D-9E07-E90537ECAABD}">
      <dsp:nvSpPr>
        <dsp:cNvPr id="0" name=""/>
        <dsp:cNvSpPr/>
      </dsp:nvSpPr>
      <dsp:spPr>
        <a:xfrm>
          <a:off x="0" y="2918162"/>
          <a:ext cx="8915400" cy="359774"/>
        </a:xfrm>
        <a:prstGeom prst="roundRect">
          <a:avLst/>
        </a:prstGeom>
        <a:gradFill rotWithShape="0">
          <a:gsLst>
            <a:gs pos="0">
              <a:schemeClr val="accent5">
                <a:hueOff val="4207116"/>
                <a:satOff val="-8544"/>
                <a:lumOff val="5491"/>
                <a:alphaOff val="0"/>
                <a:tint val="96000"/>
                <a:lumMod val="104000"/>
              </a:schemeClr>
            </a:gs>
            <a:gs pos="100000">
              <a:schemeClr val="accent5">
                <a:hueOff val="4207116"/>
                <a:satOff val="-8544"/>
                <a:lumOff val="549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Undermining legislation</a:t>
          </a:r>
          <a:endParaRPr lang="en-AU" sz="1500" kern="1200"/>
        </a:p>
      </dsp:txBody>
      <dsp:txXfrm>
        <a:off x="17563" y="2935725"/>
        <a:ext cx="8880274" cy="324648"/>
      </dsp:txXfrm>
    </dsp:sp>
    <dsp:sp modelId="{4A90ECD2-136B-4337-9C0B-E6F48A5CB684}">
      <dsp:nvSpPr>
        <dsp:cNvPr id="0" name=""/>
        <dsp:cNvSpPr/>
      </dsp:nvSpPr>
      <dsp:spPr>
        <a:xfrm>
          <a:off x="0" y="3321137"/>
          <a:ext cx="8915400" cy="359774"/>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Resisting reforms to tracking</a:t>
          </a:r>
          <a:endParaRPr lang="en-AU" sz="1500" kern="1200"/>
        </a:p>
      </dsp:txBody>
      <dsp:txXfrm>
        <a:off x="17563" y="3338700"/>
        <a:ext cx="8880274" cy="3246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2BC5-90EC-4B8A-A0E7-A1DF9ED82709}">
      <dsp:nvSpPr>
        <dsp:cNvPr id="0" name=""/>
        <dsp:cNvSpPr/>
      </dsp:nvSpPr>
      <dsp:spPr>
        <a:xfrm>
          <a:off x="0" y="4842"/>
          <a:ext cx="8911687" cy="127120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t>Death</a:t>
          </a:r>
          <a:endParaRPr lang="en-AU" sz="5300" kern="1200" dirty="0"/>
        </a:p>
      </dsp:txBody>
      <dsp:txXfrm>
        <a:off x="62055" y="66897"/>
        <a:ext cx="8787577" cy="11470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52125-D33E-4E3F-BF3C-DC07F3763281}">
      <dsp:nvSpPr>
        <dsp:cNvPr id="0" name=""/>
        <dsp:cNvSpPr/>
      </dsp:nvSpPr>
      <dsp:spPr>
        <a:xfrm>
          <a:off x="681279" y="600"/>
          <a:ext cx="7552841" cy="3776420"/>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a:p>
        <a:p>
          <a:pPr marL="0" lvl="0" indent="0" algn="ctr" defTabSz="1022350">
            <a:lnSpc>
              <a:spcPct val="90000"/>
            </a:lnSpc>
            <a:spcBef>
              <a:spcPct val="0"/>
            </a:spcBef>
            <a:spcAft>
              <a:spcPct val="35000"/>
            </a:spcAft>
            <a:buNone/>
          </a:pPr>
          <a:r>
            <a:rPr lang="en-US" sz="2300" kern="1200" dirty="0"/>
            <a:t>Quote from Dr Judith Mackay in Hong Kong</a:t>
          </a:r>
        </a:p>
        <a:p>
          <a:pPr marL="0" lvl="0" indent="0" algn="ctr" defTabSz="1022350">
            <a:lnSpc>
              <a:spcPct val="90000"/>
            </a:lnSpc>
            <a:spcBef>
              <a:spcPct val="0"/>
            </a:spcBef>
            <a:spcAft>
              <a:spcPct val="35000"/>
            </a:spcAft>
            <a:buNone/>
          </a:pPr>
          <a:endParaRPr lang="en-US" sz="2300" kern="1200" dirty="0"/>
        </a:p>
        <a:p>
          <a:pPr marL="0" lvl="0" indent="0" algn="ctr" defTabSz="1022350">
            <a:lnSpc>
              <a:spcPct val="90000"/>
            </a:lnSpc>
            <a:spcBef>
              <a:spcPct val="0"/>
            </a:spcBef>
            <a:spcAft>
              <a:spcPct val="35000"/>
            </a:spcAft>
            <a:buNone/>
          </a:pPr>
          <a:r>
            <a:rPr lang="en-US" sz="2300" kern="1200" dirty="0"/>
            <a:t> “</a:t>
          </a:r>
          <a:r>
            <a:rPr lang="en-US" sz="2300" b="0" i="0" kern="1200" dirty="0"/>
            <a:t>That is not hyperbole. I had to give evidence as an expert witness in a major tobacco smuggling trial, involving British American Tobacco cigarettes being smuggled into China. The chief witness was murdered, and eleven others disappeared. Another witness jumped out of a window – on the 22nd floor. ”</a:t>
          </a:r>
          <a:endParaRPr lang="en-AU" sz="2300" kern="1200" dirty="0"/>
        </a:p>
      </dsp:txBody>
      <dsp:txXfrm>
        <a:off x="681279" y="600"/>
        <a:ext cx="7552841" cy="37764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EDC60-D3CB-4D8C-A690-E82B9655B203}">
      <dsp:nvSpPr>
        <dsp:cNvPr id="0" name=""/>
        <dsp:cNvSpPr/>
      </dsp:nvSpPr>
      <dsp:spPr>
        <a:xfrm>
          <a:off x="0" y="153277"/>
          <a:ext cx="8128000" cy="122323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Tobacco or Health?</a:t>
          </a:r>
          <a:endParaRPr lang="en-AU" sz="5100" kern="1200" dirty="0"/>
        </a:p>
      </dsp:txBody>
      <dsp:txXfrm>
        <a:off x="59713" y="212990"/>
        <a:ext cx="8008574" cy="1103809"/>
      </dsp:txXfrm>
    </dsp:sp>
    <dsp:sp modelId="{6E99CEA8-4D6B-4060-AB54-4669E15AE586}">
      <dsp:nvSpPr>
        <dsp:cNvPr id="0" name=""/>
        <dsp:cNvSpPr/>
      </dsp:nvSpPr>
      <dsp:spPr>
        <a:xfrm>
          <a:off x="0" y="1376512"/>
          <a:ext cx="8128000"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Many barriers – well funded opponents</a:t>
          </a:r>
          <a:endParaRPr lang="en-AU" sz="4000" kern="1200" dirty="0"/>
        </a:p>
      </dsp:txBody>
      <dsp:txXfrm>
        <a:off x="0" y="1376512"/>
        <a:ext cx="8128000" cy="1266840"/>
      </dsp:txXfrm>
    </dsp:sp>
    <dsp:sp modelId="{E4A49FC2-072F-49E8-83C8-1F00080348CE}">
      <dsp:nvSpPr>
        <dsp:cNvPr id="0" name=""/>
        <dsp:cNvSpPr/>
      </dsp:nvSpPr>
      <dsp:spPr>
        <a:xfrm>
          <a:off x="0" y="2643352"/>
          <a:ext cx="8128000" cy="1223235"/>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Where to from here?</a:t>
          </a:r>
          <a:endParaRPr lang="en-AU" sz="5100" kern="1200" dirty="0"/>
        </a:p>
      </dsp:txBody>
      <dsp:txXfrm>
        <a:off x="59713" y="2703065"/>
        <a:ext cx="8008574" cy="1103809"/>
      </dsp:txXfrm>
    </dsp:sp>
    <dsp:sp modelId="{E52161C0-C471-4AA0-A78E-17ECB8309FA0}">
      <dsp:nvSpPr>
        <dsp:cNvPr id="0" name=""/>
        <dsp:cNvSpPr/>
      </dsp:nvSpPr>
      <dsp:spPr>
        <a:xfrm>
          <a:off x="0" y="3866587"/>
          <a:ext cx="8128000" cy="139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Concentrate on Endgames? </a:t>
          </a:r>
          <a:endParaRPr lang="en-AU" sz="4000" kern="1200" dirty="0"/>
        </a:p>
        <a:p>
          <a:pPr marL="285750" lvl="1" indent="-285750" algn="l" defTabSz="1778000">
            <a:lnSpc>
              <a:spcPct val="90000"/>
            </a:lnSpc>
            <a:spcBef>
              <a:spcPct val="0"/>
            </a:spcBef>
            <a:spcAft>
              <a:spcPct val="20000"/>
            </a:spcAft>
            <a:buChar char="•"/>
          </a:pPr>
          <a:r>
            <a:rPr lang="en-US" sz="4000" kern="1200" dirty="0"/>
            <a:t>Or incremental small gains?</a:t>
          </a:r>
          <a:endParaRPr lang="en-AU" sz="4000" kern="1200" dirty="0"/>
        </a:p>
      </dsp:txBody>
      <dsp:txXfrm>
        <a:off x="0" y="3866587"/>
        <a:ext cx="8128000" cy="13988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72EFF-FA01-464D-9990-0021D0F64A00}">
      <dsp:nvSpPr>
        <dsp:cNvPr id="0" name=""/>
        <dsp:cNvSpPr/>
      </dsp:nvSpPr>
      <dsp:spPr>
        <a:xfrm>
          <a:off x="0" y="4842"/>
          <a:ext cx="8911687" cy="127120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1" kern="1200" dirty="0"/>
            <a:t>Resources:</a:t>
          </a:r>
          <a:endParaRPr lang="en-AU" sz="5300" b="1" kern="1200" dirty="0"/>
        </a:p>
      </dsp:txBody>
      <dsp:txXfrm>
        <a:off x="62055" y="66897"/>
        <a:ext cx="8787577" cy="11470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20CA-F2BE-4104-9FAD-BAFF96F8EF49}">
      <dsp:nvSpPr>
        <dsp:cNvPr id="0" name=""/>
        <dsp:cNvSpPr/>
      </dsp:nvSpPr>
      <dsp:spPr>
        <a:xfrm>
          <a:off x="0" y="89584"/>
          <a:ext cx="8660036" cy="9500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https://tobaccotactics.org/</a:t>
          </a:r>
          <a:r>
            <a:rPr lang="en-AU" sz="1400" kern="1200" dirty="0">
              <a:solidFill>
                <a:srgbClr val="0070C0"/>
              </a:solidFill>
            </a:rPr>
            <a:t> </a:t>
          </a:r>
          <a:r>
            <a:rPr lang="en-AU" sz="1400" kern="1200" dirty="0"/>
            <a:t>at the University of Bath</a:t>
          </a:r>
        </a:p>
        <a:p>
          <a:pPr marL="0" lvl="0" indent="0" algn="l" defTabSz="622300">
            <a:lnSpc>
              <a:spcPct val="90000"/>
            </a:lnSpc>
            <a:spcBef>
              <a:spcPct val="0"/>
            </a:spcBef>
            <a:spcAft>
              <a:spcPct val="35000"/>
            </a:spcAft>
            <a:buNone/>
          </a:pPr>
          <a:endParaRPr lang="en-AU" sz="1400" kern="1200" dirty="0"/>
        </a:p>
        <a:p>
          <a:pPr marL="0" lvl="0" indent="0" algn="l" defTabSz="622300">
            <a:lnSpc>
              <a:spcPct val="90000"/>
            </a:lnSpc>
            <a:spcBef>
              <a:spcPct val="0"/>
            </a:spcBef>
            <a:spcAft>
              <a:spcPct val="35000"/>
            </a:spcAft>
            <a:buNone/>
          </a:pPr>
          <a:r>
            <a:rPr lang="en-AU" sz="1400" kern="1200" dirty="0"/>
            <a:t>Stan </a:t>
          </a:r>
          <a:r>
            <a:rPr lang="en-AU" sz="1400" kern="1200" dirty="0" err="1"/>
            <a:t>Shatenstein</a:t>
          </a:r>
          <a:r>
            <a:rPr lang="en-AU" sz="1400" kern="1200" dirty="0"/>
            <a:t>   </a:t>
          </a:r>
          <a:r>
            <a:rPr lang="en-AU" sz="1400"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Marathon246@gmail.com</a:t>
          </a:r>
          <a:r>
            <a:rPr lang="en-AU" sz="1400" kern="1200" dirty="0">
              <a:solidFill>
                <a:srgbClr val="0070C0"/>
              </a:solidFill>
            </a:rPr>
            <a:t> </a:t>
          </a:r>
        </a:p>
      </dsp:txBody>
      <dsp:txXfrm>
        <a:off x="46377" y="135961"/>
        <a:ext cx="8567282" cy="857286"/>
      </dsp:txXfrm>
    </dsp:sp>
    <dsp:sp modelId="{EDF5B531-FBC3-4E9B-8F7C-65F7832D34EA}">
      <dsp:nvSpPr>
        <dsp:cNvPr id="0" name=""/>
        <dsp:cNvSpPr/>
      </dsp:nvSpPr>
      <dsp:spPr>
        <a:xfrm>
          <a:off x="0" y="1079945"/>
          <a:ext cx="8660036" cy="950040"/>
        </a:xfrm>
        <a:prstGeom prst="round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https://www.tobaccoinaustralia.org.au/home.aspx</a:t>
          </a:r>
          <a:r>
            <a:rPr lang="en-AU" sz="1400" kern="1200">
              <a:solidFill>
                <a:srgbClr val="0070C0"/>
              </a:solidFill>
            </a:rPr>
            <a:t> </a:t>
          </a:r>
          <a:r>
            <a:rPr lang="en-AU" sz="1400" kern="1200"/>
            <a:t>Cancer Council Victoria</a:t>
          </a:r>
          <a:endParaRPr lang="en-AU" sz="1400" kern="1200" dirty="0"/>
        </a:p>
      </dsp:txBody>
      <dsp:txXfrm>
        <a:off x="46377" y="1126322"/>
        <a:ext cx="8567282" cy="857286"/>
      </dsp:txXfrm>
    </dsp:sp>
    <dsp:sp modelId="{007B269A-3012-42A5-B381-4AE80D5B7BA2}">
      <dsp:nvSpPr>
        <dsp:cNvPr id="0" name=""/>
        <dsp:cNvSpPr/>
      </dsp:nvSpPr>
      <dsp:spPr>
        <a:xfrm>
          <a:off x="0" y="2070305"/>
          <a:ext cx="8660036" cy="950040"/>
        </a:xfrm>
        <a:prstGeom prst="roundRect">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solidFill>
                <a:srgbClr val="0070C0"/>
              </a:solidFill>
            </a:rPr>
            <a:t>Exposetobacco.org  </a:t>
          </a:r>
          <a:r>
            <a:rPr lang="en-AU" sz="1400" kern="1200"/>
            <a:t>Global tobacco Industry watchdog (get updates)</a:t>
          </a:r>
          <a:endParaRPr lang="en-AU" sz="1400" kern="1200" dirty="0"/>
        </a:p>
      </dsp:txBody>
      <dsp:txXfrm>
        <a:off x="46377" y="2116682"/>
        <a:ext cx="8567282" cy="857286"/>
      </dsp:txXfrm>
    </dsp:sp>
    <dsp:sp modelId="{472D794D-14CF-44B0-9105-8413935FEA42}">
      <dsp:nvSpPr>
        <dsp:cNvPr id="0" name=""/>
        <dsp:cNvSpPr/>
      </dsp:nvSpPr>
      <dsp:spPr>
        <a:xfrm>
          <a:off x="0" y="3060664"/>
          <a:ext cx="8660036" cy="950040"/>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Facebook Page – Global Tobacco Control Network</a:t>
          </a:r>
        </a:p>
      </dsp:txBody>
      <dsp:txXfrm>
        <a:off x="46377" y="3107041"/>
        <a:ext cx="8567282" cy="857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19CEA-925B-4B7E-A6BC-27740CE2D886}">
      <dsp:nvSpPr>
        <dsp:cNvPr id="0" name=""/>
        <dsp:cNvSpPr/>
      </dsp:nvSpPr>
      <dsp:spPr>
        <a:xfrm>
          <a:off x="0" y="37060"/>
          <a:ext cx="8915400" cy="4797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Front groups – lobbying and media</a:t>
          </a:r>
          <a:endParaRPr lang="en-AU" sz="2000" kern="1200"/>
        </a:p>
      </dsp:txBody>
      <dsp:txXfrm>
        <a:off x="23417" y="60477"/>
        <a:ext cx="8868566" cy="432866"/>
      </dsp:txXfrm>
    </dsp:sp>
    <dsp:sp modelId="{5BEB98C6-4CCE-4D50-9FFD-508B067F76EB}">
      <dsp:nvSpPr>
        <dsp:cNvPr id="0" name=""/>
        <dsp:cNvSpPr/>
      </dsp:nvSpPr>
      <dsp:spPr>
        <a:xfrm>
          <a:off x="0" y="574360"/>
          <a:ext cx="8915400" cy="479700"/>
        </a:xfrm>
        <a:prstGeom prst="roundRect">
          <a:avLst/>
        </a:prstGeom>
        <a:solidFill>
          <a:schemeClr val="accent5">
            <a:hueOff val="801355"/>
            <a:satOff val="-1627"/>
            <a:lumOff val="10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Research – TI funds research and co-opts doctors and scientists</a:t>
          </a:r>
          <a:endParaRPr lang="en-AU" sz="2000" kern="1200"/>
        </a:p>
      </dsp:txBody>
      <dsp:txXfrm>
        <a:off x="23417" y="597777"/>
        <a:ext cx="8868566" cy="432866"/>
      </dsp:txXfrm>
    </dsp:sp>
    <dsp:sp modelId="{B282979E-0528-4637-8088-DA00915DE22C}">
      <dsp:nvSpPr>
        <dsp:cNvPr id="0" name=""/>
        <dsp:cNvSpPr/>
      </dsp:nvSpPr>
      <dsp:spPr>
        <a:xfrm>
          <a:off x="0" y="1111661"/>
          <a:ext cx="8915400" cy="479700"/>
        </a:xfrm>
        <a:prstGeom prst="round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Funding – of political parties</a:t>
          </a:r>
          <a:endParaRPr lang="en-AU" sz="2000" kern="1200" dirty="0"/>
        </a:p>
      </dsp:txBody>
      <dsp:txXfrm>
        <a:off x="23417" y="1135078"/>
        <a:ext cx="8868566" cy="432866"/>
      </dsp:txXfrm>
    </dsp:sp>
    <dsp:sp modelId="{87843479-D401-4340-9CA3-4A4281BA94DC}">
      <dsp:nvSpPr>
        <dsp:cNvPr id="0" name=""/>
        <dsp:cNvSpPr/>
      </dsp:nvSpPr>
      <dsp:spPr>
        <a:xfrm>
          <a:off x="0" y="1648961"/>
          <a:ext cx="8915400" cy="479700"/>
        </a:xfrm>
        <a:prstGeom prst="round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Funding – of established organizations and front groups</a:t>
          </a:r>
          <a:endParaRPr lang="en-AU" sz="2000" kern="1200" dirty="0"/>
        </a:p>
      </dsp:txBody>
      <dsp:txXfrm>
        <a:off x="23417" y="1672378"/>
        <a:ext cx="8868566" cy="432866"/>
      </dsp:txXfrm>
    </dsp:sp>
    <dsp:sp modelId="{C1AF80DB-C084-4D92-B353-E013FD20F17D}">
      <dsp:nvSpPr>
        <dsp:cNvPr id="0" name=""/>
        <dsp:cNvSpPr/>
      </dsp:nvSpPr>
      <dsp:spPr>
        <a:xfrm>
          <a:off x="0" y="2186261"/>
          <a:ext cx="8915400" cy="479700"/>
        </a:xfrm>
        <a:prstGeom prst="roundRect">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Secret lobbying (breach of  FCTC Article 5.3)</a:t>
          </a:r>
          <a:endParaRPr lang="en-AU" sz="2000" kern="1200"/>
        </a:p>
      </dsp:txBody>
      <dsp:txXfrm>
        <a:off x="23417" y="2209678"/>
        <a:ext cx="8868566" cy="432866"/>
      </dsp:txXfrm>
    </dsp:sp>
    <dsp:sp modelId="{27F88EF2-74B0-4D84-9D2E-158BB30D74E0}">
      <dsp:nvSpPr>
        <dsp:cNvPr id="0" name=""/>
        <dsp:cNvSpPr/>
      </dsp:nvSpPr>
      <dsp:spPr>
        <a:xfrm>
          <a:off x="0" y="2723561"/>
          <a:ext cx="8915400" cy="479700"/>
        </a:xfrm>
        <a:prstGeom prst="roundRect">
          <a:avLst/>
        </a:prstGeom>
        <a:solidFill>
          <a:schemeClr val="accent5">
            <a:hueOff val="4006777"/>
            <a:satOff val="-8137"/>
            <a:lumOff val="5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Threats, bullying, intimidation, coercion, litigation</a:t>
          </a:r>
          <a:endParaRPr lang="en-AU" sz="2000" kern="1200" dirty="0"/>
        </a:p>
      </dsp:txBody>
      <dsp:txXfrm>
        <a:off x="23417" y="2746978"/>
        <a:ext cx="8868566" cy="432866"/>
      </dsp:txXfrm>
    </dsp:sp>
    <dsp:sp modelId="{E89B3483-1CA2-466B-A1F0-F4C66D3C7989}">
      <dsp:nvSpPr>
        <dsp:cNvPr id="0" name=""/>
        <dsp:cNvSpPr/>
      </dsp:nvSpPr>
      <dsp:spPr>
        <a:xfrm>
          <a:off x="0" y="3260861"/>
          <a:ext cx="8915400" cy="479700"/>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Undermining of government border and taxation (smuggling)</a:t>
          </a:r>
          <a:endParaRPr lang="en-AU" sz="2000" kern="1200"/>
        </a:p>
      </dsp:txBody>
      <dsp:txXfrm>
        <a:off x="23417" y="3284278"/>
        <a:ext cx="8868566"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77DDB-34B3-4CC7-824F-09553B07945B}">
      <dsp:nvSpPr>
        <dsp:cNvPr id="0" name=""/>
        <dsp:cNvSpPr/>
      </dsp:nvSpPr>
      <dsp:spPr>
        <a:xfrm>
          <a:off x="0" y="362964"/>
          <a:ext cx="3012216" cy="41254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Australia and Tasmania in </a:t>
          </a:r>
          <a:r>
            <a:rPr lang="en-US" sz="4100" kern="12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recent</a:t>
          </a:r>
          <a:r>
            <a:rPr lang="en-US" sz="4100" kern="1200" dirty="0"/>
            <a:t> years</a:t>
          </a:r>
          <a:br>
            <a:rPr lang="en-US" sz="4100" kern="1200" dirty="0"/>
          </a:br>
          <a:endParaRPr lang="en-AU" sz="4100" kern="1200" dirty="0"/>
        </a:p>
      </dsp:txBody>
      <dsp:txXfrm>
        <a:off x="147044" y="510008"/>
        <a:ext cx="2718128" cy="3831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A11EE-350D-40BC-B2F5-46355EBA2746}">
      <dsp:nvSpPr>
        <dsp:cNvPr id="0" name=""/>
        <dsp:cNvSpPr/>
      </dsp:nvSpPr>
      <dsp:spPr>
        <a:xfrm>
          <a:off x="2554" y="841068"/>
          <a:ext cx="2761926" cy="2061719"/>
        </a:xfrm>
        <a:prstGeom prst="round2SameRect">
          <a:avLst>
            <a:gd name="adj1" fmla="val 8000"/>
            <a:gd name="adj2" fmla="val 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DDF2FF-CC21-4AA7-9054-93846FD806D9}">
      <dsp:nvSpPr>
        <dsp:cNvPr id="0" name=""/>
        <dsp:cNvSpPr/>
      </dsp:nvSpPr>
      <dsp:spPr>
        <a:xfrm>
          <a:off x="2554" y="2902788"/>
          <a:ext cx="2761926" cy="886539"/>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a:t>People</a:t>
          </a:r>
          <a:endParaRPr lang="en-AU" sz="2100" kern="1200"/>
        </a:p>
      </dsp:txBody>
      <dsp:txXfrm>
        <a:off x="2554" y="2902788"/>
        <a:ext cx="1945018" cy="886539"/>
      </dsp:txXfrm>
    </dsp:sp>
    <dsp:sp modelId="{8087B714-029B-4850-A3A9-82E63F664521}">
      <dsp:nvSpPr>
        <dsp:cNvPr id="0" name=""/>
        <dsp:cNvSpPr/>
      </dsp:nvSpPr>
      <dsp:spPr>
        <a:xfrm>
          <a:off x="2025703" y="3043607"/>
          <a:ext cx="966674" cy="966674"/>
        </a:xfrm>
        <a:prstGeom prst="ellipse">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8662E6-F4B0-4B59-888B-F31355E97914}">
      <dsp:nvSpPr>
        <dsp:cNvPr id="0" name=""/>
        <dsp:cNvSpPr/>
      </dsp:nvSpPr>
      <dsp:spPr>
        <a:xfrm>
          <a:off x="3231865" y="841068"/>
          <a:ext cx="2761926" cy="2061719"/>
        </a:xfrm>
        <a:prstGeom prst="round2SameRect">
          <a:avLst>
            <a:gd name="adj1" fmla="val 8000"/>
            <a:gd name="adj2" fmla="val 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Newsagents</a:t>
          </a:r>
          <a:endParaRPr lang="en-AU" sz="2000" kern="1200"/>
        </a:p>
        <a:p>
          <a:pPr marL="228600" lvl="1" indent="-228600" algn="l" defTabSz="889000">
            <a:lnSpc>
              <a:spcPct val="90000"/>
            </a:lnSpc>
            <a:spcBef>
              <a:spcPct val="0"/>
            </a:spcBef>
            <a:spcAft>
              <a:spcPct val="15000"/>
            </a:spcAft>
            <a:buChar char="•"/>
          </a:pPr>
          <a:r>
            <a:rPr lang="en-US" sz="2000" kern="1200"/>
            <a:t>Alcohol</a:t>
          </a:r>
          <a:endParaRPr lang="en-AU" sz="2000" kern="1200"/>
        </a:p>
        <a:p>
          <a:pPr marL="228600" lvl="1" indent="-228600" algn="l" defTabSz="889000">
            <a:lnSpc>
              <a:spcPct val="90000"/>
            </a:lnSpc>
            <a:spcBef>
              <a:spcPct val="0"/>
            </a:spcBef>
            <a:spcAft>
              <a:spcPct val="15000"/>
            </a:spcAft>
            <a:buChar char="•"/>
          </a:pPr>
          <a:r>
            <a:rPr lang="en-US" sz="2000" kern="1200"/>
            <a:t>Gambling</a:t>
          </a:r>
          <a:endParaRPr lang="en-AU" sz="2000" kern="1200"/>
        </a:p>
        <a:p>
          <a:pPr marL="228600" lvl="1" indent="-228600" algn="l" defTabSz="889000">
            <a:lnSpc>
              <a:spcPct val="90000"/>
            </a:lnSpc>
            <a:spcBef>
              <a:spcPct val="0"/>
            </a:spcBef>
            <a:spcAft>
              <a:spcPct val="15000"/>
            </a:spcAft>
            <a:buChar char="•"/>
          </a:pPr>
          <a:r>
            <a:rPr lang="en-US" sz="2000" kern="1200"/>
            <a:t>Pro Vaping groups</a:t>
          </a:r>
          <a:endParaRPr lang="en-AU" sz="2000" kern="1200"/>
        </a:p>
        <a:p>
          <a:pPr marL="228600" lvl="1" indent="-228600" algn="l" defTabSz="889000">
            <a:lnSpc>
              <a:spcPct val="90000"/>
            </a:lnSpc>
            <a:spcBef>
              <a:spcPct val="0"/>
            </a:spcBef>
            <a:spcAft>
              <a:spcPct val="15000"/>
            </a:spcAft>
            <a:buChar char="•"/>
          </a:pPr>
          <a:r>
            <a:rPr lang="en-US" sz="2000" kern="1200"/>
            <a:t>Civil rights lawyers</a:t>
          </a:r>
          <a:endParaRPr lang="en-AU" sz="2000" kern="1200"/>
        </a:p>
      </dsp:txBody>
      <dsp:txXfrm>
        <a:off x="3280174" y="889377"/>
        <a:ext cx="2665308" cy="2013410"/>
      </dsp:txXfrm>
    </dsp:sp>
    <dsp:sp modelId="{E5BCD6AC-7011-4D29-B2FE-D7024E6EAC8E}">
      <dsp:nvSpPr>
        <dsp:cNvPr id="0" name=""/>
        <dsp:cNvSpPr/>
      </dsp:nvSpPr>
      <dsp:spPr>
        <a:xfrm>
          <a:off x="3231865" y="2902788"/>
          <a:ext cx="2761926" cy="886539"/>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a:t>Organizations</a:t>
          </a:r>
          <a:endParaRPr lang="en-AU" sz="2100" kern="1200"/>
        </a:p>
      </dsp:txBody>
      <dsp:txXfrm>
        <a:off x="3231865" y="2902788"/>
        <a:ext cx="1945018" cy="886539"/>
      </dsp:txXfrm>
    </dsp:sp>
    <dsp:sp modelId="{353A117F-64A5-46EB-AA4C-053CFAE6FD1A}">
      <dsp:nvSpPr>
        <dsp:cNvPr id="0" name=""/>
        <dsp:cNvSpPr/>
      </dsp:nvSpPr>
      <dsp:spPr>
        <a:xfrm>
          <a:off x="5255014" y="3043607"/>
          <a:ext cx="966674" cy="966674"/>
        </a:xfrm>
        <a:prstGeom prst="ellipse">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92D5-99D9-4CC9-B686-4877E6A64370}">
      <dsp:nvSpPr>
        <dsp:cNvPr id="0" name=""/>
        <dsp:cNvSpPr/>
      </dsp:nvSpPr>
      <dsp:spPr>
        <a:xfrm>
          <a:off x="0" y="4842"/>
          <a:ext cx="8911687" cy="127120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1" kern="1200" dirty="0"/>
            <a:t>The web of influence</a:t>
          </a:r>
          <a:endParaRPr lang="en-AU" sz="5300" kern="1200" dirty="0"/>
        </a:p>
      </dsp:txBody>
      <dsp:txXfrm>
        <a:off x="62055" y="66897"/>
        <a:ext cx="8787577" cy="1147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AA18E-E2FF-459C-8747-086A0C36FA29}">
      <dsp:nvSpPr>
        <dsp:cNvPr id="0" name=""/>
        <dsp:cNvSpPr/>
      </dsp:nvSpPr>
      <dsp:spPr>
        <a:xfrm>
          <a:off x="0" y="232700"/>
          <a:ext cx="8911687" cy="8154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HOTELS – Long history of opposing reform</a:t>
          </a:r>
          <a:endParaRPr lang="en-AU" sz="3400" kern="1200"/>
        </a:p>
      </dsp:txBody>
      <dsp:txXfrm>
        <a:off x="39809" y="272509"/>
        <a:ext cx="8832069" cy="735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5064D-1337-429A-80FD-0777E25DCD96}">
      <dsp:nvSpPr>
        <dsp:cNvPr id="0" name=""/>
        <dsp:cNvSpPr/>
      </dsp:nvSpPr>
      <dsp:spPr>
        <a:xfrm>
          <a:off x="0" y="429039"/>
          <a:ext cx="11036594" cy="74353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Links between big tobacco</a:t>
          </a:r>
          <a:r>
            <a:rPr lang="en-US" sz="3100" kern="1200"/>
            <a:t>, and </a:t>
          </a:r>
          <a:endParaRPr lang="en-AU" sz="3100" kern="1200"/>
        </a:p>
      </dsp:txBody>
      <dsp:txXfrm>
        <a:off x="36296" y="465335"/>
        <a:ext cx="10964002" cy="670943"/>
      </dsp:txXfrm>
    </dsp:sp>
    <dsp:sp modelId="{6798BCA6-0839-429B-911A-53D2CEB8329B}">
      <dsp:nvSpPr>
        <dsp:cNvPr id="0" name=""/>
        <dsp:cNvSpPr/>
      </dsp:nvSpPr>
      <dsp:spPr>
        <a:xfrm>
          <a:off x="0" y="1172574"/>
          <a:ext cx="11036594" cy="211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41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Retailers</a:t>
          </a:r>
          <a:endParaRPr lang="en-AU" sz="2400" kern="1200"/>
        </a:p>
        <a:p>
          <a:pPr marL="228600" lvl="1" indent="-228600" algn="l" defTabSz="1066800">
            <a:lnSpc>
              <a:spcPct val="90000"/>
            </a:lnSpc>
            <a:spcBef>
              <a:spcPct val="0"/>
            </a:spcBef>
            <a:spcAft>
              <a:spcPct val="20000"/>
            </a:spcAft>
            <a:buChar char="•"/>
          </a:pPr>
          <a:r>
            <a:rPr lang="en-US" sz="2400" kern="1200"/>
            <a:t>Small business</a:t>
          </a:r>
          <a:endParaRPr lang="en-AU" sz="2400" kern="1200"/>
        </a:p>
        <a:p>
          <a:pPr marL="228600" lvl="1" indent="-228600" algn="l" defTabSz="1066800">
            <a:lnSpc>
              <a:spcPct val="90000"/>
            </a:lnSpc>
            <a:spcBef>
              <a:spcPct val="0"/>
            </a:spcBef>
            <a:spcAft>
              <a:spcPct val="20000"/>
            </a:spcAft>
            <a:buChar char="•"/>
          </a:pPr>
          <a:r>
            <a:rPr lang="en-US" sz="2400" kern="1200"/>
            <a:t>Newsagents</a:t>
          </a:r>
          <a:endParaRPr lang="en-AU" sz="2400" kern="1200"/>
        </a:p>
        <a:p>
          <a:pPr marL="228600" lvl="1" indent="-228600" algn="l" defTabSz="1066800">
            <a:lnSpc>
              <a:spcPct val="90000"/>
            </a:lnSpc>
            <a:spcBef>
              <a:spcPct val="0"/>
            </a:spcBef>
            <a:spcAft>
              <a:spcPct val="20000"/>
            </a:spcAft>
            <a:buChar char="•"/>
          </a:pPr>
          <a:r>
            <a:rPr lang="en-US" sz="2400" kern="1200"/>
            <a:t>Hotels</a:t>
          </a:r>
          <a:endParaRPr lang="en-AU" sz="2400" kern="1200"/>
        </a:p>
        <a:p>
          <a:pPr marL="228600" lvl="1" indent="-228600" algn="l" defTabSz="1066800">
            <a:lnSpc>
              <a:spcPct val="90000"/>
            </a:lnSpc>
            <a:spcBef>
              <a:spcPct val="0"/>
            </a:spcBef>
            <a:spcAft>
              <a:spcPct val="20000"/>
            </a:spcAft>
            <a:buChar char="•"/>
          </a:pPr>
          <a:r>
            <a:rPr lang="en-US" sz="2400" kern="1200"/>
            <a:t>Vaping promoters</a:t>
          </a:r>
          <a:endParaRPr lang="en-AU" sz="2400" kern="1200"/>
        </a:p>
      </dsp:txBody>
      <dsp:txXfrm>
        <a:off x="0" y="1172574"/>
        <a:ext cx="11036594" cy="2117610"/>
      </dsp:txXfrm>
    </dsp:sp>
    <dsp:sp modelId="{2C47636C-95FE-4FC5-9089-6A1F229DEF0D}">
      <dsp:nvSpPr>
        <dsp:cNvPr id="0" name=""/>
        <dsp:cNvSpPr/>
      </dsp:nvSpPr>
      <dsp:spPr>
        <a:xfrm>
          <a:off x="0" y="3290185"/>
          <a:ext cx="11036594" cy="74353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ALL OF WHOM OPPOSED T21</a:t>
          </a:r>
          <a:r>
            <a:rPr lang="en-US" sz="3100" kern="1200"/>
            <a:t>and other tobacco reforms</a:t>
          </a:r>
          <a:endParaRPr lang="en-AU" sz="3100" kern="1200"/>
        </a:p>
      </dsp:txBody>
      <dsp:txXfrm>
        <a:off x="36296" y="3326481"/>
        <a:ext cx="10964002" cy="670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3A1A7-ADBA-43EF-ABDB-6FACFB58298F}">
      <dsp:nvSpPr>
        <dsp:cNvPr id="0" name=""/>
        <dsp:cNvSpPr/>
      </dsp:nvSpPr>
      <dsp:spPr>
        <a:xfrm>
          <a:off x="0" y="70281"/>
          <a:ext cx="6096708" cy="50368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AMA</a:t>
          </a:r>
          <a:endParaRPr lang="en-AU" sz="2100" kern="1200"/>
        </a:p>
      </dsp:txBody>
      <dsp:txXfrm>
        <a:off x="24588" y="94869"/>
        <a:ext cx="6047532" cy="454509"/>
      </dsp:txXfrm>
    </dsp:sp>
    <dsp:sp modelId="{C65BCC32-F594-465A-AE38-7A070B456DEC}">
      <dsp:nvSpPr>
        <dsp:cNvPr id="0" name=""/>
        <dsp:cNvSpPr/>
      </dsp:nvSpPr>
      <dsp:spPr>
        <a:xfrm>
          <a:off x="0" y="634446"/>
          <a:ext cx="6096708" cy="503685"/>
        </a:xfrm>
        <a:prstGeom prst="roundRect">
          <a:avLst/>
        </a:prstGeom>
        <a:solidFill>
          <a:schemeClr val="accent5">
            <a:hueOff val="801355"/>
            <a:satOff val="-1627"/>
            <a:lumOff val="10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Cancer Council</a:t>
          </a:r>
          <a:endParaRPr lang="en-AU" sz="2100" kern="1200"/>
        </a:p>
      </dsp:txBody>
      <dsp:txXfrm>
        <a:off x="24588" y="659034"/>
        <a:ext cx="6047532" cy="454509"/>
      </dsp:txXfrm>
    </dsp:sp>
    <dsp:sp modelId="{B6F160CF-A9D5-4AD5-AC64-62C9888E92AC}">
      <dsp:nvSpPr>
        <dsp:cNvPr id="0" name=""/>
        <dsp:cNvSpPr/>
      </dsp:nvSpPr>
      <dsp:spPr>
        <a:xfrm>
          <a:off x="0" y="1198611"/>
          <a:ext cx="6096708" cy="503685"/>
        </a:xfrm>
        <a:prstGeom prst="round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Lung Foundation</a:t>
          </a:r>
          <a:endParaRPr lang="en-AU" sz="2100" kern="1200"/>
        </a:p>
      </dsp:txBody>
      <dsp:txXfrm>
        <a:off x="24588" y="1223199"/>
        <a:ext cx="6047532" cy="454509"/>
      </dsp:txXfrm>
    </dsp:sp>
    <dsp:sp modelId="{62D498AB-BA49-43FC-9218-26A2B1991E7F}">
      <dsp:nvSpPr>
        <dsp:cNvPr id="0" name=""/>
        <dsp:cNvSpPr/>
      </dsp:nvSpPr>
      <dsp:spPr>
        <a:xfrm>
          <a:off x="0" y="1762776"/>
          <a:ext cx="6096708" cy="503685"/>
        </a:xfrm>
        <a:prstGeom prst="round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ATDC</a:t>
          </a:r>
          <a:endParaRPr lang="en-AU" sz="2100" kern="1200"/>
        </a:p>
      </dsp:txBody>
      <dsp:txXfrm>
        <a:off x="24588" y="1787364"/>
        <a:ext cx="6047532" cy="454509"/>
      </dsp:txXfrm>
    </dsp:sp>
    <dsp:sp modelId="{F79403E9-8E86-48FE-8204-3C0438FC9989}">
      <dsp:nvSpPr>
        <dsp:cNvPr id="0" name=""/>
        <dsp:cNvSpPr/>
      </dsp:nvSpPr>
      <dsp:spPr>
        <a:xfrm>
          <a:off x="0" y="2326941"/>
          <a:ext cx="6096708" cy="503685"/>
        </a:xfrm>
        <a:prstGeom prst="roundRect">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Heart Foundation</a:t>
          </a:r>
          <a:endParaRPr lang="en-AU" sz="2100" kern="1200"/>
        </a:p>
      </dsp:txBody>
      <dsp:txXfrm>
        <a:off x="24588" y="2351529"/>
        <a:ext cx="6047532" cy="454509"/>
      </dsp:txXfrm>
    </dsp:sp>
    <dsp:sp modelId="{33535CD1-059B-4841-8E61-A612AE9139E3}">
      <dsp:nvSpPr>
        <dsp:cNvPr id="0" name=""/>
        <dsp:cNvSpPr/>
      </dsp:nvSpPr>
      <dsp:spPr>
        <a:xfrm>
          <a:off x="0" y="2891106"/>
          <a:ext cx="6096708" cy="503685"/>
        </a:xfrm>
        <a:prstGeom prst="roundRect">
          <a:avLst/>
        </a:prstGeom>
        <a:solidFill>
          <a:schemeClr val="accent5">
            <a:hueOff val="4006777"/>
            <a:satOff val="-8137"/>
            <a:lumOff val="5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RACGP</a:t>
          </a:r>
          <a:endParaRPr lang="en-AU" sz="2100" kern="1200"/>
        </a:p>
      </dsp:txBody>
      <dsp:txXfrm>
        <a:off x="24588" y="2915694"/>
        <a:ext cx="6047532" cy="454509"/>
      </dsp:txXfrm>
    </dsp:sp>
    <dsp:sp modelId="{F1EF0667-C33C-4D92-86B2-AED8D5889D4A}">
      <dsp:nvSpPr>
        <dsp:cNvPr id="0" name=""/>
        <dsp:cNvSpPr/>
      </dsp:nvSpPr>
      <dsp:spPr>
        <a:xfrm>
          <a:off x="0" y="3455271"/>
          <a:ext cx="6096708" cy="503685"/>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Dental Association</a:t>
          </a:r>
          <a:endParaRPr lang="en-AU" sz="2100" kern="1200"/>
        </a:p>
      </dsp:txBody>
      <dsp:txXfrm>
        <a:off x="24588" y="3479859"/>
        <a:ext cx="6047532" cy="454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10C2E-CDC4-4DC5-A777-804FAE7993BC}">
      <dsp:nvSpPr>
        <dsp:cNvPr id="0" name=""/>
        <dsp:cNvSpPr/>
      </dsp:nvSpPr>
      <dsp:spPr>
        <a:xfrm>
          <a:off x="0" y="4842"/>
          <a:ext cx="8911687" cy="127120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a:t>Department of Health</a:t>
          </a:r>
          <a:endParaRPr lang="en-AU" sz="5300" kern="1200"/>
        </a:p>
      </dsp:txBody>
      <dsp:txXfrm>
        <a:off x="62055" y="66897"/>
        <a:ext cx="8787577" cy="1147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19.4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3710 744,'-2'-5,"1"1,-1-1,0 1,0-1,0 1,-1 0,1 0,-1 0,0 0,-1 0,1 1,-1-1,-4-3,-4-6,-38-39,-2 3,-2 1,-2 3,-3 3,0 2,-93-45,109 65,-2 2,-1 2,-70-16,-147-13,112 22,-620-99,608 103,-309 5,420 18,0 2,1 2,0 2,0 2,-73 29,98-29,1 1,0 2,1 0,0 2,2 1,0 0,1 2,1 0,-22 28,0 7,2 2,-53 101,-96 288,131-294,47-120,1 0,2 0,1 1,-4 58,8-19,7 83,-1-122,2-1,1 1,2-1,1 0,1-1,2 0,1-1,18 31,-7-21,1-1,2-1,1-1,2-1,39 35,-44-50,1 0,1-2,1-1,1-1,51 22,163 48,-183-67,115 35,220 39,-297-78,1-3,0-6,193-9,-216-7,-1-3,106-31,145-65,-162 52,215-56,-283 90,1 5,99-5,317-30,-444 39,-2-2,0-3,-1-3,0-3,84-45,-134 61,-1-1,1-1,-2 0,1-1,-1-1,-1 0,0-1,-1 0,0-1,-1-1,-1 0,0 0,-1-1,-1 0,0 0,-2-1,1 0,-2 0,0-1,-1 1,-1-1,1-27,-3-39,-12-89,6 132,-2 0,-2 0,-2 0,-17-43,8 34,-3 1,-1 1,-3 0,-2 3,-2 0,-42-47,58 77,-1 2,0 0,-1 1,0 1,-1 0,0 2,-1 0,0 1,-1 0,1 2,-33-6,-14 0,-1 2,-79 1,129 8,-111-4,-135 11,144 14,94-16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44:43.084"/>
    </inkml:context>
    <inkml:brush xml:id="br0">
      <inkml:brushProperty name="width" value="0.05" units="cm"/>
      <inkml:brushProperty name="height" value="0.05" units="cm"/>
      <inkml:brushProperty name="color" value="#F6630D"/>
      <inkml:brushProperty name="ignorePressure" value="1"/>
    </inkml:brush>
  </inkml:definitions>
  <inkml:trace contextRef="#ctx0" brushRef="#br0">2493 238,'-34'-2,"0"-2,1-1,-59-18,28 7,-112-30,-123-24,183 52,-318-35,402 52,-1 2,1 1,0 2,0 1,1 1,-1 2,2 1,-1 1,1 2,0 1,-41 25,70-38,-388 224,359-205,1 2,1 1,1 2,1 0,1 2,1 0,1 2,1 1,2 0,1 2,2 0,0 1,3 0,0 1,2 1,-14 69,17-56,-11 92,18-125,2 0,0 1,1-1,0 0,1 0,0 0,7 20,-5-26,0 0,0-1,1 1,0-1,0 0,0 0,1 0,1-1,-1 0,10 7,13 8,37 22,-38-27,41 22,114 46,-72-36,27 17,-31-13,143 48,113-19,-335-76,95 10,0-5,0-6,138-13,-248 7,0 0,-1 0,1-1,0-1,-1 0,0-1,0 0,0-1,0-1,-1 1,0-2,-1 0,0 0,0 0,0-2,-1 1,11-15,2-7,0 0,-2-2,-2 0,26-64,-23 42,-3-1,-2-1,-3-1,-2 0,-3-1,-2 0,-2-59,-7 42,-2 0,-5 0,-2 1,-44-144,14 83,37 108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46:33.248"/>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1T01:05:08.091"/>
    </inkml:context>
    <inkml:brush xml:id="br0">
      <inkml:brushProperty name="width" value="0.05" units="cm"/>
      <inkml:brushProperty name="height" value="0.05" units="cm"/>
      <inkml:brushProperty name="color" value="#F6630D"/>
      <inkml:brushProperty name="ignorePressure" value="1"/>
    </inkml:brush>
  </inkml:definitions>
  <inkml:trace contextRef="#ctx0" brushRef="#br0">2752 1380,'-1'-25,"-1"-1,-2 0,0 1,-13-41,-44-100,21 61,22 54,2-1,2 0,3-2,1 1,4-1,-1-80,7 114,2-13,-3-1,0 1,-7-36,6 59,-1 0,0 0,0 0,-1 1,0-1,0 1,-1 0,-1 0,1 0,-2 1,1 0,-1 0,0 1,-10-9,1 4,-1 1,0 0,0 2,-36-15,-82-20,100 33,-7 0,0 2,-1 2,-74-4,-136 13,110 2,34-7,52 1,1 2,-81 10,113-4,1 2,0 0,1 1,0 1,1 1,0 1,-20 15,-24 12,-193 98,-206 125,454-256,0 1,0 1,0-1,1 1,0 1,0 0,1 0,1 1,-1 0,2 0,-1 1,-7 17,-1 8,7-18,1 0,0 1,1-1,1 1,1 1,-3 33,7-34,0-1,2 1,0-1,1 1,1-1,1 0,0 0,9 19,-2-12,1 1,1-2,2 0,29 37,12 0,2-3,107 82,-160-135,415 286,-341-245,138 55,-198-93,2-1,-1-2,1 0,-1-1,42 2,114-8,-135 0,205-13,194-3,-433 18,-1 0,1 0,0-1,-1 0,1 0,-1-1,1 0,-1-1,0 1,0-1,0-1,0 1,-1-1,0 0,1-1,6-6,-3 0,0 0,-1-1,-1 0,0 0,-1-1,0 0,8-20,5-16,8-15,35-119,-50 131,2 0,39-86,-36 101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1T01:05:10.889"/>
    </inkml:context>
    <inkml:brush xml:id="br0">
      <inkml:brushProperty name="width" value="0.05" units="cm"/>
      <inkml:brushProperty name="height" value="0.05" units="cm"/>
      <inkml:brushProperty name="color" value="#F6630D"/>
      <inkml:brushProperty name="ignorePressure" value="1"/>
    </inkml:brush>
  </inkml:definitions>
  <inkml:trace contextRef="#ctx0" brushRef="#br0">2179 123,'-185'-9,"-255"-44,-114-7,518 59,0 2,0 1,0 2,0 1,1 2,0 2,0 1,1 1,0 2,1 2,-40 23,30-12,1 1,2 3,0 1,2 1,2 3,-59 70,71-73,2 0,1 2,2 0,1 1,2 1,1 1,2 0,1 1,-8 50,9-19,-3 87,13-122,2 0,1 0,2 0,13 54,137 386,-145-451,2 1,0-1,1-1,23 31,-30-47,0 1,1-1,0 0,0-1,0 1,0-1,1 0,0-1,0 0,0 0,1 0,-1-1,1 0,0 0,0-1,0 0,15 1,482-14,-423 6,118-7,198-38,-316 33,65-11,-67 14,-2-3,82-29,-3-18,-55 20,5 2,-3-5,-2-5,120-80,-208 121,0-1,0-1,-2 0,1-1,-2 0,0-1,-1 0,0-1,12-27,-6 6,-1-1,-2 0,11-53,-15 37,-2 0,-2 0,-3-1,-8-87,6 136,-1 0,1 0,-1 0,-1 0,1 1,-1-1,0 0,0 1,0-1,-1 1,0 0,0 0,-1 0,1 0,-1 1,0-1,0 1,-6-5,3 5,-1-1,0 2,1-1,-1 1,0 0,-1 1,1 0,0 0,-1 1,1 0,-1 0,-8 1,-29-2,0-2,0-3,1-1,0-2,1-3,0-1,1-2,0-2,-40-24,-46-31,115 67,-1-1,1 0,0-1,1-1,0 0,0-1,1 0,0-1,1 0,0-1,1 0,0-1,1 0,0-1,1 1,-10-25,8 9,1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1T01:05:24.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1088 184,'-12'2,"1"0,0 1,0 1,0 0,0 0,0 1,1 1,0-1,0 2,-16 13,-3 0,-541 385,289-199,275-203,1 1,0 0,0 0,0 0,0 1,1-1,-1 1,1 0,1 0,-1 1,1-1,0 1,0 0,0 0,1 0,0 0,0 0,1 0,-1 1,2-1,-1 0,0 1,1-1,1 1,-1-1,1 0,0 1,0-1,1 0,-1 1,5 7,1 5,2 0,0-1,1 0,1 0,1-1,0-1,1 0,1 0,30 26,10 3,95 60,1-14,249 112,183 27,-386-157,-22-6,269 64,-412-125,-1-2,1-2,0 0,0-2,-1-2,1-1,0-1,55-15,-8 4,1 2,112-2,163 16,-183 1,-168-2,252-3,-197-1,0-3,75-18,107-20,16-5,-229 42,0-2,0-1,-1-1,-1-2,31-20,114-95,-90 66,-34 28,124-103,-147 116,-1-1,-1-1,-1 0,33-54,-43 60,-1 1,-1-2,0 1,-2-1,0-1,-1 1,4-29,-8 33,0 0,-1-1,-1 1,0 0,-1 0,0-1,-2 2,0-1,0 0,-9-18,-3 1,-2-1,-1 2,-1 1,-2 0,-48-49,-145-116,150 140,-246-195,286 230,-2 1,0 1,-46-22,-94-34,137 62,-34-12,-2 3,-1 3,0 3,-1 2,-77-3,-350 8,332 10,-54-2,-184 3,333 2,0 3,0 3,-104 31,-196 84,186-59,148-55,-15 5,-90 21,106-33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1T01:05:27.2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3321 268,'-1'-2,"0"0,0 1,0-1,-1 1,1-1,0 1,-1 0,1 0,-1 0,1-1,-1 1,0 1,1-1,-1 0,0 0,0 1,1-1,-1 1,-3-1,-5-3,-45-16,0 2,-110-19,-121 1,208 27,-1729-111,1757 118,1 3,-1 1,0 3,-80 17,106-15,0 0,0 2,1 1,1 0,-1 2,2 0,0 2,0 0,1 1,1 1,-18 21,13-12,2 2,1 1,1 1,1 1,2 0,1 1,1 1,2 1,-17 60,21-51,2 0,2 0,1 1,3 0,1-1,2 1,11 60,-1-44,3 1,2-2,3 0,3-2,2 0,2-1,3-2,2-1,2-1,2-3,62 65,-43-61,1-3,3-3,2-2,2-3,1-3,99 43,431 141,-572-215,49 15,1-3,1-3,1-4,0-2,0-4,1-3,0-4,80-10,-109 3,-1-1,0-3,-1-1,79-37,159-99,-258 135,65-26,-9 5,-42 17,2 1,49-13,-55 20,-1-2,0 0,-1-3,36-21,-31 8,-2-1,-1-2,48-55,-27 28,27-32,-3-4,110-174,-178 250,-1 0,-2-1,1-1,-2 1,5-24,17-107,-2 7,-12 85,-3-1,-3 0,3-64,-11 100,-1 0,-1 0,-1 1,-1-1,-1 0,0 1,-2 0,-1 0,-1 1,0 0,-14-24,17 39,1 1,-1 0,1 0,-1 1,-1-1,1 1,-1 0,1 0,-1 1,0 0,-1 0,1 0,0 1,-1 0,1 0,-1 0,0 1,0 0,-11 0,-9 1,0 0,1 1,-46 9,57-7,1 0,0 1,-1 1,1 0,-25 14,11-2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1T01:05:29.2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1353 30,'-23'2,"1"2,0 0,0 1,1 1,0 1,0 1,-33 17,-5 1,-108 45,-259 151,400-206,-209 139,207-133,1 2,1 0,1 1,1 2,-39 57,58-75,-1 0,1 0,1 1,0 0,0 0,1 0,1 0,-1 1,2-1,-1 1,1-1,1 1,0 0,1-1,0 1,0-1,1 1,0-1,1 1,0-1,1 0,5 10,3 1,0 0,1 0,1-1,1-1,1-1,1 0,0-1,30 23,225 149,-124-91,232 182,-324-238,2-2,2-3,1-2,106 43,-127-64,0-1,1-3,0-1,69 5,173-6,-208-7,1119-3,-1177 2,1-2,-1 0,1-2,-1 1,0-2,0 0,-1-2,1 1,-1-2,-1 0,0-1,0-1,24-19,-10 4,-2-2,-1 0,-1-2,-1-1,26-43,-31 39,-1 0,-1-2,-3 0,-1-1,-1 0,-2-1,-2 0,7-73,-11 27,-3-1,-4 1,-14-90,6 111,-2 1,-3 0,-3 1,-28-60,-127-224,161 321,-2 1,-20-26,31 44,-1-1,0 1,0 0,0 1,0-1,-1 1,0 0,0 0,0 1,0 0,-1 0,1 0,-15-3,-23 1,0 2,-1 3,-53 4,2 1,-106-1,0-10,-270-41,405 34,-46-8,101 20,0 0,1 1,-1 0,0 1,0 0,0 1,-12 3,18-2,0 0,1 0,-1 1,1-1,0 1,0 1,0-1,1 1,-1-1,1 1,0 0,-5 10,-1-1,-8 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1T01:05:33.8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1T01:05:38.8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56:59.939"/>
    </inkml:context>
    <inkml:brush xml:id="br0">
      <inkml:brushProperty name="width" value="0.05" units="cm"/>
      <inkml:brushProperty name="height" value="0.05" units="cm"/>
      <inkml:brushProperty name="color" value="#F6630D"/>
      <inkml:brushProperty name="ignorePressure" value="1"/>
    </inkml:brush>
  </inkml:definitions>
  <inkml:trace contextRef="#ctx0" brushRef="#br0">188 1825,'0'663,"0"-646,1-1,0 1,1-1,1 0,1 0,0 0,10 24,-12-37,0-1,0 1,0 0,1-1,-1 1,1-1,-1 0,1 0,0 0,0 0,0-1,0 1,0-1,0 0,1 1,-1-2,0 1,1 0,-1-1,6 1,9 0,1 0,31-4,-20 1,9 0,267 2,-215 12,-58-6,55 2,0-9,-32 0,-1 2,69 10,-92-6,54 10,0-3,94 0,566-14,-575 16,6 0,-98-14,116 15,-145-8,1-2,0-2,0-3,-1-1,1-3,0-2,-1-2,79-24,-69 15,0 3,108-11,-44 18,129 7,-88 3,-25-1,149-5,-97-26,-72 7,-100 19,35-4,0-2,-1-3,0-2,53-21,-46 14,-51 19,-1-1,0 0,1 0,-1-1,-1 0,1 0,0-1,-1 0,0-1,-1 0,10-9,-7 3,0 0,-1-1,-1 0,0-1,-1 1,0-2,-1 1,-1-1,0 1,-1-2,-1 1,2-19,0-23,-3 0,-5-59,1 17,3 6,-3-105,-1 176,-1 1,-13-40,-5-25,7-8,-35-124,28 139,12 39,-2 0,-27-62,18 57,2 0,2-2,-12-52,18 7,11 74,-2-1,0 0,-1 1,-8-29,9 43,0 0,0 1,0-1,0 1,-1-1,0 1,1 0,-1 0,0 0,0 0,-1 1,1-1,0 1,-1 0,0 0,1 0,-1 0,0 1,0-1,0 1,0 0,-7 0,-9-2,-1 1,1 1,-30 2,22 0,-106 1,-251-30,229 6,-205-37,167 22,-1 8,-2 9,-236 5,230 7,-335-58,451 52,-107-20,-174-19,-406 46,721 8,1 1,0 4,0 1,-98 28,58-6,55-19,1 2,-66 32,83-33,1 1,0 1,1 1,1 0,0 2,1-1,1 2,0 0,2 1,0 0,0 1,2 0,-10 25,7-7,1 1,-10 62,12-51,-53 237,52-240,1 0,3 1,-2 65,9-73,2 1,2-1,1 0,2 0,2 0,2-1,1 0,2-1,31 59,-33-70,15 45,-21-51,1-1,1 0,1 0,20 32,-17-35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22.2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3818 290,'-16'-12,"0"0,-1 0,-1 2,-33-16,34 18,-41-18,0 3,-97-24,-128-13,117 40,-255 1,178 13,194 3,-381-3,362 9,1 4,0 2,0 3,-86 28,-14 19,4 8,-254 143,363-177,1 2,1 2,3 3,1 2,1 1,3 3,-48 65,65-75,3 2,1 0,1 1,3 2,1 0,2 1,2 0,2 1,1 1,3 0,-4 48,8-31,3-1,9 97,-5-133,1-1,1 0,1 0,2 0,0-1,1 0,1 0,1-1,22 31,12 5,3-1,3-3,2-1,2-4,2-1,2-3,114 63,-126-83,2-2,0-2,81 20,163 23,-158-38,598 90,-580-105,198-14,-286-3,1-3,118-34,-38 7,-132 34,335-80,-238 52,127-55,-182 62,-1-3,-1-3,93-67,-115 71,0-2,-2 0,-2-2,0-1,-2-1,37-61,-35 45,-1-2,-2 0,-3-2,-2 0,-2-2,-3 0,-2-1,10-84,-16 47,-4 0,-12-125,4 173,-1 0,-3 1,-1 0,-3 0,-1 1,-2 1,-22-40,26 57,-2 0,-1 1,-1 0,-1 2,-21-22,29 34,-1 0,-1 1,1 1,-1 0,-1 0,1 1,-1 0,0 1,0 1,-1 0,1 0,-1 1,-13-1,-200-8,60 7,111 0,-61-4,-225 9,328 2,1 1,-1 0,1 1,0 0,0 1,-20 10,3 2,-36 27,47-30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57:08.010"/>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6701,'1'-25,"1"0,2-1,0 2,2-1,1 0,15-38,78-141,-44 95,420-750,-185 437,-181 269,207-239,-145 189,-121 140,335-379,-284 338,5 5,225-161,-30 51,-148 97,231-126,-53 68,404-212,-521 270,219-124,193-172,-349 222,-198 130,124-114,56-87,-185 180,238-256,-157 164,-141 152,-12 13,0 0,0 0,1 0,-1 0,1 1,0-1,1 1,-1 0,0 0,1 0,9-3,-14 6,1 0,0 0,0 0,0 0,0 0,0 0,0 0,0 0,0 1,0-1,0 0,-1 0,1 1,0-1,0 1,0-1,-1 1,1-1,0 1,0 0,-1-1,1 1,-1 0,1-1,0 1,-1 0,1 0,-1-1,0 1,1 0,-1 0,0 0,1 0,-1 0,0 0,0 0,0-1,0 1,0 0,0 0,0 0,0 0,0 0,0 0,-1 0,1 1,-7 47,7-49,-32 120,-64 160,-70 105,102-243,36-81,-58 93,64-122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57:09.762"/>
    </inkml:context>
    <inkml:brush xml:id="br0">
      <inkml:brushProperty name="width" value="0.05" units="cm"/>
      <inkml:brushProperty name="height" value="0.05" units="cm"/>
      <inkml:brushProperty name="color" value="#F6630D"/>
      <inkml:brushProperty name="ignorePressure" value="1"/>
    </inkml:brush>
  </inkml:definitions>
  <inkml:trace contextRef="#ctx0" brushRef="#br0">1290 1,'-174'-1,"-257"5,298 3,-164 30,279-33,-1 0,1 1,0 1,0 1,1 0,0 1,0 1,1 1,0 0,0 1,1 1,-23 24,26-21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57:13.020"/>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0,'1'1,"0"-1,1 1,-1-1,0 1,0 0,0 0,0 0,0-1,0 1,0 0,0 0,0 0,0 1,0-1,-1 0,1 0,0 0,-1 0,1 1,-1-1,1 3,12 37,-11-31,25 103,14 132,7 35,-43-257,25 134,-5-16,-25-139,0 1,1-1,0 1,-1-1,1 1,0-1,0 0,1 1,-1-1,0 0,1 0,-1 0,1 0,0 0,-1 0,1 0,0 0,0-1,1 1,-1-1,4 2,-2-1,1-1,-1 0,1 0,-1 0,1-1,0 0,-1 0,1 0,0 0,-1-1,7-1,11-3,1-2,-1-1,38-20,-50 24,141-81,30-13,130-43,-288 131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57:27.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3095 28,'-2'5,"-1"0,1 0,-1 0,0 0,0-1,-1 1,1-1,-1 0,0 0,-7 5,1 2,0-3,1 1,-1-2,0 1,-1-1,0-1,0 0,0-1,-1 0,-21 6,-13 1,-58 8,61-13,-23 1,0-3,-115-7,56-1,22 0,0-5,-110-23,108 12,-108-36,178 47,-1 2,0 2,0 1,0 1,-64 6,5-1,21-7,2-3,-101-22,99 14,0 3,-91-2,-353 16,495-2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57:30.3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57:43.8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31.7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32.59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38.9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39.5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39.93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35:49.8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8T03:44:36.021"/>
    </inkml:context>
    <inkml:brush xml:id="br0">
      <inkml:brushProperty name="width" value="0.05" units="cm"/>
      <inkml:brushProperty name="height" value="0.05" units="cm"/>
      <inkml:brushProperty name="color" value="#F6630D"/>
      <inkml:brushProperty name="ignorePressure" value="1"/>
    </inkml:brush>
  </inkml:definitions>
  <inkml:trace contextRef="#ctx0" brushRef="#br0">4588 559,'-9'-7,"0"1,0 0,0 0,-15-6,-1-2,-37-18,-1 4,-1 2,-1 3,-108-24,-462-65,269 56,242 34,-735-111,672 115,1 7,-308 23,421-5,0 3,0 4,1 2,1 4,-114 48,123-35,1 2,-79 62,111-74,2 1,0 2,1 1,2 0,-34 52,12-8,-48 103,79-141,1 1,2 0,1 1,1 0,-6 50,13-61,1 1,1 0,1 0,2 0,0 0,1 0,2-1,13 42,-13-54,1 0,0-1,1 0,0 0,0 0,1-1,1 0,0-1,0 0,1 0,19 13,-9-10,0 0,0 0,1-2,0-1,39 12,75 13,2-7,220 17,1099-2,-1108-39,306-7,-577-2,-1-4,91-24,14-3,-104 20,0-2,-1-5,-2-2,135-69,-118 53,-33 16,103-64,-146 81,-1-2,-1 1,0-2,0 1,-1-2,0 0,-1 0,-1-1,0 0,-1-1,13-29,-17 29,-1-1,0 1,-2-1,1 0,-2 0,0 1,-1-1,-1 0,0 0,-4-17,1 12,0 1,-2-1,-1 1,0 0,-1 1,-1 0,-13-20,10 20,-1 1,0 0,-2 2,0-1,0 2,-1 0,-1 1,-1 0,0 2,-1 0,0 1,0 1,-1 0,-1 2,0 0,0 2,0 0,-1 1,1 2,-1 0,-25 0,18 2,-1 2,0 0,1 3,-1 0,1 2,0 1,-49 18,30-5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0015C-6807-495F-8387-D2E3F0D6BC1E}" type="datetimeFigureOut">
              <a:rPr lang="en-AU" smtClean="0"/>
              <a:t>26/07/2021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54486-D5F0-4BEE-BCF2-A42A284AADCB}" type="slidenum">
              <a:rPr lang="en-AU" smtClean="0"/>
              <a:t>‹#›</a:t>
            </a:fld>
            <a:endParaRPr lang="en-AU"/>
          </a:p>
        </p:txBody>
      </p:sp>
    </p:spTree>
    <p:extLst>
      <p:ext uri="{BB962C8B-B14F-4D97-AF65-F5344CB8AC3E}">
        <p14:creationId xmlns:p14="http://schemas.microsoft.com/office/powerpoint/2010/main" val="228554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tobaccotactics.org/wiki/big-four-global-accounting-firms/#ttref-note-1" TargetMode="External"/><Relationship Id="rId3" Type="http://schemas.openxmlformats.org/officeDocument/2006/relationships/hyperlink" Target="https://www.tobaccofreekids.org/assets/content/what_we_do/industry_watch/doj/cadcopinion.pdf" TargetMode="External"/><Relationship Id="rId7" Type="http://schemas.openxmlformats.org/officeDocument/2006/relationships/hyperlink" Target="https://tobaccotactics.org/wiki/kpm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tobaccotactics.org/wiki/ernst-and-young/" TargetMode="External"/><Relationship Id="rId11" Type="http://schemas.openxmlformats.org/officeDocument/2006/relationships/hyperlink" Target="http://dx.doi.org/10.1136/tobaccocontrol-2019-055094" TargetMode="External"/><Relationship Id="rId5" Type="http://schemas.openxmlformats.org/officeDocument/2006/relationships/hyperlink" Target="https://tobaccotactics.org/wiki/pricewaterhousecoopers/" TargetMode="External"/><Relationship Id="rId10" Type="http://schemas.openxmlformats.org/officeDocument/2006/relationships/hyperlink" Target="http://creativecommons.org/licenses/by-nc/4.0/" TargetMode="External"/><Relationship Id="rId4" Type="http://schemas.openxmlformats.org/officeDocument/2006/relationships/hyperlink" Target="https://tobaccotactics.org/wiki/deloitte/" TargetMode="External"/><Relationship Id="rId9" Type="http://schemas.openxmlformats.org/officeDocument/2006/relationships/hyperlink" Target="https://tobaccotactics.org/wiki/big-four-global-accounting-firms/#ttref-note-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2</a:t>
            </a:fld>
            <a:endParaRPr lang="en-AU"/>
          </a:p>
        </p:txBody>
      </p:sp>
    </p:spTree>
    <p:extLst>
      <p:ext uri="{BB962C8B-B14F-4D97-AF65-F5344CB8AC3E}">
        <p14:creationId xmlns:p14="http://schemas.microsoft.com/office/powerpoint/2010/main" val="495089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https://dangerouswomenproject.org/2016/08/11/judith-mackay/</a:t>
            </a:r>
          </a:p>
          <a:p>
            <a:endParaRPr lang="en-AU" dirty="0"/>
          </a:p>
          <a:p>
            <a:r>
              <a:rPr lang="en-US" b="0" i="1" dirty="0">
                <a:solidFill>
                  <a:srgbClr val="717376"/>
                </a:solidFill>
                <a:effectLst/>
                <a:latin typeface="Lato"/>
              </a:rPr>
              <a:t>Dr Judith Mackay is a British medical doctor based in Hong Kong since 1967.  She is Senior Advisor, Vital Strategies/Bloomberg Initiative to Reduce Tobacco Use; Director of the Asian Consultancy on Tobacco Control; and Senior Policy Advisor to World Health </a:t>
            </a:r>
            <a:r>
              <a:rPr lang="en-US" b="0" i="1" dirty="0" err="1">
                <a:solidFill>
                  <a:srgbClr val="717376"/>
                </a:solidFill>
                <a:effectLst/>
                <a:latin typeface="Lato"/>
              </a:rPr>
              <a:t>Organisation</a:t>
            </a:r>
            <a:r>
              <a:rPr lang="en-US" b="0" i="1" dirty="0">
                <a:solidFill>
                  <a:srgbClr val="717376"/>
                </a:solidFill>
                <a:effectLst/>
                <a:latin typeface="Lato"/>
              </a:rPr>
              <a:t>. She has authored 12 atlases on health topics. In addition to many international awards, ranging from the WHO Commemorative Medal and the TIME 100 award to the first BMJ Group Lifetime Achievement Award, she has been identified by the tobacco industry as one of the three most dangerous people in the world.</a:t>
            </a:r>
          </a:p>
          <a:p>
            <a:endParaRPr lang="en-US" b="0" i="1" dirty="0">
              <a:solidFill>
                <a:srgbClr val="717376"/>
              </a:solidFill>
              <a:effectLst/>
              <a:latin typeface="Lato"/>
            </a:endParaRPr>
          </a:p>
          <a:p>
            <a:pPr algn="l"/>
            <a:r>
              <a:rPr lang="en-US" b="1" i="0" dirty="0">
                <a:solidFill>
                  <a:srgbClr val="717376"/>
                </a:solidFill>
                <a:effectLst/>
                <a:latin typeface="Lato"/>
              </a:rPr>
              <a:t>A Danger to Big Tobacco</a:t>
            </a:r>
            <a:endParaRPr lang="en-US" b="0" i="0" dirty="0">
              <a:solidFill>
                <a:srgbClr val="717376"/>
              </a:solidFill>
              <a:effectLst/>
              <a:latin typeface="Lato"/>
            </a:endParaRPr>
          </a:p>
          <a:p>
            <a:pPr algn="l"/>
            <a:r>
              <a:rPr lang="en-US" b="0" i="0" dirty="0">
                <a:solidFill>
                  <a:srgbClr val="717376"/>
                </a:solidFill>
                <a:effectLst/>
                <a:latin typeface="Lato"/>
              </a:rPr>
              <a:t>I’ve faced the greatest danger since moving from clinical to preventive medicine. There were three main reasons for making the shift from hospital medicine to public health. First, during my work as a physician in the 1970s and 1980s, I came increasingly to feel that clinical work was like ‘a band-aid.’ In fact, we had a maxim on our male medical ward that we never admitted a non-smoker, our wards being full of people with end-stage tobacco illnesses, often too late to prevent morbidity and mortality.</a:t>
            </a:r>
          </a:p>
          <a:p>
            <a:pPr algn="l"/>
            <a:endParaRPr lang="en-US" b="0" i="0" dirty="0">
              <a:solidFill>
                <a:srgbClr val="717376"/>
              </a:solidFill>
              <a:effectLst/>
              <a:latin typeface="Lato"/>
            </a:endParaRPr>
          </a:p>
          <a:p>
            <a:pPr algn="l"/>
            <a:r>
              <a:rPr lang="en-US" b="0" i="0" dirty="0">
                <a:solidFill>
                  <a:srgbClr val="717376"/>
                </a:solidFill>
                <a:effectLst/>
                <a:latin typeface="Lato"/>
              </a:rPr>
              <a:t>Second was the </a:t>
            </a:r>
            <a:r>
              <a:rPr lang="en-US" b="0" i="0" dirty="0" err="1">
                <a:solidFill>
                  <a:srgbClr val="717376"/>
                </a:solidFill>
                <a:effectLst/>
                <a:latin typeface="Lato"/>
              </a:rPr>
              <a:t>realisation</a:t>
            </a:r>
            <a:r>
              <a:rPr lang="en-US" b="0" i="0" dirty="0">
                <a:solidFill>
                  <a:srgbClr val="717376"/>
                </a:solidFill>
                <a:effectLst/>
                <a:latin typeface="Lato"/>
              </a:rPr>
              <a:t> that although women’s health in those days was defined as reproductive health, tobacco was killing far more women than were dying from birth control – and the tobacco industry was actively recruiting women with promises of beauty, slimness, popularity and emancipation.</a:t>
            </a:r>
          </a:p>
          <a:p>
            <a:pPr algn="l"/>
            <a:endParaRPr lang="en-US" b="0" i="0" dirty="0">
              <a:solidFill>
                <a:srgbClr val="717376"/>
              </a:solidFill>
              <a:effectLst/>
              <a:latin typeface="Lato"/>
            </a:endParaRPr>
          </a:p>
          <a:p>
            <a:pPr algn="l"/>
            <a:r>
              <a:rPr lang="en-US" b="0" i="0" dirty="0">
                <a:solidFill>
                  <a:srgbClr val="717376"/>
                </a:solidFill>
                <a:effectLst/>
                <a:latin typeface="Lato"/>
              </a:rPr>
              <a:t>What finally </a:t>
            </a:r>
            <a:r>
              <a:rPr lang="en-US" b="0" i="0" dirty="0" err="1">
                <a:solidFill>
                  <a:srgbClr val="717376"/>
                </a:solidFill>
                <a:effectLst/>
                <a:latin typeface="Lato"/>
              </a:rPr>
              <a:t>galvanised</a:t>
            </a:r>
            <a:r>
              <a:rPr lang="en-US" b="0" i="0" dirty="0">
                <a:solidFill>
                  <a:srgbClr val="717376"/>
                </a:solidFill>
                <a:effectLst/>
                <a:latin typeface="Lato"/>
              </a:rPr>
              <a:t> my determination to combat tobacco use was the response to a piece I wrote on tobacco as part of my series on women’s health in the South China Morning Post. One of the British transnational cigarette companies published a booklet labelling me as ‘entirely unrepresentative and unaccountable.’ In contrast, the self-promotional booklet claimed ‘the tobacco industry comprises identifiable, legal, accountable, commercial organizations.’ This booklet, denying the health evidence (‘it has not been proven that these illnesses are actually caused by smoking’) and claiming to be an ‘important source of reliable information’ on smoking, so enraged me that from that moment on I worked on tobacco control, abandoning curative hospital medicine in 1984.</a:t>
            </a:r>
          </a:p>
          <a:p>
            <a:pPr algn="l"/>
            <a:endParaRPr lang="en-US" b="0" i="0" dirty="0">
              <a:solidFill>
                <a:srgbClr val="717376"/>
              </a:solidFill>
              <a:effectLst/>
              <a:latin typeface="Lato"/>
            </a:endParaRPr>
          </a:p>
          <a:p>
            <a:pPr algn="l"/>
            <a:r>
              <a:rPr lang="en-US" b="0" i="0" dirty="0">
                <a:solidFill>
                  <a:srgbClr val="717376"/>
                </a:solidFill>
                <a:effectLst/>
                <a:latin typeface="Lato"/>
              </a:rPr>
              <a:t>Why was my job so dangerous? It was partly location. The tobacco industry thought they could gallop their Marlboro cowboy into Asia, and it was theirs for the taking. They even said ‘What do we want? We want Asia,’ with the dream of converting the 60% of men who smoked local cigarettes to switch to international brands, and the second dream of persuading Asian women to start smoking. Given the numbers concerned, it would not have mattered if every smoker in the UK had stopped smoking the next day, if they could have captured the massive Asian markets.</a:t>
            </a:r>
          </a:p>
          <a:p>
            <a:pPr algn="l"/>
            <a:endParaRPr lang="en-US" b="0" i="0" dirty="0">
              <a:solidFill>
                <a:srgbClr val="717376"/>
              </a:solidFill>
              <a:effectLst/>
              <a:latin typeface="Lato"/>
            </a:endParaRPr>
          </a:p>
          <a:p>
            <a:pPr algn="l"/>
            <a:r>
              <a:rPr lang="en-US" b="0" i="0" dirty="0">
                <a:solidFill>
                  <a:srgbClr val="717376"/>
                </a:solidFill>
                <a:effectLst/>
                <a:latin typeface="Lato"/>
              </a:rPr>
              <a:t>There was no career structure and no pay, but I set about thwarting their goals. I was in touch with colleagues in the UK and elsewhere who were unstinting in their assistance, but it was a lonely job in Asia in the 1980s.</a:t>
            </a:r>
          </a:p>
          <a:p>
            <a:pPr algn="l"/>
            <a:endParaRPr lang="en-US" b="0" i="0" dirty="0">
              <a:solidFill>
                <a:srgbClr val="717376"/>
              </a:solidFill>
              <a:effectLst/>
              <a:latin typeface="Lato"/>
            </a:endParaRPr>
          </a:p>
          <a:p>
            <a:pPr algn="l"/>
            <a:r>
              <a:rPr lang="en-US" b="0" i="0" dirty="0">
                <a:solidFill>
                  <a:srgbClr val="717376"/>
                </a:solidFill>
                <a:effectLst/>
                <a:latin typeface="Lato"/>
              </a:rPr>
              <a:t>This brought me into conflict with one of the world’s most wealthy and powerful industries – and its supporters. I’m frequently subjected to verbal abuse and have been described over the years as sanctimonious, dogmatic, pontificating, meddlesome, heretic, puritanical, hysterical, prejudiced, a ‘Nanny,’ and more recently a ‘jihadist’.</a:t>
            </a:r>
          </a:p>
          <a:p>
            <a:pPr algn="l"/>
            <a:endParaRPr lang="en-US" b="0" i="0" dirty="0">
              <a:solidFill>
                <a:srgbClr val="717376"/>
              </a:solidFill>
              <a:effectLst/>
              <a:latin typeface="Lato"/>
            </a:endParaRPr>
          </a:p>
          <a:p>
            <a:pPr algn="l"/>
            <a:r>
              <a:rPr lang="en-US" b="0" i="0" dirty="0">
                <a:solidFill>
                  <a:srgbClr val="717376"/>
                </a:solidFill>
                <a:effectLst/>
                <a:latin typeface="Lato"/>
              </a:rPr>
              <a:t>In 1993, a smokers’ rights group in the USA described me as ‘psychotic human garbage, a gibbering Satan, an insane psychotic just like Hitler, using fatuous, smarmy drivel and distortions, and diatribes full of putrid corruption, lies, conspiracy, and total censorship.’ They concluded by stating that I was ‘devoid of any sanity, any morality, or any human-being-ness of any kind’, was ‘nothing more than an evil-possessed, power-lusting piece of meat’ and they threatened to ‘utterly destroy’ me!</a:t>
            </a:r>
          </a:p>
          <a:p>
            <a:pPr algn="l"/>
            <a:endParaRPr lang="en-US" b="0" i="0" dirty="0">
              <a:solidFill>
                <a:srgbClr val="717376"/>
              </a:solidFill>
              <a:effectLst/>
              <a:latin typeface="Lato"/>
            </a:endParaRPr>
          </a:p>
          <a:p>
            <a:pPr algn="l"/>
            <a:r>
              <a:rPr lang="en-US" b="0" i="0" dirty="0">
                <a:solidFill>
                  <a:srgbClr val="717376"/>
                </a:solidFill>
                <a:effectLst/>
                <a:latin typeface="Lato"/>
              </a:rPr>
              <a:t>The group had made similar threats to a US government health official, so the last sentence – perceived by the FBI as a death threat – had to be investigated by the agency, and I was added-on to that investigation. At this point, I was offered 24-hour police protection by the Hong Kong government.</a:t>
            </a:r>
          </a:p>
          <a:p>
            <a:pPr algn="l"/>
            <a:endParaRPr lang="en-US" b="0" i="0" dirty="0">
              <a:solidFill>
                <a:srgbClr val="717376"/>
              </a:solidFill>
              <a:effectLst/>
              <a:latin typeface="Lato"/>
            </a:endParaRPr>
          </a:p>
          <a:p>
            <a:pPr algn="l"/>
            <a:r>
              <a:rPr lang="en-US" b="0" i="0" dirty="0">
                <a:solidFill>
                  <a:srgbClr val="717376"/>
                </a:solidFill>
                <a:effectLst/>
                <a:latin typeface="Lato"/>
              </a:rPr>
              <a:t>The industry twice threatened, very publicly, to take me to court. Nothing came of it, of course – I was on rock-solid ground on the facts – but such tactics were attempts to intimidate me, and a ploy to cast doubt on my credibility in the minds of the public.</a:t>
            </a:r>
          </a:p>
          <a:p>
            <a:pPr algn="l"/>
            <a:endParaRPr lang="en-US" b="0" i="0" dirty="0">
              <a:solidFill>
                <a:srgbClr val="717376"/>
              </a:solidFill>
              <a:effectLst/>
              <a:latin typeface="Lato"/>
            </a:endParaRPr>
          </a:p>
          <a:p>
            <a:pPr algn="l"/>
            <a:r>
              <a:rPr lang="en-US" b="0" i="0" dirty="0">
                <a:solidFill>
                  <a:srgbClr val="717376"/>
                </a:solidFill>
                <a:effectLst/>
                <a:latin typeface="Lato"/>
              </a:rPr>
              <a:t>Such offensive words, the death threat, and the menace of litigation, completely failed to divert me. I said, robustly and publicly, that I was absolutely not a suicidal type, and that if I were to be found ‘knocked down by a bus,’ the tobacco industry was guilty until proven innocent!</a:t>
            </a:r>
          </a:p>
          <a:p>
            <a:pPr algn="l"/>
            <a:endParaRPr lang="en-US" b="0" i="0" dirty="0">
              <a:solidFill>
                <a:srgbClr val="717376"/>
              </a:solidFill>
              <a:effectLst/>
              <a:latin typeface="Lato"/>
            </a:endParaRPr>
          </a:p>
          <a:p>
            <a:pPr algn="l"/>
            <a:r>
              <a:rPr lang="en-US" b="0" i="0" dirty="0">
                <a:solidFill>
                  <a:srgbClr val="717376"/>
                </a:solidFill>
                <a:effectLst/>
                <a:latin typeface="Lato"/>
              </a:rPr>
              <a:t>That is not hyperbole. I had to give evidence as an expert witness in a major tobacco smuggling trial, involving British American Tobacco cigarettes being smuggled into China. The chief witness was murdered, and eleven others disappeared. Another witness jumped out of a window – on the 22nd floor. I had to report to the Independent Commission Against Corruption that I was being followed. They put a stop to it, but it was an eerie experience, as was being cross-examined by a tobacco industry lawyer.</a:t>
            </a:r>
          </a:p>
          <a:p>
            <a:pPr algn="l"/>
            <a:endParaRPr lang="en-US" b="0" i="0" dirty="0">
              <a:solidFill>
                <a:srgbClr val="717376"/>
              </a:solidFill>
              <a:effectLst/>
              <a:latin typeface="Lato"/>
            </a:endParaRPr>
          </a:p>
          <a:p>
            <a:pPr algn="l"/>
            <a:r>
              <a:rPr lang="en-US" b="0" i="0" dirty="0">
                <a:solidFill>
                  <a:srgbClr val="717376"/>
                </a:solidFill>
                <a:effectLst/>
                <a:latin typeface="Lato"/>
              </a:rPr>
              <a:t>There have also been clandestine aspects to my work. In 1986, a go between phoned to tell me that a ‘Deep Throat’ associated with US Tobacco had informed him of a plan to imminently launch smokeless tobacco (sucking, chewing tobacco and snuff) in Hong Kong. To this day, I do not know the identity of ‘Deep Throat,’ not even whether it is a ‘she’ or a ‘he.’ Immediately, I contacted the Hong Kong government and helped to plan a ‘pre-emptive strike’ – a ban on the importation, manufacture and sale of smokeless tobacco products. Other whistle-blowers have contacted me from within the tobacco industry, always a sensitive and potentially explosive situation. For their safety, I will say no more.</a:t>
            </a:r>
          </a:p>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14</a:t>
            </a:fld>
            <a:endParaRPr lang="en-AU"/>
          </a:p>
        </p:txBody>
      </p:sp>
    </p:spTree>
    <p:extLst>
      <p:ext uri="{BB962C8B-B14F-4D97-AF65-F5344CB8AC3E}">
        <p14:creationId xmlns:p14="http://schemas.microsoft.com/office/powerpoint/2010/main" val="338761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16</a:t>
            </a:fld>
            <a:endParaRPr lang="en-AU"/>
          </a:p>
        </p:txBody>
      </p:sp>
    </p:spTree>
    <p:extLst>
      <p:ext uri="{BB962C8B-B14F-4D97-AF65-F5344CB8AC3E}">
        <p14:creationId xmlns:p14="http://schemas.microsoft.com/office/powerpoint/2010/main" val="312477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3</a:t>
            </a:fld>
            <a:endParaRPr lang="en-AU"/>
          </a:p>
        </p:txBody>
      </p:sp>
    </p:spTree>
    <p:extLst>
      <p:ext uri="{BB962C8B-B14F-4D97-AF65-F5344CB8AC3E}">
        <p14:creationId xmlns:p14="http://schemas.microsoft.com/office/powerpoint/2010/main" val="92634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4</a:t>
            </a:fld>
            <a:endParaRPr lang="en-AU"/>
          </a:p>
        </p:txBody>
      </p:sp>
    </p:spTree>
    <p:extLst>
      <p:ext uri="{BB962C8B-B14F-4D97-AF65-F5344CB8AC3E}">
        <p14:creationId xmlns:p14="http://schemas.microsoft.com/office/powerpoint/2010/main" val="253248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can be funneled through any of these organizations from tobacco companies to smaller retail or front organizations, without them having to admit to receiving tobacco industry funds.</a:t>
            </a:r>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5</a:t>
            </a:fld>
            <a:endParaRPr lang="en-AU"/>
          </a:p>
        </p:txBody>
      </p:sp>
    </p:spTree>
    <p:extLst>
      <p:ext uri="{BB962C8B-B14F-4D97-AF65-F5344CB8AC3E}">
        <p14:creationId xmlns:p14="http://schemas.microsoft.com/office/powerpoint/2010/main" val="92905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7</a:t>
            </a:fld>
            <a:endParaRPr lang="en-AU"/>
          </a:p>
        </p:txBody>
      </p:sp>
    </p:spTree>
    <p:extLst>
      <p:ext uri="{BB962C8B-B14F-4D97-AF65-F5344CB8AC3E}">
        <p14:creationId xmlns:p14="http://schemas.microsoft.com/office/powerpoint/2010/main" val="392822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9</a:t>
            </a:fld>
            <a:endParaRPr lang="en-AU"/>
          </a:p>
        </p:txBody>
      </p:sp>
    </p:spTree>
    <p:extLst>
      <p:ext uri="{BB962C8B-B14F-4D97-AF65-F5344CB8AC3E}">
        <p14:creationId xmlns:p14="http://schemas.microsoft.com/office/powerpoint/2010/main" val="420640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10</a:t>
            </a:fld>
            <a:endParaRPr lang="en-AU"/>
          </a:p>
        </p:txBody>
      </p:sp>
    </p:spTree>
    <p:extLst>
      <p:ext uri="{BB962C8B-B14F-4D97-AF65-F5344CB8AC3E}">
        <p14:creationId xmlns:p14="http://schemas.microsoft.com/office/powerpoint/2010/main" val="177328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12</a:t>
            </a:fld>
            <a:endParaRPr lang="en-AU"/>
          </a:p>
        </p:txBody>
      </p:sp>
    </p:spTree>
    <p:extLst>
      <p:ext uri="{BB962C8B-B14F-4D97-AF65-F5344CB8AC3E}">
        <p14:creationId xmlns:p14="http://schemas.microsoft.com/office/powerpoint/2010/main" val="227598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Racketeering - </a:t>
            </a:r>
            <a:r>
              <a:rPr lang="en-US" b="0" i="0" dirty="0">
                <a:solidFill>
                  <a:srgbClr val="4A4A4A"/>
                </a:solidFill>
                <a:effectLst/>
                <a:latin typeface="Lato-Medium"/>
              </a:rPr>
              <a:t>On August 17, 2006, Judge Kessler issued her verdict against the major U.S. tobacco companies. In a 1,683-page opinion, Judge Kessler detailed how the tobacco companies “have marketed and sold their lethal products with zeal, with deception, with a single-minded focus on their financial success, and without regard for the human tragedy or social costs that success exacted.”</a:t>
            </a:r>
          </a:p>
          <a:p>
            <a:pPr algn="l" fontAlgn="base"/>
            <a:endParaRPr lang="en-US" b="0" i="0" dirty="0">
              <a:solidFill>
                <a:srgbClr val="4A4A4A"/>
              </a:solidFill>
              <a:effectLst/>
              <a:latin typeface="Lato-Medium"/>
            </a:endParaRPr>
          </a:p>
          <a:p>
            <a:pPr algn="l" fontAlgn="base"/>
            <a:r>
              <a:rPr lang="en-US" b="0" i="0" dirty="0">
                <a:solidFill>
                  <a:srgbClr val="4A4A4A"/>
                </a:solidFill>
                <a:effectLst/>
                <a:latin typeface="Lato-Medium"/>
              </a:rPr>
              <a:t>Importantly, Judge Kessler concluded, “The evidence in this case clearly establishes that Defendants have not ceased engaging in unlawful activity…. Their continuing misconduct misleads consumers in order to maximize Defendants’ revenues by recruiting new smokers (the majority of whom are under the age of 18), preventing current smokers from quitting, and thereby sustaining the industry.”</a:t>
            </a:r>
          </a:p>
          <a:p>
            <a:pPr algn="l" fontAlgn="base"/>
            <a:endParaRPr lang="en-US" b="0" i="0" dirty="0">
              <a:solidFill>
                <a:srgbClr val="4A4A4A"/>
              </a:solidFill>
              <a:effectLst/>
              <a:latin typeface="Lato-Medium"/>
            </a:endParaRPr>
          </a:p>
          <a:p>
            <a:pPr algn="l" fontAlgn="base"/>
            <a:r>
              <a:rPr lang="en-US" b="0" i="0" dirty="0">
                <a:solidFill>
                  <a:srgbClr val="4A4A4A"/>
                </a:solidFill>
                <a:effectLst/>
                <a:latin typeface="Lato-Medium"/>
              </a:rPr>
              <a:t>In May 2009, a three-judge panel of the U.S. Court of Appeals for the District of Columbia </a:t>
            </a:r>
            <a:r>
              <a:rPr lang="en-US" b="0" i="0" u="none" strike="noStrike" dirty="0">
                <a:solidFill>
                  <a:srgbClr val="E1001A"/>
                </a:solidFill>
                <a:effectLst/>
                <a:latin typeface="Lato-Medium"/>
                <a:hlinkClick r:id="rId3"/>
              </a:rPr>
              <a:t>unanimously upheld</a:t>
            </a:r>
            <a:r>
              <a:rPr lang="en-US" b="0" i="0" dirty="0">
                <a:solidFill>
                  <a:srgbClr val="4A4A4A"/>
                </a:solidFill>
                <a:effectLst/>
                <a:latin typeface="Lato-Medium"/>
              </a:rPr>
              <a:t> Judge Kessler’s judgment and almost all of her remedies, including the corrective statements. In 2010, the U.S. Supreme Court declined to hear appeals in the case.”</a:t>
            </a:r>
          </a:p>
          <a:p>
            <a:endParaRPr lang="en-US" dirty="0"/>
          </a:p>
          <a:p>
            <a:endParaRPr lang="en-US" dirty="0"/>
          </a:p>
          <a:p>
            <a:r>
              <a:rPr lang="en-US" dirty="0"/>
              <a:t>Smuggling – https://tobaccotactics.org/wiki/tobacco-smuggling/ </a:t>
            </a:r>
          </a:p>
          <a:p>
            <a:endParaRPr lang="en-US" dirty="0"/>
          </a:p>
          <a:p>
            <a:pPr algn="l"/>
            <a:r>
              <a:rPr lang="en-US" b="0" i="0" dirty="0">
                <a:solidFill>
                  <a:srgbClr val="222222"/>
                </a:solidFill>
                <a:effectLst/>
                <a:latin typeface="Lora-Regular"/>
              </a:rPr>
              <a:t>Tobacco companies have facilitated the smuggling of their own cigarettes and roll your own tobacco for decades. Internal company documents reveal that in the 1990s smuggling was an integral part of tobacco companies’ business strategies. By the late 1990s and early 2000s, the tobacco industry’s involvement in smuggling had been exposed leading to public investigations, court cases and extremely negative publicity for the tobacco companies. Using a massive public relations drive, they claimed they had changed and were now the victims, not the perpetrators of tobacco smuggling. But contemporary evidence indicates significant ongoing tobacco company involvement in the illicit tobacco trade.</a:t>
            </a:r>
          </a:p>
          <a:p>
            <a:pPr algn="l"/>
            <a:endParaRPr lang="en-US" b="0" i="0" dirty="0">
              <a:solidFill>
                <a:srgbClr val="222222"/>
              </a:solidFill>
              <a:effectLst/>
              <a:latin typeface="Lora-Regular"/>
            </a:endParaRPr>
          </a:p>
          <a:p>
            <a:pPr algn="l"/>
            <a:r>
              <a:rPr lang="en-US" b="0" i="0" dirty="0">
                <a:solidFill>
                  <a:srgbClr val="222222"/>
                </a:solidFill>
                <a:effectLst/>
                <a:latin typeface="Kulturista-Light"/>
              </a:rPr>
              <a:t>Why Would Tobacco Companies Smuggle their Own Product?</a:t>
            </a:r>
          </a:p>
          <a:p>
            <a:pPr algn="l"/>
            <a:r>
              <a:rPr lang="en-US" b="0" i="0" dirty="0">
                <a:solidFill>
                  <a:srgbClr val="222222"/>
                </a:solidFill>
                <a:effectLst/>
                <a:latin typeface="Lora-Regular"/>
              </a:rPr>
              <a:t>The tobacco industry can benefit from smuggling in the following ways:</a:t>
            </a:r>
          </a:p>
          <a:p>
            <a:pPr algn="l"/>
            <a:endParaRPr lang="en-US" b="0" i="0" dirty="0">
              <a:solidFill>
                <a:srgbClr val="222222"/>
              </a:solidFill>
              <a:effectLst/>
              <a:latin typeface="Lora-Regular"/>
            </a:endParaRPr>
          </a:p>
          <a:p>
            <a:pPr algn="l"/>
            <a:r>
              <a:rPr lang="en-US" b="0" i="0" dirty="0">
                <a:solidFill>
                  <a:srgbClr val="222222"/>
                </a:solidFill>
                <a:effectLst/>
                <a:latin typeface="Lora-Regular"/>
              </a:rPr>
              <a:t>The tobacco companies are paid for the product whether it is smuggled or not. In other words, they are paid when they sell to the distributor regardless of whether it then enters the legal or illegal channel.</a:t>
            </a:r>
          </a:p>
          <a:p>
            <a:pPr algn="l">
              <a:buFont typeface="Arial" panose="020B0604020202020204" pitchFamily="34" charset="0"/>
              <a:buChar char="•"/>
            </a:pPr>
            <a:r>
              <a:rPr lang="en-US" b="0" i="0" dirty="0">
                <a:solidFill>
                  <a:srgbClr val="222222"/>
                </a:solidFill>
                <a:effectLst/>
                <a:latin typeface="Lora-Regular"/>
              </a:rPr>
              <a:t>The reduced average market price as a result of smuggling discourages quitting and increases total sales, particularly sales among key industry targets – the young and the least well off.</a:t>
            </a:r>
          </a:p>
          <a:p>
            <a:pPr algn="l">
              <a:buFont typeface="Arial" panose="020B0604020202020204" pitchFamily="34" charset="0"/>
              <a:buChar char="•"/>
            </a:pPr>
            <a:r>
              <a:rPr lang="en-US" b="0" i="0" dirty="0">
                <a:solidFill>
                  <a:srgbClr val="222222"/>
                </a:solidFill>
                <a:effectLst/>
                <a:latin typeface="Lora-Regular"/>
              </a:rPr>
              <a:t>Illegal sales undermine tobacco control measures including packaging laws, and age restrictions on sales.</a:t>
            </a:r>
          </a:p>
          <a:p>
            <a:pPr algn="l">
              <a:buFont typeface="Arial" panose="020B0604020202020204" pitchFamily="34" charset="0"/>
              <a:buChar char="•"/>
            </a:pPr>
            <a:r>
              <a:rPr lang="en-US" b="0" i="0" dirty="0">
                <a:solidFill>
                  <a:srgbClr val="222222"/>
                </a:solidFill>
                <a:effectLst/>
                <a:latin typeface="Lora-Regular"/>
              </a:rPr>
              <a:t>The industry uses smuggling to press the case for reduced excise taxes, leading to increased sales in the legal market.</a:t>
            </a:r>
          </a:p>
          <a:p>
            <a:pPr algn="l">
              <a:buFont typeface="Arial" panose="020B0604020202020204" pitchFamily="34" charset="0"/>
              <a:buChar char="•"/>
            </a:pPr>
            <a:r>
              <a:rPr lang="en-US" b="0" i="0" dirty="0">
                <a:solidFill>
                  <a:srgbClr val="222222"/>
                </a:solidFill>
                <a:effectLst/>
                <a:latin typeface="Lora-Regular"/>
              </a:rPr>
              <a:t>The industry uses smuggling to argue against tobacco control policies claiming that every policy will increase tobacco smuggling (this despite their documented involvement).</a:t>
            </a:r>
          </a:p>
          <a:p>
            <a:pPr algn="l">
              <a:buFont typeface="Arial" panose="020B0604020202020204" pitchFamily="34" charset="0"/>
              <a:buChar char="•"/>
            </a:pPr>
            <a:r>
              <a:rPr lang="en-US" b="0" i="0" dirty="0">
                <a:solidFill>
                  <a:srgbClr val="222222"/>
                </a:solidFill>
                <a:effectLst/>
                <a:latin typeface="Lora-Regular"/>
              </a:rPr>
              <a:t>The industry uses smuggling as a market entry strategy – where imports are restricted or tariffs are high, it smuggles to avoid these restrictions and tariffs. It then argues that the presence of illicit on the market indicates a need to lift the import restrictions or </a:t>
            </a:r>
            <a:r>
              <a:rPr lang="en-US" b="0" i="0" dirty="0" err="1">
                <a:solidFill>
                  <a:srgbClr val="222222"/>
                </a:solidFill>
                <a:effectLst/>
                <a:latin typeface="Lora-Regular"/>
              </a:rPr>
              <a:t>privatise</a:t>
            </a:r>
            <a:r>
              <a:rPr lang="en-US" b="0" i="0" dirty="0">
                <a:solidFill>
                  <a:srgbClr val="222222"/>
                </a:solidFill>
                <a:effectLst/>
                <a:latin typeface="Lora-Regular"/>
              </a:rPr>
              <a:t> the state owned tobacco company.</a:t>
            </a:r>
            <a:r>
              <a:rPr lang="en-US" b="1" i="0" u="none" strike="noStrike" baseline="30000" dirty="0">
                <a:solidFill>
                  <a:srgbClr val="222222"/>
                </a:solidFill>
                <a:effectLst/>
                <a:latin typeface="Lora-Regular"/>
              </a:rPr>
              <a:t> </a:t>
            </a:r>
            <a:endParaRPr lang="en-US" dirty="0"/>
          </a:p>
          <a:p>
            <a:endParaRPr lang="en-US" dirty="0"/>
          </a:p>
          <a:p>
            <a:r>
              <a:rPr lang="en-US" dirty="0"/>
              <a:t>Death threats not  hyperbole – Quote from Dr Judith Mackay in Hong Kong “</a:t>
            </a:r>
            <a:r>
              <a:rPr lang="en-US" b="0" i="0" dirty="0">
                <a:solidFill>
                  <a:srgbClr val="717376"/>
                </a:solidFill>
                <a:effectLst/>
                <a:latin typeface="Lato"/>
              </a:rPr>
              <a:t>That is not hyperbole. I had to give evidence as an expert witness in a major tobacco smuggling trial, involving British American Tobacco cigarettes being smuggled into China. The chief witness was murdered, and eleven others disappeared. Another witness jumped out of a window – on the 22nd floor. ”</a:t>
            </a:r>
          </a:p>
          <a:p>
            <a:endParaRPr lang="en-US" b="0" i="0" dirty="0">
              <a:solidFill>
                <a:srgbClr val="717376"/>
              </a:solidFill>
              <a:effectLst/>
              <a:latin typeface="Lato"/>
            </a:endParaRPr>
          </a:p>
          <a:p>
            <a:r>
              <a:rPr lang="en-US" b="0" i="0" dirty="0">
                <a:solidFill>
                  <a:srgbClr val="717376"/>
                </a:solidFill>
                <a:effectLst/>
                <a:latin typeface="Lato"/>
              </a:rPr>
              <a:t>The big Four </a:t>
            </a:r>
            <a:r>
              <a:rPr lang="en-US" b="0" i="0" dirty="0">
                <a:solidFill>
                  <a:srgbClr val="222222"/>
                </a:solidFill>
                <a:effectLst/>
                <a:latin typeface="Lora-Regular"/>
              </a:rPr>
              <a:t>The four global accounting firms, </a:t>
            </a:r>
            <a:r>
              <a:rPr lang="en-US" b="0" i="0" u="sng" dirty="0">
                <a:solidFill>
                  <a:srgbClr val="004489"/>
                </a:solidFill>
                <a:effectLst/>
                <a:latin typeface="Lora-Bold"/>
                <a:hlinkClick r:id="rId4"/>
              </a:rPr>
              <a:t>Deloitte</a:t>
            </a:r>
            <a:r>
              <a:rPr lang="en-US" b="0" i="0" dirty="0">
                <a:solidFill>
                  <a:srgbClr val="222222"/>
                </a:solidFill>
                <a:effectLst/>
                <a:latin typeface="Lora-Regular"/>
              </a:rPr>
              <a:t>, </a:t>
            </a:r>
            <a:r>
              <a:rPr lang="en-US" b="0" i="0" u="sng" dirty="0">
                <a:solidFill>
                  <a:srgbClr val="004489"/>
                </a:solidFill>
                <a:effectLst/>
                <a:latin typeface="Lora-Bold"/>
                <a:hlinkClick r:id="rId5"/>
              </a:rPr>
              <a:t>PricewaterhouseCoopers</a:t>
            </a:r>
            <a:r>
              <a:rPr lang="en-US" b="0" i="0" dirty="0">
                <a:solidFill>
                  <a:srgbClr val="222222"/>
                </a:solidFill>
                <a:effectLst/>
                <a:latin typeface="Lora-Regular"/>
              </a:rPr>
              <a:t> (PwC), </a:t>
            </a:r>
            <a:r>
              <a:rPr lang="en-US" b="0" i="0" u="sng" dirty="0">
                <a:solidFill>
                  <a:srgbClr val="004489"/>
                </a:solidFill>
                <a:effectLst/>
                <a:latin typeface="Lora-Bold"/>
                <a:hlinkClick r:id="rId6"/>
              </a:rPr>
              <a:t>Ernst &amp; Young</a:t>
            </a:r>
            <a:r>
              <a:rPr lang="en-US" b="0" i="0" dirty="0">
                <a:solidFill>
                  <a:srgbClr val="222222"/>
                </a:solidFill>
                <a:effectLst/>
                <a:latin typeface="Lora-Regular"/>
              </a:rPr>
              <a:t> (EY) and </a:t>
            </a:r>
            <a:r>
              <a:rPr lang="en-US" b="0" i="0" u="sng" dirty="0">
                <a:solidFill>
                  <a:srgbClr val="004489"/>
                </a:solidFill>
                <a:effectLst/>
                <a:latin typeface="Lora-Bold"/>
                <a:hlinkClick r:id="rId7"/>
              </a:rPr>
              <a:t>KPMG</a:t>
            </a:r>
            <a:r>
              <a:rPr lang="en-US" b="0" i="0" dirty="0">
                <a:solidFill>
                  <a:srgbClr val="222222"/>
                </a:solidFill>
                <a:effectLst/>
                <a:latin typeface="Lora-Regular"/>
              </a:rPr>
              <a:t> – collectively known as the “Big Four” – are multinational networks of professional services firms. In 2019, they audited all of the companies in the FTSE 100.</a:t>
            </a:r>
            <a:r>
              <a:rPr lang="en-US" b="1" i="0" u="none" strike="noStrike" baseline="30000" dirty="0">
                <a:solidFill>
                  <a:srgbClr val="222222"/>
                </a:solidFill>
                <a:effectLst/>
                <a:latin typeface="Lora-Regular"/>
                <a:hlinkClick r:id="rId8"/>
              </a:rPr>
              <a:t>1</a:t>
            </a:r>
            <a:r>
              <a:rPr lang="en-US" b="0" i="0" dirty="0">
                <a:solidFill>
                  <a:srgbClr val="222222"/>
                </a:solidFill>
                <a:effectLst/>
                <a:latin typeface="Lora-Regular"/>
              </a:rPr>
              <a:t> The majority of their revenue, however, comes from other services, such as tax advice, management consulting, corporate finance and legal services.</a:t>
            </a:r>
            <a:r>
              <a:rPr lang="en-US" b="1" i="0" u="none" strike="noStrike" baseline="30000" dirty="0">
                <a:solidFill>
                  <a:srgbClr val="222222"/>
                </a:solidFill>
                <a:effectLst/>
                <a:latin typeface="Lora-Regular"/>
                <a:hlinkClick r:id="rId9"/>
              </a:rPr>
              <a:t>2</a:t>
            </a:r>
            <a:r>
              <a:rPr lang="en-US" b="1" i="0" u="none" strike="noStrike" baseline="30000" dirty="0">
                <a:solidFill>
                  <a:srgbClr val="222222"/>
                </a:solidFill>
                <a:effectLst/>
                <a:latin typeface="Lora-Regular"/>
              </a:rPr>
              <a:t> </a:t>
            </a:r>
            <a:r>
              <a:rPr lang="en-US" b="0" i="0" dirty="0">
                <a:solidFill>
                  <a:srgbClr val="222222"/>
                </a:solidFill>
                <a:effectLst/>
                <a:latin typeface="Lora-Regular"/>
              </a:rPr>
              <a:t>The Big Four have been employed by the tobacco industry as both auditors and advisors for many decades.</a:t>
            </a:r>
          </a:p>
          <a:p>
            <a:endParaRPr lang="en-US" b="0" i="0" dirty="0">
              <a:solidFill>
                <a:srgbClr val="222222"/>
              </a:solidFill>
              <a:effectLst/>
              <a:latin typeface="Lora-Regular"/>
            </a:endParaRPr>
          </a:p>
          <a:p>
            <a:r>
              <a:rPr lang="en-US" b="0" i="0" dirty="0">
                <a:solidFill>
                  <a:srgbClr val="222222"/>
                </a:solidFill>
                <a:effectLst/>
                <a:latin typeface="Lora-Regular"/>
              </a:rPr>
              <a:t>Bribery – Russia,</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Danishevski</a:t>
            </a:r>
            <a:r>
              <a:rPr lang="en-US" b="0" i="0" dirty="0">
                <a:solidFill>
                  <a:srgbClr val="222222"/>
                </a:solidFill>
                <a:effectLst/>
                <a:latin typeface="Arial" panose="020B0604020202020204" pitchFamily="34" charset="0"/>
              </a:rPr>
              <a:t> K, Gilmore A, McKee M. Public attitudes towards smoking and tobacco control policy in Russia. Tobacco control. 2008 Aug 1;17(4):276-83.</a:t>
            </a:r>
            <a:endParaRPr lang="en-US" b="0" i="0" dirty="0">
              <a:solidFill>
                <a:srgbClr val="222222"/>
              </a:solidFill>
              <a:effectLst/>
              <a:latin typeface="Lora-Regular"/>
            </a:endParaRPr>
          </a:p>
          <a:p>
            <a:r>
              <a:rPr lang="en-US" b="0" i="0" dirty="0">
                <a:solidFill>
                  <a:srgbClr val="222222"/>
                </a:solidFill>
                <a:effectLst/>
                <a:latin typeface="Lora-Regular"/>
              </a:rPr>
              <a:t>United State</a:t>
            </a:r>
          </a:p>
          <a:p>
            <a:r>
              <a:rPr lang="en-US" b="0" i="0" dirty="0">
                <a:solidFill>
                  <a:srgbClr val="222222"/>
                </a:solidFill>
                <a:effectLst/>
                <a:latin typeface="Lora-Regular"/>
              </a:rPr>
              <a:t>The “Policy dystopia model”</a:t>
            </a:r>
          </a:p>
          <a:p>
            <a:r>
              <a:rPr lang="en-US" b="0" i="0" dirty="0">
                <a:solidFill>
                  <a:srgbClr val="222222"/>
                </a:solidFill>
                <a:effectLst/>
                <a:latin typeface="Lora-Regular"/>
              </a:rPr>
              <a:t>Africa – the cost of doing business. </a:t>
            </a:r>
            <a:r>
              <a:rPr lang="en-US" b="0" i="0" dirty="0" err="1">
                <a:solidFill>
                  <a:srgbClr val="222222"/>
                </a:solidFill>
                <a:effectLst/>
                <a:latin typeface="Arial" panose="020B0604020202020204" pitchFamily="34" charset="0"/>
              </a:rPr>
              <a:t>Adeyeye</a:t>
            </a:r>
            <a:r>
              <a:rPr lang="en-US" b="0" i="0" dirty="0">
                <a:solidFill>
                  <a:srgbClr val="222222"/>
                </a:solidFill>
                <a:effectLst/>
                <a:latin typeface="Arial" panose="020B0604020202020204" pitchFamily="34" charset="0"/>
              </a:rPr>
              <a:t> A. Bribery: cost of doing business in Africa. Journal of Financial Crime. 2017 Jan 3.</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Other industries have learned from big tobacco. Collin J, Hill S. Structure and Tactics of the Tobacco, Alcohol, and Sugary Beverage Industries. </a:t>
            </a:r>
            <a:r>
              <a:rPr lang="en-US" b="0" i="0" dirty="0" err="1">
                <a:solidFill>
                  <a:srgbClr val="222222"/>
                </a:solidFill>
                <a:effectLst/>
                <a:latin typeface="Arial" panose="020B0604020202020204" pitchFamily="34" charset="0"/>
              </a:rPr>
              <a:t>Backgr</a:t>
            </a:r>
            <a:r>
              <a:rPr lang="en-US" b="0" i="0" dirty="0">
                <a:solidFill>
                  <a:srgbClr val="222222"/>
                </a:solidFill>
                <a:effectLst/>
                <a:latin typeface="Arial" panose="020B0604020202020204" pitchFamily="34" charset="0"/>
              </a:rPr>
              <a:t>. Pap., Task Force on Fiscal Policy for Health, New York. 2019.</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a:t>
            </a:r>
            <a:r>
              <a:rPr lang="en-US" dirty="0"/>
              <a:t>Multi-national firms are a defining feature of modern economies. Competitive pressures and technological innovation allow firms to integrate their production and supply chains, invent new products, and influence consumer choice on a global scale. However, economists and public health experts have pointed to important ways in which the structure and organization of some industries can lead to non-optimal outcomes. In the case of tobacco, sugary drinks and unhealthy foods and alcohol -- products increasingly produced and aggressively promoted at an unprecedented scale by large international firms -- increased use is imposing staggering health and economic costs. “</a:t>
            </a:r>
            <a:endParaRPr lang="en-US" b="0" i="0" dirty="0">
              <a:solidFill>
                <a:srgbClr val="717376"/>
              </a:solidFill>
              <a:effectLst/>
              <a:latin typeface="Lato"/>
            </a:endParaRPr>
          </a:p>
          <a:p>
            <a:endParaRPr lang="en-AU" dirty="0"/>
          </a:p>
          <a:p>
            <a:r>
              <a:rPr lang="en-AU" dirty="0"/>
              <a:t>Child Labor https://www.ncbi.nlm.nih.gov/pmc/articles/PMC6293346/</a:t>
            </a:r>
          </a:p>
          <a:p>
            <a:endParaRPr lang="en-AU" dirty="0"/>
          </a:p>
          <a:p>
            <a:r>
              <a:rPr lang="en-AU" dirty="0"/>
              <a:t>http://www.fairtradetobacco.org/wp-content/uploads/2012/02/Palitza_Sep2011.pdf</a:t>
            </a:r>
          </a:p>
          <a:p>
            <a:endParaRPr lang="en-AU" dirty="0"/>
          </a:p>
          <a:p>
            <a:r>
              <a:rPr lang="en-AU" dirty="0"/>
              <a:t>https://smeru.or.id/sites/default/files/publication/rr_ecltbase-2019_en_0.pdf</a:t>
            </a:r>
          </a:p>
          <a:p>
            <a:endParaRPr lang="en-AU" dirty="0"/>
          </a:p>
          <a:p>
            <a:r>
              <a:rPr lang="en-AU" dirty="0"/>
              <a:t>Opposition to Tracking</a:t>
            </a:r>
          </a:p>
          <a:p>
            <a:endParaRPr lang="en-AU" dirty="0"/>
          </a:p>
          <a:p>
            <a:pPr algn="l"/>
            <a:r>
              <a:rPr lang="en-US" b="0" i="0">
                <a:solidFill>
                  <a:srgbClr val="333333"/>
                </a:solidFill>
                <a:effectLst/>
                <a:latin typeface="interfaceregular"/>
              </a:rPr>
              <a:t>Abstract </a:t>
            </a:r>
            <a:r>
              <a:rPr lang="en-US" b="0" i="0" dirty="0">
                <a:solidFill>
                  <a:srgbClr val="222222"/>
                </a:solidFill>
                <a:effectLst/>
                <a:latin typeface="Arial" panose="020B0604020202020204" pitchFamily="34" charset="0"/>
              </a:rPr>
              <a:t>Gallagher AW, Gilmore AB, Eads M. Tracking and tracing the tobacco industry: potential tobacco industry influence over the EU’s system for tobacco traceability and security features. Tobacco control. 2020 Dec 1;29(e1):e56-62.</a:t>
            </a:r>
            <a:endParaRPr lang="en-US" b="0" i="0" dirty="0">
              <a:solidFill>
                <a:srgbClr val="333333"/>
              </a:solidFill>
              <a:effectLst/>
              <a:latin typeface="interfaceregular"/>
            </a:endParaRPr>
          </a:p>
          <a:p>
            <a:pPr algn="l"/>
            <a:r>
              <a:rPr lang="en-US" b="1" i="0" dirty="0">
                <a:solidFill>
                  <a:srgbClr val="333333"/>
                </a:solidFill>
                <a:effectLst/>
                <a:latin typeface="interfaceregular"/>
              </a:rPr>
              <a:t>Background</a:t>
            </a:r>
            <a:r>
              <a:rPr lang="en-US" b="0" i="0" dirty="0">
                <a:solidFill>
                  <a:srgbClr val="333333"/>
                </a:solidFill>
                <a:effectLst/>
                <a:latin typeface="interfaceregular"/>
              </a:rPr>
              <a:t> Subsequent to the transnational tobacco companies’ (TTC) history of involvement in tobacco smuggling, the Illicit Trade Protocol (ITP) requires that tobacco tracking and tracing (T&amp;T) systems be established independent of the industry. In response, TTCs developed a T&amp;T system, originally called </a:t>
            </a:r>
            <a:r>
              <a:rPr lang="en-US" b="0" i="0" dirty="0" err="1">
                <a:solidFill>
                  <a:srgbClr val="333333"/>
                </a:solidFill>
                <a:effectLst/>
                <a:latin typeface="interfaceregular"/>
              </a:rPr>
              <a:t>Codentify</a:t>
            </a:r>
            <a:r>
              <a:rPr lang="en-US" b="0" i="0" dirty="0">
                <a:solidFill>
                  <a:srgbClr val="333333"/>
                </a:solidFill>
                <a:effectLst/>
                <a:latin typeface="interfaceregular"/>
              </a:rPr>
              <a:t>, promoting it via an elaborate set of front groups to create a false impression of independence. The European Union (EU) is one of the first and largest jurisdictions to </a:t>
            </a:r>
            <a:r>
              <a:rPr lang="en-US" b="0" i="0" dirty="0" err="1">
                <a:solidFill>
                  <a:srgbClr val="333333"/>
                </a:solidFill>
                <a:effectLst/>
                <a:latin typeface="interfaceregular"/>
              </a:rPr>
              <a:t>operationalise</a:t>
            </a:r>
            <a:r>
              <a:rPr lang="en-US" b="0" i="0" dirty="0">
                <a:solidFill>
                  <a:srgbClr val="333333"/>
                </a:solidFill>
                <a:effectLst/>
                <a:latin typeface="interfaceregular"/>
              </a:rPr>
              <a:t> T&amp;T. We explore how industry efforts to influence T&amp;T have evolved.</a:t>
            </a:r>
          </a:p>
          <a:p>
            <a:pPr algn="l"/>
            <a:r>
              <a:rPr lang="en-US" b="1" i="0" dirty="0">
                <a:solidFill>
                  <a:srgbClr val="333333"/>
                </a:solidFill>
                <a:effectLst/>
                <a:latin typeface="interfaceregular"/>
              </a:rPr>
              <a:t>Methods</a:t>
            </a:r>
            <a:r>
              <a:rPr lang="en-US" b="0" i="0" dirty="0">
                <a:solidFill>
                  <a:srgbClr val="333333"/>
                </a:solidFill>
                <a:effectLst/>
                <a:latin typeface="interfaceregular"/>
              </a:rPr>
              <a:t> Analysis of tobacco industry documents, policy documents, submissions to a relevant consultation and relationships between the tobacco industry and </a:t>
            </a:r>
            <a:r>
              <a:rPr lang="en-US" b="0" i="0" dirty="0" err="1">
                <a:solidFill>
                  <a:srgbClr val="333333"/>
                </a:solidFill>
                <a:effectLst/>
                <a:latin typeface="interfaceregular"/>
              </a:rPr>
              <a:t>organisations</a:t>
            </a:r>
            <a:r>
              <a:rPr lang="en-US" b="0" i="0" dirty="0">
                <a:solidFill>
                  <a:srgbClr val="333333"/>
                </a:solidFill>
                <a:effectLst/>
                <a:latin typeface="interfaceregular"/>
              </a:rPr>
              <a:t> proposed by it and approved by the European Commission to provide a data repository function within the EU’s T&amp;T system.</a:t>
            </a:r>
          </a:p>
          <a:p>
            <a:pPr algn="l"/>
            <a:r>
              <a:rPr lang="en-US" b="1" i="0" dirty="0">
                <a:solidFill>
                  <a:srgbClr val="333333"/>
                </a:solidFill>
                <a:effectLst/>
                <a:latin typeface="interfaceregular"/>
              </a:rPr>
              <a:t>Findings</a:t>
            </a:r>
            <a:r>
              <a:rPr lang="en-US" b="0" i="0" dirty="0">
                <a:solidFill>
                  <a:srgbClr val="333333"/>
                </a:solidFill>
                <a:effectLst/>
                <a:latin typeface="interfaceregular"/>
              </a:rPr>
              <a:t> 17 months after TTCs sold </a:t>
            </a:r>
            <a:r>
              <a:rPr lang="en-US" b="0" i="0" dirty="0" err="1">
                <a:solidFill>
                  <a:srgbClr val="333333"/>
                </a:solidFill>
                <a:effectLst/>
                <a:latin typeface="interfaceregular"/>
              </a:rPr>
              <a:t>Codentify</a:t>
            </a:r>
            <a:r>
              <a:rPr lang="en-US" b="0" i="0" dirty="0">
                <a:solidFill>
                  <a:srgbClr val="333333"/>
                </a:solidFill>
                <a:effectLst/>
                <a:latin typeface="interfaceregular"/>
              </a:rPr>
              <a:t> to </a:t>
            </a:r>
            <a:r>
              <a:rPr lang="en-US" b="0" i="0" dirty="0" err="1">
                <a:solidFill>
                  <a:srgbClr val="333333"/>
                </a:solidFill>
                <a:effectLst/>
                <a:latin typeface="interfaceregular"/>
              </a:rPr>
              <a:t>Inexto</a:t>
            </a:r>
            <a:r>
              <a:rPr lang="en-US" b="0" i="0" dirty="0">
                <a:solidFill>
                  <a:srgbClr val="333333"/>
                </a:solidFill>
                <a:effectLst/>
                <a:latin typeface="interfaceregular"/>
              </a:rPr>
              <a:t> and Philip Morris International claimed </a:t>
            </a:r>
            <a:r>
              <a:rPr lang="en-US" b="0" i="0" dirty="0" err="1">
                <a:solidFill>
                  <a:srgbClr val="333333"/>
                </a:solidFill>
                <a:effectLst/>
                <a:latin typeface="interfaceregular"/>
              </a:rPr>
              <a:t>Inexto</a:t>
            </a:r>
            <a:r>
              <a:rPr lang="en-US" b="0" i="0" dirty="0">
                <a:solidFill>
                  <a:srgbClr val="333333"/>
                </a:solidFill>
                <a:effectLst/>
                <a:latin typeface="interfaceregular"/>
              </a:rPr>
              <a:t> was independent, leaked documents suggest TTCs and </a:t>
            </a:r>
            <a:r>
              <a:rPr lang="en-US" b="0" i="0" dirty="0" err="1">
                <a:solidFill>
                  <a:srgbClr val="333333"/>
                </a:solidFill>
                <a:effectLst/>
                <a:latin typeface="interfaceregular"/>
              </a:rPr>
              <a:t>Inexto</a:t>
            </a:r>
            <a:r>
              <a:rPr lang="en-US" b="0" i="0" dirty="0">
                <a:solidFill>
                  <a:srgbClr val="333333"/>
                </a:solidFill>
                <a:effectLst/>
                <a:latin typeface="interfaceregular"/>
              </a:rPr>
              <a:t> continued to have a financial and operational relationship. </a:t>
            </a:r>
            <a:r>
              <a:rPr lang="en-US" b="0" i="0" dirty="0" err="1">
                <a:solidFill>
                  <a:srgbClr val="333333"/>
                </a:solidFill>
                <a:effectLst/>
                <a:latin typeface="interfaceregular"/>
              </a:rPr>
              <a:t>Inexto’s</a:t>
            </a:r>
            <a:r>
              <a:rPr lang="en-US" b="0" i="0" dirty="0">
                <a:solidFill>
                  <a:srgbClr val="333333"/>
                </a:solidFill>
                <a:effectLst/>
                <a:latin typeface="interfaceregular"/>
              </a:rPr>
              <a:t> meetings with TTCs, engagement with EU Member States and promotion of industry-</a:t>
            </a:r>
            <a:r>
              <a:rPr lang="en-US" b="0" i="0" dirty="0" err="1">
                <a:solidFill>
                  <a:srgbClr val="333333"/>
                </a:solidFill>
                <a:effectLst/>
                <a:latin typeface="interfaceregular"/>
              </a:rPr>
              <a:t>favoured</a:t>
            </a:r>
            <a:r>
              <a:rPr lang="en-US" b="0" i="0" dirty="0">
                <a:solidFill>
                  <a:srgbClr val="333333"/>
                </a:solidFill>
                <a:effectLst/>
                <a:latin typeface="interfaceregular"/>
              </a:rPr>
              <a:t> technical standards suggest TTCs influenced </a:t>
            </a:r>
            <a:r>
              <a:rPr lang="en-US" b="0" i="0" dirty="0" err="1">
                <a:solidFill>
                  <a:srgbClr val="333333"/>
                </a:solidFill>
                <a:effectLst/>
                <a:latin typeface="interfaceregular"/>
              </a:rPr>
              <a:t>Inexto’s</a:t>
            </a:r>
            <a:r>
              <a:rPr lang="en-US" b="0" i="0" dirty="0">
                <a:solidFill>
                  <a:srgbClr val="333333"/>
                </a:solidFill>
                <a:effectLst/>
                <a:latin typeface="interfaceregular"/>
              </a:rPr>
              <a:t> activities, using the company to undermine EU T&amp;T. The EU’s T&amp;T system appears to be inconsistent with the ITP due to its ‘mixed’ governance and seven of eight </a:t>
            </a:r>
            <a:r>
              <a:rPr lang="en-US" b="0" i="0" dirty="0" err="1">
                <a:solidFill>
                  <a:srgbClr val="333333"/>
                </a:solidFill>
                <a:effectLst/>
                <a:latin typeface="interfaceregular"/>
              </a:rPr>
              <a:t>organisations</a:t>
            </a:r>
            <a:r>
              <a:rPr lang="en-US" b="0" i="0" dirty="0">
                <a:solidFill>
                  <a:srgbClr val="333333"/>
                </a:solidFill>
                <a:effectLst/>
                <a:latin typeface="interfaceregular"/>
              </a:rPr>
              <a:t> approved as data repository providers having pre-existing industry business links.</a:t>
            </a:r>
          </a:p>
          <a:p>
            <a:pPr algn="l"/>
            <a:r>
              <a:rPr lang="en-US" b="1" i="0" dirty="0">
                <a:solidFill>
                  <a:srgbClr val="333333"/>
                </a:solidFill>
                <a:effectLst/>
                <a:latin typeface="interfaceregular"/>
              </a:rPr>
              <a:t>Conclusions</a:t>
            </a:r>
            <a:r>
              <a:rPr lang="en-US" b="0" i="0" dirty="0">
                <a:solidFill>
                  <a:srgbClr val="333333"/>
                </a:solidFill>
                <a:effectLst/>
                <a:latin typeface="interfaceregular"/>
              </a:rPr>
              <a:t> TTC’s efforts to </a:t>
            </a:r>
            <a:r>
              <a:rPr lang="en-US" b="0" i="0" dirty="0" err="1">
                <a:solidFill>
                  <a:srgbClr val="333333"/>
                </a:solidFill>
                <a:effectLst/>
                <a:latin typeface="interfaceregular"/>
              </a:rPr>
              <a:t>maximise</a:t>
            </a:r>
            <a:r>
              <a:rPr lang="en-US" b="0" i="0" dirty="0">
                <a:solidFill>
                  <a:srgbClr val="333333"/>
                </a:solidFill>
                <a:effectLst/>
                <a:latin typeface="interfaceregular"/>
              </a:rPr>
              <a:t> their control and </a:t>
            </a:r>
            <a:r>
              <a:rPr lang="en-US" b="0" i="0" dirty="0" err="1">
                <a:solidFill>
                  <a:srgbClr val="333333"/>
                </a:solidFill>
                <a:effectLst/>
                <a:latin typeface="interfaceregular"/>
              </a:rPr>
              <a:t>minimise</a:t>
            </a:r>
            <a:r>
              <a:rPr lang="en-US" b="0" i="0" dirty="0">
                <a:solidFill>
                  <a:srgbClr val="333333"/>
                </a:solidFill>
                <a:effectLst/>
                <a:latin typeface="interfaceregular"/>
              </a:rPr>
              <a:t> external scrutiny of T&amp;T systems seriously limit attempts to address tobacco smuggling. Countries implementing T&amp;T should be alert to such efforts and should not replicate the EU system.</a:t>
            </a:r>
          </a:p>
          <a:p>
            <a:pPr algn="l"/>
            <a:r>
              <a:rPr lang="en-US" b="0" i="0" dirty="0">
                <a:solidFill>
                  <a:srgbClr val="333333"/>
                </a:solidFill>
                <a:effectLst/>
                <a:latin typeface="interfaceregular"/>
              </a:rPr>
              <a:t>This is an open access article distributed in accordance with the Creative Commons Attribution Non Commercial (CC BY-NC 4.0) license, which permits others to distribute, remix, adapt, build upon this work non-commercially, and license their derivative works on different terms, provided the original work is properly cited, appropriate credit is given, any changes made indicated, and the use is non-commercial. See: </a:t>
            </a:r>
            <a:r>
              <a:rPr lang="en-US" b="0" i="0" u="none" strike="noStrike" dirty="0">
                <a:solidFill>
                  <a:srgbClr val="2A6EBB"/>
                </a:solidFill>
                <a:effectLst/>
                <a:latin typeface="interfaceregular"/>
                <a:hlinkClick r:id="rId10"/>
              </a:rPr>
              <a:t>http://creativecommons.org/licenses/by-nc/4.0/</a:t>
            </a:r>
            <a:r>
              <a:rPr lang="en-US" b="0" i="0" dirty="0">
                <a:solidFill>
                  <a:srgbClr val="333333"/>
                </a:solidFill>
                <a:effectLst/>
                <a:latin typeface="interfaceregular"/>
              </a:rPr>
              <a:t>.</a:t>
            </a:r>
          </a:p>
          <a:p>
            <a:pPr algn="l"/>
            <a:r>
              <a:rPr lang="en-US" b="0" i="0" u="none" strike="noStrike" dirty="0">
                <a:solidFill>
                  <a:srgbClr val="2A6EBB"/>
                </a:solidFill>
                <a:effectLst/>
                <a:latin typeface="interfaceregular"/>
                <a:hlinkClick r:id="rId11"/>
              </a:rPr>
              <a:t>http://dx.doi.org/10.1136/tobaccocontrol-2019-055094</a:t>
            </a:r>
            <a:endParaRPr lang="en-US" b="0" i="0" dirty="0">
              <a:solidFill>
                <a:srgbClr val="333333"/>
              </a:solidFill>
              <a:effectLst/>
              <a:latin typeface="interfaceregular"/>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88854486-D5F0-4BEE-BCF2-A42A284AADCB}" type="slidenum">
              <a:rPr lang="en-AU" smtClean="0"/>
              <a:t>13</a:t>
            </a:fld>
            <a:endParaRPr lang="en-AU"/>
          </a:p>
        </p:txBody>
      </p:sp>
    </p:spTree>
    <p:extLst>
      <p:ext uri="{BB962C8B-B14F-4D97-AF65-F5344CB8AC3E}">
        <p14:creationId xmlns:p14="http://schemas.microsoft.com/office/powerpoint/2010/main" val="178485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7/26/2021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customXml" Target="../ink/ink4.xml"/><Relationship Id="rId2" Type="http://schemas.openxmlformats.org/officeDocument/2006/relationships/notesSlide" Target="../notesSlides/notesSlide3.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7.png"/><Relationship Id="rId5" Type="http://schemas.openxmlformats.org/officeDocument/2006/relationships/image" Target="../media/image4.jpg"/><Relationship Id="rId15" Type="http://schemas.openxmlformats.org/officeDocument/2006/relationships/customXml" Target="../ink/ink7.xml"/><Relationship Id="rId10" Type="http://schemas.openxmlformats.org/officeDocument/2006/relationships/customXml" Target="../ink/ink3.xml"/><Relationship Id="rId4" Type="http://schemas.openxmlformats.org/officeDocument/2006/relationships/image" Target="../media/image3.jpg"/><Relationship Id="rId9" Type="http://schemas.openxmlformats.org/officeDocument/2006/relationships/image" Target="../media/image6.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png"/><Relationship Id="rId18" Type="http://schemas.openxmlformats.org/officeDocument/2006/relationships/image" Target="../media/image16.png"/><Relationship Id="rId26" Type="http://schemas.openxmlformats.org/officeDocument/2006/relationships/customXml" Target="../ink/ink15.xml"/><Relationship Id="rId3" Type="http://schemas.openxmlformats.org/officeDocument/2006/relationships/diagramData" Target="../diagrams/data5.xml"/><Relationship Id="rId21" Type="http://schemas.openxmlformats.org/officeDocument/2006/relationships/image" Target="../media/image10.png"/><Relationship Id="rId7" Type="http://schemas.microsoft.com/office/2007/relationships/diagramDrawing" Target="../diagrams/drawing5.xml"/><Relationship Id="rId12" Type="http://schemas.openxmlformats.org/officeDocument/2006/relationships/image" Target="../media/image11.png"/><Relationship Id="rId25" Type="http://schemas.openxmlformats.org/officeDocument/2006/relationships/image" Target="../media/image13.png"/><Relationship Id="rId2" Type="http://schemas.openxmlformats.org/officeDocument/2006/relationships/notesSlide" Target="../notesSlides/notesSlide4.xml"/><Relationship Id="rId20" Type="http://schemas.openxmlformats.org/officeDocument/2006/relationships/customXml" Target="../ink/ink12.xml"/><Relationship Id="rId29"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customXml" Target="../ink/ink10.xml"/><Relationship Id="rId24" Type="http://schemas.openxmlformats.org/officeDocument/2006/relationships/customXml" Target="../ink/ink14.xml"/><Relationship Id="rId32" Type="http://schemas.openxmlformats.org/officeDocument/2006/relationships/customXml" Target="../ink/ink18.xml"/><Relationship Id="rId5" Type="http://schemas.openxmlformats.org/officeDocument/2006/relationships/diagramQuickStyle" Target="../diagrams/quickStyle5.xml"/><Relationship Id="rId23" Type="http://schemas.openxmlformats.org/officeDocument/2006/relationships/image" Target="../media/image12.png"/><Relationship Id="rId28" Type="http://schemas.openxmlformats.org/officeDocument/2006/relationships/customXml" Target="../ink/ink16.xml"/><Relationship Id="rId10" Type="http://schemas.openxmlformats.org/officeDocument/2006/relationships/image" Target="../media/image9.png"/><Relationship Id="rId19" Type="http://schemas.openxmlformats.org/officeDocument/2006/relationships/image" Target="../media/image9.jpg"/><Relationship Id="rId31" Type="http://schemas.openxmlformats.org/officeDocument/2006/relationships/image" Target="../media/image17.png"/><Relationship Id="rId4" Type="http://schemas.openxmlformats.org/officeDocument/2006/relationships/diagramLayout" Target="../diagrams/layout5.xml"/><Relationship Id="rId9" Type="http://schemas.openxmlformats.org/officeDocument/2006/relationships/customXml" Target="../ink/ink9.xml"/><Relationship Id="rId14" Type="http://schemas.openxmlformats.org/officeDocument/2006/relationships/customXml" Target="../ink/ink11.xml"/><Relationship Id="rId22" Type="http://schemas.openxmlformats.org/officeDocument/2006/relationships/customXml" Target="../ink/ink13.xml"/><Relationship Id="rId27" Type="http://schemas.openxmlformats.org/officeDocument/2006/relationships/image" Target="../media/image14.png"/><Relationship Id="rId30" Type="http://schemas.openxmlformats.org/officeDocument/2006/relationships/customXml" Target="../ink/ink1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24.xml"/><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23.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23.xml"/><Relationship Id="rId5" Type="http://schemas.openxmlformats.org/officeDocument/2006/relationships/customXml" Target="../ink/ink20.xml"/><Relationship Id="rId15" Type="http://schemas.openxmlformats.org/officeDocument/2006/relationships/customXml" Target="../ink/ink25.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22.xml"/><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D875DF-D494-44A7-9912-5CBACD694EEC}"/>
              </a:ext>
            </a:extLst>
          </p:cNvPr>
          <p:cNvSpPr>
            <a:spLocks noGrp="1"/>
          </p:cNvSpPr>
          <p:nvPr>
            <p:ph type="subTitle" idx="1"/>
          </p:nvPr>
        </p:nvSpPr>
        <p:spPr/>
        <p:txBody>
          <a:bodyPr/>
          <a:lstStyle/>
          <a:p>
            <a:r>
              <a:rPr lang="en-US" b="1" dirty="0"/>
              <a:t>Dr. Kathryn Barnsley, Co-convenor SmokeFree Tasmania</a:t>
            </a:r>
          </a:p>
          <a:p>
            <a:r>
              <a:rPr lang="en-US" b="1" dirty="0"/>
              <a:t>Launceston 2021</a:t>
            </a:r>
            <a:endParaRPr lang="en-AU" b="1" dirty="0"/>
          </a:p>
        </p:txBody>
      </p:sp>
      <p:pic>
        <p:nvPicPr>
          <p:cNvPr id="6" name="Picture 5" descr="Logo&#10;&#10;Description automatically generated">
            <a:extLst>
              <a:ext uri="{FF2B5EF4-FFF2-40B4-BE49-F238E27FC236}">
                <a16:creationId xmlns:a16="http://schemas.microsoft.com/office/drawing/2014/main" id="{8A97A65E-FAA9-4AF6-A786-7B257748B9D0}"/>
              </a:ext>
            </a:extLst>
          </p:cNvPr>
          <p:cNvPicPr>
            <a:picLocks noChangeAspect="1"/>
          </p:cNvPicPr>
          <p:nvPr/>
        </p:nvPicPr>
        <p:blipFill>
          <a:blip r:embed="rId2"/>
          <a:stretch>
            <a:fillRect/>
          </a:stretch>
        </p:blipFill>
        <p:spPr>
          <a:xfrm>
            <a:off x="1257236" y="388683"/>
            <a:ext cx="10247376" cy="2191512"/>
          </a:xfrm>
          <a:prstGeom prst="rect">
            <a:avLst/>
          </a:prstGeom>
          <a:solidFill>
            <a:schemeClr val="bg2"/>
          </a:solidFill>
        </p:spPr>
      </p:pic>
      <p:sp>
        <p:nvSpPr>
          <p:cNvPr id="7" name="TextBox 6">
            <a:extLst>
              <a:ext uri="{FF2B5EF4-FFF2-40B4-BE49-F238E27FC236}">
                <a16:creationId xmlns:a16="http://schemas.microsoft.com/office/drawing/2014/main" id="{29F5B387-13B4-4396-B90C-E224BEEECD1A}"/>
              </a:ext>
            </a:extLst>
          </p:cNvPr>
          <p:cNvSpPr txBox="1"/>
          <p:nvPr/>
        </p:nvSpPr>
        <p:spPr>
          <a:xfrm>
            <a:off x="2519265" y="2957804"/>
            <a:ext cx="9116008" cy="1754326"/>
          </a:xfrm>
          <a:prstGeom prst="rect">
            <a:avLst/>
          </a:prstGeom>
          <a:noFill/>
        </p:spPr>
        <p:txBody>
          <a:bodyPr wrap="square" rtlCol="0">
            <a:spAutoFit/>
          </a:bodyPr>
          <a:lstStyle/>
          <a:p>
            <a:r>
              <a:rPr lang="en-US" sz="3600" dirty="0"/>
              <a:t>Tobacco industry interference in public policy making – in Tasmania and internationally</a:t>
            </a:r>
            <a:endParaRPr lang="en-AU" sz="3600" dirty="0"/>
          </a:p>
        </p:txBody>
      </p:sp>
    </p:spTree>
    <p:extLst>
      <p:ext uri="{BB962C8B-B14F-4D97-AF65-F5344CB8AC3E}">
        <p14:creationId xmlns:p14="http://schemas.microsoft.com/office/powerpoint/2010/main" val="363099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9E47-240A-4E8D-B19C-D3027C83F78D}"/>
              </a:ext>
            </a:extLst>
          </p:cNvPr>
          <p:cNvSpPr>
            <a:spLocks noGrp="1"/>
          </p:cNvSpPr>
          <p:nvPr>
            <p:ph type="title"/>
          </p:nvPr>
        </p:nvSpPr>
        <p:spPr>
          <a:xfrm>
            <a:off x="2592924" y="624110"/>
            <a:ext cx="7284501" cy="852265"/>
          </a:xfrm>
        </p:spPr>
        <p:txBody>
          <a:bodyPr>
            <a:normAutofit/>
          </a:bodyPr>
          <a:lstStyle/>
          <a:p>
            <a:r>
              <a:rPr lang="en-US" sz="4800" b="1" dirty="0"/>
              <a:t>So – what do we have</a:t>
            </a:r>
            <a:r>
              <a:rPr lang="en-US" b="1" dirty="0"/>
              <a:t>?</a:t>
            </a:r>
            <a:endParaRPr lang="en-AU" b="1" dirty="0"/>
          </a:p>
        </p:txBody>
      </p:sp>
      <p:graphicFrame>
        <p:nvGraphicFramePr>
          <p:cNvPr id="4" name="Diagram 3">
            <a:extLst>
              <a:ext uri="{FF2B5EF4-FFF2-40B4-BE49-F238E27FC236}">
                <a16:creationId xmlns:a16="http://schemas.microsoft.com/office/drawing/2014/main" id="{61A6A5FC-B17C-4498-8ADF-E4C714E58A3A}"/>
              </a:ext>
            </a:extLst>
          </p:cNvPr>
          <p:cNvGraphicFramePr/>
          <p:nvPr/>
        </p:nvGraphicFramePr>
        <p:xfrm>
          <a:off x="1020727" y="1578074"/>
          <a:ext cx="11036594" cy="446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07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A597-BE37-425B-9738-B1F3725FFCB1}"/>
              </a:ext>
            </a:extLst>
          </p:cNvPr>
          <p:cNvSpPr>
            <a:spLocks noGrp="1"/>
          </p:cNvSpPr>
          <p:nvPr>
            <p:ph type="title"/>
          </p:nvPr>
        </p:nvSpPr>
        <p:spPr>
          <a:xfrm>
            <a:off x="1850066" y="624110"/>
            <a:ext cx="9654546" cy="1619360"/>
          </a:xfrm>
        </p:spPr>
        <p:txBody>
          <a:bodyPr>
            <a:normAutofit fontScale="90000"/>
          </a:bodyPr>
          <a:lstStyle/>
          <a:p>
            <a:r>
              <a:rPr lang="en-US" b="1" dirty="0"/>
              <a:t>Health groups – </a:t>
            </a:r>
            <a:br>
              <a:rPr lang="en-US" b="1" dirty="0"/>
            </a:br>
            <a:r>
              <a:rPr lang="en-US" b="1" dirty="0"/>
              <a:t>“supportive” but only a few “active” on endgame tobacco control reforms in Tasmania</a:t>
            </a:r>
            <a:endParaRPr lang="en-AU" b="1" dirty="0"/>
          </a:p>
        </p:txBody>
      </p:sp>
      <p:graphicFrame>
        <p:nvGraphicFramePr>
          <p:cNvPr id="3" name="Diagram 2">
            <a:extLst>
              <a:ext uri="{FF2B5EF4-FFF2-40B4-BE49-F238E27FC236}">
                <a16:creationId xmlns:a16="http://schemas.microsoft.com/office/drawing/2014/main" id="{1083A7C7-56BE-404C-B4B3-28357665653A}"/>
              </a:ext>
            </a:extLst>
          </p:cNvPr>
          <p:cNvGraphicFramePr/>
          <p:nvPr>
            <p:extLst>
              <p:ext uri="{D42A27DB-BD31-4B8C-83A1-F6EECF244321}">
                <p14:modId xmlns:p14="http://schemas.microsoft.com/office/powerpoint/2010/main" val="1288891200"/>
              </p:ext>
            </p:extLst>
          </p:nvPr>
        </p:nvGraphicFramePr>
        <p:xfrm>
          <a:off x="2498652" y="2328532"/>
          <a:ext cx="6096708" cy="402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02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883ED83-5F38-4EC2-BC8D-E517078DC1CA}"/>
              </a:ext>
            </a:extLst>
          </p:cNvPr>
          <p:cNvGraphicFramePr/>
          <p:nvPr>
            <p:extLst>
              <p:ext uri="{D42A27DB-BD31-4B8C-83A1-F6EECF244321}">
                <p14:modId xmlns:p14="http://schemas.microsoft.com/office/powerpoint/2010/main" val="1908335176"/>
              </p:ext>
            </p:extLst>
          </p:nvPr>
        </p:nvGraphicFramePr>
        <p:xfrm>
          <a:off x="2592925" y="624110"/>
          <a:ext cx="8911687" cy="128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89A392C-9D1A-42F0-9BA7-8B26DCCFA92F}"/>
              </a:ext>
            </a:extLst>
          </p:cNvPr>
          <p:cNvGraphicFramePr>
            <a:graphicFrameLocks noGrp="1"/>
          </p:cNvGraphicFramePr>
          <p:nvPr>
            <p:ph idx="1"/>
            <p:extLst>
              <p:ext uri="{D42A27DB-BD31-4B8C-83A1-F6EECF244321}">
                <p14:modId xmlns:p14="http://schemas.microsoft.com/office/powerpoint/2010/main" val="1209776138"/>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2235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F49B-D094-4B30-AD31-E032F0299B09}"/>
              </a:ext>
            </a:extLst>
          </p:cNvPr>
          <p:cNvSpPr>
            <a:spLocks noGrp="1"/>
          </p:cNvSpPr>
          <p:nvPr>
            <p:ph type="title" idx="4294967295"/>
          </p:nvPr>
        </p:nvSpPr>
        <p:spPr>
          <a:xfrm>
            <a:off x="3279775" y="623888"/>
            <a:ext cx="8912225" cy="1281112"/>
          </a:xfrm>
        </p:spPr>
        <p:txBody>
          <a:bodyPr/>
          <a:lstStyle/>
          <a:p>
            <a:r>
              <a:rPr lang="en-US" dirty="0"/>
              <a:t>International</a:t>
            </a:r>
            <a:endParaRPr lang="en-AU" dirty="0"/>
          </a:p>
        </p:txBody>
      </p:sp>
      <p:graphicFrame>
        <p:nvGraphicFramePr>
          <p:cNvPr id="5" name="Content Placeholder 4">
            <a:extLst>
              <a:ext uri="{FF2B5EF4-FFF2-40B4-BE49-F238E27FC236}">
                <a16:creationId xmlns:a16="http://schemas.microsoft.com/office/drawing/2014/main" id="{FA90247A-A1AE-4CDC-AE4D-B44A1C903E8C}"/>
              </a:ext>
            </a:extLst>
          </p:cNvPr>
          <p:cNvGraphicFramePr>
            <a:graphicFrameLocks noGrp="1"/>
          </p:cNvGraphicFramePr>
          <p:nvPr>
            <p:ph idx="4294967295"/>
            <p:extLst>
              <p:ext uri="{D42A27DB-BD31-4B8C-83A1-F6EECF244321}">
                <p14:modId xmlns:p14="http://schemas.microsoft.com/office/powerpoint/2010/main" val="3415193879"/>
              </p:ext>
            </p:extLst>
          </p:nvPr>
        </p:nvGraphicFramePr>
        <p:xfrm>
          <a:off x="3276600" y="21336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A362674-4F8B-447F-8E7D-7FAB183F37AA}"/>
              </a:ext>
            </a:extLst>
          </p:cNvPr>
          <p:cNvPicPr>
            <a:picLocks noChangeAspect="1"/>
          </p:cNvPicPr>
          <p:nvPr/>
        </p:nvPicPr>
        <p:blipFill>
          <a:blip r:embed="rId8"/>
          <a:stretch>
            <a:fillRect/>
          </a:stretch>
        </p:blipFill>
        <p:spPr>
          <a:xfrm>
            <a:off x="6857999" y="3027141"/>
            <a:ext cx="4402765" cy="2641659"/>
          </a:xfrm>
          <a:prstGeom prst="rect">
            <a:avLst/>
          </a:prstGeom>
        </p:spPr>
      </p:pic>
    </p:spTree>
    <p:extLst>
      <p:ext uri="{BB962C8B-B14F-4D97-AF65-F5344CB8AC3E}">
        <p14:creationId xmlns:p14="http://schemas.microsoft.com/office/powerpoint/2010/main" val="15525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5AA0BA5-1773-4723-B484-12D3866CA62D}"/>
              </a:ext>
            </a:extLst>
          </p:cNvPr>
          <p:cNvGraphicFramePr/>
          <p:nvPr>
            <p:extLst>
              <p:ext uri="{D42A27DB-BD31-4B8C-83A1-F6EECF244321}">
                <p14:modId xmlns:p14="http://schemas.microsoft.com/office/powerpoint/2010/main" val="2967604816"/>
              </p:ext>
            </p:extLst>
          </p:nvPr>
        </p:nvGraphicFramePr>
        <p:xfrm>
          <a:off x="2592925" y="624110"/>
          <a:ext cx="8911687" cy="128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a:extLst>
              <a:ext uri="{FF2B5EF4-FFF2-40B4-BE49-F238E27FC236}">
                <a16:creationId xmlns:a16="http://schemas.microsoft.com/office/drawing/2014/main" id="{094ADB08-95F5-4F8E-9D90-9964C33C1C8F}"/>
              </a:ext>
            </a:extLst>
          </p:cNvPr>
          <p:cNvGraphicFramePr>
            <a:graphicFrameLocks noGrp="1"/>
          </p:cNvGraphicFramePr>
          <p:nvPr>
            <p:ph idx="1"/>
            <p:extLst>
              <p:ext uri="{D42A27DB-BD31-4B8C-83A1-F6EECF244321}">
                <p14:modId xmlns:p14="http://schemas.microsoft.com/office/powerpoint/2010/main" val="1482399475"/>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6830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49D0F6-3DC2-4065-B1BB-1EFA2C4E936D}"/>
              </a:ext>
            </a:extLst>
          </p:cNvPr>
          <p:cNvGraphicFramePr/>
          <p:nvPr>
            <p:extLst>
              <p:ext uri="{D42A27DB-BD31-4B8C-83A1-F6EECF244321}">
                <p14:modId xmlns:p14="http://schemas.microsoft.com/office/powerpoint/2010/main" val="321500064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48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474AAE-69C8-4F42-A183-C63088DBB247}"/>
              </a:ext>
            </a:extLst>
          </p:cNvPr>
          <p:cNvGraphicFramePr/>
          <p:nvPr>
            <p:extLst>
              <p:ext uri="{D42A27DB-BD31-4B8C-83A1-F6EECF244321}">
                <p14:modId xmlns:p14="http://schemas.microsoft.com/office/powerpoint/2010/main" val="3122473154"/>
              </p:ext>
            </p:extLst>
          </p:nvPr>
        </p:nvGraphicFramePr>
        <p:xfrm>
          <a:off x="2592925" y="624110"/>
          <a:ext cx="8911687" cy="128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a:extLst>
              <a:ext uri="{FF2B5EF4-FFF2-40B4-BE49-F238E27FC236}">
                <a16:creationId xmlns:a16="http://schemas.microsoft.com/office/drawing/2014/main" id="{20A4BADD-5925-47B9-8111-A92170F915EC}"/>
              </a:ext>
            </a:extLst>
          </p:cNvPr>
          <p:cNvGraphicFramePr>
            <a:graphicFrameLocks noGrp="1"/>
          </p:cNvGraphicFramePr>
          <p:nvPr>
            <p:ph idx="1"/>
            <p:extLst>
              <p:ext uri="{D42A27DB-BD31-4B8C-83A1-F6EECF244321}">
                <p14:modId xmlns:p14="http://schemas.microsoft.com/office/powerpoint/2010/main" val="1923588315"/>
              </p:ext>
            </p:extLst>
          </p:nvPr>
        </p:nvGraphicFramePr>
        <p:xfrm>
          <a:off x="2589212" y="2133600"/>
          <a:ext cx="8660036" cy="41002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461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23E4789-ED04-43D3-A6AD-D3BAFBF30456}"/>
              </a:ext>
            </a:extLst>
          </p:cNvPr>
          <p:cNvGraphicFramePr/>
          <p:nvPr>
            <p:extLst>
              <p:ext uri="{D42A27DB-BD31-4B8C-83A1-F6EECF244321}">
                <p14:modId xmlns:p14="http://schemas.microsoft.com/office/powerpoint/2010/main" val="2618616416"/>
              </p:ext>
            </p:extLst>
          </p:nvPr>
        </p:nvGraphicFramePr>
        <p:xfrm>
          <a:off x="2592925" y="624110"/>
          <a:ext cx="8911687" cy="128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a:extLst>
              <a:ext uri="{FF2B5EF4-FFF2-40B4-BE49-F238E27FC236}">
                <a16:creationId xmlns:a16="http://schemas.microsoft.com/office/drawing/2014/main" id="{8AD35176-1F4A-4D56-AC74-096E4D669AD5}"/>
              </a:ext>
            </a:extLst>
          </p:cNvPr>
          <p:cNvGraphicFramePr>
            <a:graphicFrameLocks noGrp="1"/>
          </p:cNvGraphicFramePr>
          <p:nvPr>
            <p:ph idx="1"/>
            <p:extLst>
              <p:ext uri="{D42A27DB-BD31-4B8C-83A1-F6EECF244321}">
                <p14:modId xmlns:p14="http://schemas.microsoft.com/office/powerpoint/2010/main" val="1268554416"/>
              </p:ext>
            </p:extLst>
          </p:nvPr>
        </p:nvGraphicFramePr>
        <p:xfrm>
          <a:off x="2589212" y="2228850"/>
          <a:ext cx="8915400" cy="3777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7029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Diagram 17">
            <a:extLst>
              <a:ext uri="{FF2B5EF4-FFF2-40B4-BE49-F238E27FC236}">
                <a16:creationId xmlns:a16="http://schemas.microsoft.com/office/drawing/2014/main" id="{1936DB9D-00E9-495B-8267-BACDD25276E7}"/>
              </a:ext>
            </a:extLst>
          </p:cNvPr>
          <p:cNvGraphicFramePr/>
          <p:nvPr>
            <p:extLst>
              <p:ext uri="{D42A27DB-BD31-4B8C-83A1-F6EECF244321}">
                <p14:modId xmlns:p14="http://schemas.microsoft.com/office/powerpoint/2010/main" val="1438910017"/>
              </p:ext>
            </p:extLst>
          </p:nvPr>
        </p:nvGraphicFramePr>
        <p:xfrm>
          <a:off x="1433889" y="1059872"/>
          <a:ext cx="3012216" cy="4851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graphicFrame>
        <p:nvGraphicFramePr>
          <p:cNvPr id="11" name="Content Placeholder 10">
            <a:extLst>
              <a:ext uri="{FF2B5EF4-FFF2-40B4-BE49-F238E27FC236}">
                <a16:creationId xmlns:a16="http://schemas.microsoft.com/office/drawing/2014/main" id="{5F4807AF-C6EF-4774-9A9D-DFE2E76339B3}"/>
              </a:ext>
            </a:extLst>
          </p:cNvPr>
          <p:cNvGraphicFramePr>
            <a:graphicFrameLocks noGrp="1"/>
          </p:cNvGraphicFramePr>
          <p:nvPr>
            <p:ph idx="1"/>
            <p:extLst>
              <p:ext uri="{D42A27DB-BD31-4B8C-83A1-F6EECF244321}">
                <p14:modId xmlns:p14="http://schemas.microsoft.com/office/powerpoint/2010/main" val="1982185205"/>
              </p:ext>
            </p:extLst>
          </p:nvPr>
        </p:nvGraphicFramePr>
        <p:xfrm>
          <a:off x="5280368" y="1059872"/>
          <a:ext cx="6224244" cy="48513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1568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AEE-CA3C-434F-8D13-A4C39A29B6A8}"/>
              </a:ext>
            </a:extLst>
          </p:cNvPr>
          <p:cNvSpPr>
            <a:spLocks noGrp="1"/>
          </p:cNvSpPr>
          <p:nvPr>
            <p:ph type="title"/>
          </p:nvPr>
        </p:nvSpPr>
        <p:spPr/>
        <p:txBody>
          <a:bodyPr/>
          <a:lstStyle/>
          <a:p>
            <a:r>
              <a:rPr lang="en-US" b="1" dirty="0"/>
              <a:t>Robert Mallett</a:t>
            </a:r>
            <a:endParaRPr lang="en-AU" b="1" dirty="0"/>
          </a:p>
        </p:txBody>
      </p:sp>
      <p:pic>
        <p:nvPicPr>
          <p:cNvPr id="4" name="Content Placeholder 3">
            <a:extLst>
              <a:ext uri="{FF2B5EF4-FFF2-40B4-BE49-F238E27FC236}">
                <a16:creationId xmlns:a16="http://schemas.microsoft.com/office/drawing/2014/main" id="{7117CB4A-0F86-4EC6-B480-DC1783ADBF34}"/>
              </a:ext>
            </a:extLst>
          </p:cNvPr>
          <p:cNvPicPr>
            <a:picLocks noGrp="1" noChangeAspect="1"/>
          </p:cNvPicPr>
          <p:nvPr>
            <p:ph idx="1"/>
          </p:nvPr>
        </p:nvPicPr>
        <p:blipFill>
          <a:blip r:embed="rId3"/>
          <a:stretch>
            <a:fillRect/>
          </a:stretch>
        </p:blipFill>
        <p:spPr>
          <a:xfrm>
            <a:off x="2592926" y="1466202"/>
            <a:ext cx="4788950" cy="3531375"/>
          </a:xfrm>
          <a:prstGeom prst="rect">
            <a:avLst/>
          </a:prstGeom>
        </p:spPr>
      </p:pic>
      <p:sp>
        <p:nvSpPr>
          <p:cNvPr id="5" name="TextBox 4">
            <a:extLst>
              <a:ext uri="{FF2B5EF4-FFF2-40B4-BE49-F238E27FC236}">
                <a16:creationId xmlns:a16="http://schemas.microsoft.com/office/drawing/2014/main" id="{5937EE22-CD4E-478D-A16D-451C2240A090}"/>
              </a:ext>
            </a:extLst>
          </p:cNvPr>
          <p:cNvSpPr txBox="1"/>
          <p:nvPr/>
        </p:nvSpPr>
        <p:spPr>
          <a:xfrm>
            <a:off x="8125496" y="664828"/>
            <a:ext cx="2802982" cy="1754326"/>
          </a:xfrm>
          <a:prstGeom prst="rect">
            <a:avLst/>
          </a:prstGeom>
          <a:noFill/>
        </p:spPr>
        <p:txBody>
          <a:bodyPr wrap="square" rtlCol="0">
            <a:spAutoFit/>
          </a:bodyPr>
          <a:lstStyle/>
          <a:p>
            <a:r>
              <a:rPr lang="en-US" dirty="0"/>
              <a:t>Member of the Liberal Party, candidate, and on the State Council.</a:t>
            </a:r>
          </a:p>
          <a:p>
            <a:endParaRPr lang="en-US" dirty="0"/>
          </a:p>
          <a:p>
            <a:r>
              <a:rPr lang="en-US" dirty="0"/>
              <a:t>CEO Small Business Council</a:t>
            </a:r>
            <a:endParaRPr lang="en-AU" dirty="0"/>
          </a:p>
        </p:txBody>
      </p:sp>
      <p:pic>
        <p:nvPicPr>
          <p:cNvPr id="7" name="Picture 6" descr="Graphical user interface, application&#10;&#10;Description automatically generated">
            <a:extLst>
              <a:ext uri="{FF2B5EF4-FFF2-40B4-BE49-F238E27FC236}">
                <a16:creationId xmlns:a16="http://schemas.microsoft.com/office/drawing/2014/main" id="{E71A0A7F-E966-4B71-AE30-D0FE518CFD74}"/>
              </a:ext>
            </a:extLst>
          </p:cNvPr>
          <p:cNvPicPr>
            <a:picLocks noChangeAspect="1"/>
          </p:cNvPicPr>
          <p:nvPr/>
        </p:nvPicPr>
        <p:blipFill>
          <a:blip r:embed="rId4"/>
          <a:stretch>
            <a:fillRect/>
          </a:stretch>
        </p:blipFill>
        <p:spPr>
          <a:xfrm>
            <a:off x="5623511" y="3138488"/>
            <a:ext cx="5733930" cy="2814638"/>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A9D858C2-D786-43E3-9187-B344F4AFEB33}"/>
              </a:ext>
            </a:extLst>
          </p:cNvPr>
          <p:cNvPicPr>
            <a:picLocks noChangeAspect="1"/>
          </p:cNvPicPr>
          <p:nvPr/>
        </p:nvPicPr>
        <p:blipFill>
          <a:blip r:embed="rId5"/>
          <a:stretch>
            <a:fillRect/>
          </a:stretch>
        </p:blipFill>
        <p:spPr>
          <a:xfrm>
            <a:off x="1343025" y="4000500"/>
            <a:ext cx="4549974" cy="2566987"/>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C707C2B-549E-451E-B455-BEE9EE40A675}"/>
                  </a:ext>
                </a:extLst>
              </p14:cNvPr>
              <p14:cNvContentPartPr/>
              <p14:nvPr/>
            </p14:nvContentPartPr>
            <p14:xfrm>
              <a:off x="2331270" y="5523030"/>
              <a:ext cx="1728000" cy="934560"/>
            </p14:xfrm>
          </p:contentPart>
        </mc:Choice>
        <mc:Fallback xmlns="">
          <p:pic>
            <p:nvPicPr>
              <p:cNvPr id="10" name="Ink 9">
                <a:extLst>
                  <a:ext uri="{FF2B5EF4-FFF2-40B4-BE49-F238E27FC236}">
                    <a16:creationId xmlns:a16="http://schemas.microsoft.com/office/drawing/2014/main" id="{9C707C2B-549E-451E-B455-BEE9EE40A675}"/>
                  </a:ext>
                </a:extLst>
              </p:cNvPr>
              <p:cNvPicPr/>
              <p:nvPr/>
            </p:nvPicPr>
            <p:blipFill>
              <a:blip r:embed="rId7"/>
              <a:stretch>
                <a:fillRect/>
              </a:stretch>
            </p:blipFill>
            <p:spPr>
              <a:xfrm>
                <a:off x="2322630" y="5514030"/>
                <a:ext cx="1745640" cy="95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EDF76938-B9AC-461C-9947-7D453DF44506}"/>
                  </a:ext>
                </a:extLst>
              </p14:cNvPr>
              <p14:cNvContentPartPr/>
              <p14:nvPr/>
            </p14:nvContentPartPr>
            <p14:xfrm>
              <a:off x="8474310" y="4895910"/>
              <a:ext cx="1624320" cy="954360"/>
            </p14:xfrm>
          </p:contentPart>
        </mc:Choice>
        <mc:Fallback xmlns="">
          <p:pic>
            <p:nvPicPr>
              <p:cNvPr id="11" name="Ink 10">
                <a:extLst>
                  <a:ext uri="{FF2B5EF4-FFF2-40B4-BE49-F238E27FC236}">
                    <a16:creationId xmlns:a16="http://schemas.microsoft.com/office/drawing/2014/main" id="{EDF76938-B9AC-461C-9947-7D453DF44506}"/>
                  </a:ext>
                </a:extLst>
              </p:cNvPr>
              <p:cNvPicPr/>
              <p:nvPr/>
            </p:nvPicPr>
            <p:blipFill>
              <a:blip r:embed="rId9"/>
              <a:stretch>
                <a:fillRect/>
              </a:stretch>
            </p:blipFill>
            <p:spPr>
              <a:xfrm>
                <a:off x="8465670" y="4886910"/>
                <a:ext cx="1641960" cy="972000"/>
              </a:xfrm>
              <a:prstGeom prst="rect">
                <a:avLst/>
              </a:prstGeom>
            </p:spPr>
          </p:pic>
        </mc:Fallback>
      </mc:AlternateContent>
      <p:grpSp>
        <p:nvGrpSpPr>
          <p:cNvPr id="14" name="Group 13">
            <a:extLst>
              <a:ext uri="{FF2B5EF4-FFF2-40B4-BE49-F238E27FC236}">
                <a16:creationId xmlns:a16="http://schemas.microsoft.com/office/drawing/2014/main" id="{420596DE-2043-4E67-AB4B-58C69B019FD8}"/>
              </a:ext>
            </a:extLst>
          </p:cNvPr>
          <p:cNvGrpSpPr/>
          <p:nvPr/>
        </p:nvGrpSpPr>
        <p:grpSpPr>
          <a:xfrm>
            <a:off x="11181870" y="2714310"/>
            <a:ext cx="219600" cy="29160"/>
            <a:chOff x="11181870" y="2714310"/>
            <a:chExt cx="219600" cy="2916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7217EDD1-7229-4214-A65B-F3E4B1FFC65F}"/>
                    </a:ext>
                  </a:extLst>
                </p14:cNvPr>
                <p14:cNvContentPartPr/>
                <p14:nvPr/>
              </p14:nvContentPartPr>
              <p14:xfrm>
                <a:off x="11401110" y="2743110"/>
                <a:ext cx="360" cy="360"/>
              </p14:xfrm>
            </p:contentPart>
          </mc:Choice>
          <mc:Fallback xmlns="">
            <p:pic>
              <p:nvPicPr>
                <p:cNvPr id="12" name="Ink 11">
                  <a:extLst>
                    <a:ext uri="{FF2B5EF4-FFF2-40B4-BE49-F238E27FC236}">
                      <a16:creationId xmlns:a16="http://schemas.microsoft.com/office/drawing/2014/main" id="{7217EDD1-7229-4214-A65B-F3E4B1FFC65F}"/>
                    </a:ext>
                  </a:extLst>
                </p:cNvPr>
                <p:cNvPicPr/>
                <p:nvPr/>
              </p:nvPicPr>
              <p:blipFill>
                <a:blip r:embed="rId11"/>
                <a:stretch>
                  <a:fillRect/>
                </a:stretch>
              </p:blipFill>
              <p:spPr>
                <a:xfrm>
                  <a:off x="11392470" y="27341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A55D48F6-28D0-4E26-858A-70E29242CD90}"/>
                    </a:ext>
                  </a:extLst>
                </p14:cNvPr>
                <p14:cNvContentPartPr/>
                <p14:nvPr/>
              </p14:nvContentPartPr>
              <p14:xfrm>
                <a:off x="11181870" y="2714310"/>
                <a:ext cx="360" cy="360"/>
              </p14:xfrm>
            </p:contentPart>
          </mc:Choice>
          <mc:Fallback xmlns="">
            <p:pic>
              <p:nvPicPr>
                <p:cNvPr id="13" name="Ink 12">
                  <a:extLst>
                    <a:ext uri="{FF2B5EF4-FFF2-40B4-BE49-F238E27FC236}">
                      <a16:creationId xmlns:a16="http://schemas.microsoft.com/office/drawing/2014/main" id="{A55D48F6-28D0-4E26-858A-70E29242CD90}"/>
                    </a:ext>
                  </a:extLst>
                </p:cNvPr>
                <p:cNvPicPr/>
                <p:nvPr/>
              </p:nvPicPr>
              <p:blipFill>
                <a:blip r:embed="rId11"/>
                <a:stretch>
                  <a:fillRect/>
                </a:stretch>
              </p:blipFill>
              <p:spPr>
                <a:xfrm>
                  <a:off x="11173230" y="2705310"/>
                  <a:ext cx="18000" cy="18000"/>
                </a:xfrm>
                <a:prstGeom prst="rect">
                  <a:avLst/>
                </a:prstGeom>
              </p:spPr>
            </p:pic>
          </mc:Fallback>
        </mc:AlternateContent>
      </p:grpSp>
      <p:grpSp>
        <p:nvGrpSpPr>
          <p:cNvPr id="18" name="Group 17">
            <a:extLst>
              <a:ext uri="{FF2B5EF4-FFF2-40B4-BE49-F238E27FC236}">
                <a16:creationId xmlns:a16="http://schemas.microsoft.com/office/drawing/2014/main" id="{8558F969-52EC-492F-B3E6-FF088B6EB11D}"/>
              </a:ext>
            </a:extLst>
          </p:cNvPr>
          <p:cNvGrpSpPr/>
          <p:nvPr/>
        </p:nvGrpSpPr>
        <p:grpSpPr>
          <a:xfrm>
            <a:off x="10334070" y="1809630"/>
            <a:ext cx="10080" cy="9720"/>
            <a:chOff x="10334070" y="1809630"/>
            <a:chExt cx="10080" cy="9720"/>
          </a:xfrm>
        </p:grpSpPr>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EC60CE7B-29A6-435D-8529-AAE528800723}"/>
                    </a:ext>
                  </a:extLst>
                </p14:cNvPr>
                <p14:cNvContentPartPr/>
                <p14:nvPr/>
              </p14:nvContentPartPr>
              <p14:xfrm>
                <a:off x="10343790" y="1809630"/>
                <a:ext cx="360" cy="360"/>
              </p14:xfrm>
            </p:contentPart>
          </mc:Choice>
          <mc:Fallback xmlns="">
            <p:pic>
              <p:nvPicPr>
                <p:cNvPr id="15" name="Ink 14">
                  <a:extLst>
                    <a:ext uri="{FF2B5EF4-FFF2-40B4-BE49-F238E27FC236}">
                      <a16:creationId xmlns:a16="http://schemas.microsoft.com/office/drawing/2014/main" id="{EC60CE7B-29A6-435D-8529-AAE528800723}"/>
                    </a:ext>
                  </a:extLst>
                </p:cNvPr>
                <p:cNvPicPr/>
                <p:nvPr/>
              </p:nvPicPr>
              <p:blipFill>
                <a:blip r:embed="rId11"/>
                <a:stretch>
                  <a:fillRect/>
                </a:stretch>
              </p:blipFill>
              <p:spPr>
                <a:xfrm>
                  <a:off x="10335150" y="1800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0E66C8CE-F0F0-4D6C-B66D-92B5F49B075A}"/>
                    </a:ext>
                  </a:extLst>
                </p14:cNvPr>
                <p14:cNvContentPartPr/>
                <p14:nvPr/>
              </p14:nvContentPartPr>
              <p14:xfrm>
                <a:off x="10334070" y="1818990"/>
                <a:ext cx="360" cy="360"/>
              </p14:xfrm>
            </p:contentPart>
          </mc:Choice>
          <mc:Fallback xmlns="">
            <p:pic>
              <p:nvPicPr>
                <p:cNvPr id="16" name="Ink 15">
                  <a:extLst>
                    <a:ext uri="{FF2B5EF4-FFF2-40B4-BE49-F238E27FC236}">
                      <a16:creationId xmlns:a16="http://schemas.microsoft.com/office/drawing/2014/main" id="{0E66C8CE-F0F0-4D6C-B66D-92B5F49B075A}"/>
                    </a:ext>
                  </a:extLst>
                </p:cNvPr>
                <p:cNvPicPr/>
                <p:nvPr/>
              </p:nvPicPr>
              <p:blipFill>
                <a:blip r:embed="rId11"/>
                <a:stretch>
                  <a:fillRect/>
                </a:stretch>
              </p:blipFill>
              <p:spPr>
                <a:xfrm>
                  <a:off x="10325430" y="18099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4C177380-2398-4377-88C8-967E80BB59A3}"/>
                    </a:ext>
                  </a:extLst>
                </p14:cNvPr>
                <p14:cNvContentPartPr/>
                <p14:nvPr/>
              </p14:nvContentPartPr>
              <p14:xfrm>
                <a:off x="10334070" y="1818990"/>
                <a:ext cx="360" cy="360"/>
              </p14:xfrm>
            </p:contentPart>
          </mc:Choice>
          <mc:Fallback xmlns="">
            <p:pic>
              <p:nvPicPr>
                <p:cNvPr id="17" name="Ink 16">
                  <a:extLst>
                    <a:ext uri="{FF2B5EF4-FFF2-40B4-BE49-F238E27FC236}">
                      <a16:creationId xmlns:a16="http://schemas.microsoft.com/office/drawing/2014/main" id="{4C177380-2398-4377-88C8-967E80BB59A3}"/>
                    </a:ext>
                  </a:extLst>
                </p:cNvPr>
                <p:cNvPicPr/>
                <p:nvPr/>
              </p:nvPicPr>
              <p:blipFill>
                <a:blip r:embed="rId11"/>
                <a:stretch>
                  <a:fillRect/>
                </a:stretch>
              </p:blipFill>
              <p:spPr>
                <a:xfrm>
                  <a:off x="10325430" y="180999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58ECBCE5-85B4-48EA-8A28-F23EB722A6EB}"/>
                  </a:ext>
                </a:extLst>
              </p14:cNvPr>
              <p14:cNvContentPartPr/>
              <p14:nvPr/>
            </p14:nvContentPartPr>
            <p14:xfrm>
              <a:off x="8867430" y="2076030"/>
              <a:ext cx="360" cy="360"/>
            </p14:xfrm>
          </p:contentPart>
        </mc:Choice>
        <mc:Fallback xmlns="">
          <p:pic>
            <p:nvPicPr>
              <p:cNvPr id="21" name="Ink 20">
                <a:extLst>
                  <a:ext uri="{FF2B5EF4-FFF2-40B4-BE49-F238E27FC236}">
                    <a16:creationId xmlns:a16="http://schemas.microsoft.com/office/drawing/2014/main" id="{58ECBCE5-85B4-48EA-8A28-F23EB722A6EB}"/>
                  </a:ext>
                </a:extLst>
              </p:cNvPr>
              <p:cNvPicPr/>
              <p:nvPr/>
            </p:nvPicPr>
            <p:blipFill>
              <a:blip r:embed="rId11"/>
              <a:stretch>
                <a:fillRect/>
              </a:stretch>
            </p:blipFill>
            <p:spPr>
              <a:xfrm>
                <a:off x="8858790" y="2067030"/>
                <a:ext cx="18000" cy="18000"/>
              </a:xfrm>
              <a:prstGeom prst="rect">
                <a:avLst/>
              </a:prstGeom>
            </p:spPr>
          </p:pic>
        </mc:Fallback>
      </mc:AlternateContent>
    </p:spTree>
    <p:extLst>
      <p:ext uri="{BB962C8B-B14F-4D97-AF65-F5344CB8AC3E}">
        <p14:creationId xmlns:p14="http://schemas.microsoft.com/office/powerpoint/2010/main" val="78922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B8DFE2D-92CE-4573-BACE-703CD831FA33}"/>
              </a:ext>
            </a:extLst>
          </p:cNvPr>
          <p:cNvGraphicFramePr/>
          <p:nvPr/>
        </p:nvGraphicFramePr>
        <p:xfrm>
          <a:off x="2592925" y="624110"/>
          <a:ext cx="8911687" cy="128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agram&#10;&#10;Description automatically generated with low confidence">
            <a:extLst>
              <a:ext uri="{FF2B5EF4-FFF2-40B4-BE49-F238E27FC236}">
                <a16:creationId xmlns:a16="http://schemas.microsoft.com/office/drawing/2014/main" id="{BDEFD70D-F82A-4E49-A53E-07F558F02673}"/>
              </a:ext>
            </a:extLst>
          </p:cNvPr>
          <p:cNvPicPr>
            <a:picLocks noChangeAspect="1"/>
          </p:cNvPicPr>
          <p:nvPr/>
        </p:nvPicPr>
        <p:blipFill>
          <a:blip r:embed="rId8"/>
          <a:stretch>
            <a:fillRect/>
          </a:stretch>
        </p:blipFill>
        <p:spPr>
          <a:xfrm>
            <a:off x="644772" y="1708151"/>
            <a:ext cx="5990492" cy="3244850"/>
          </a:xfrm>
          <a:prstGeom prst="rect">
            <a:avLst/>
          </a:prstGeom>
        </p:spPr>
      </p:pic>
      <p:sp>
        <p:nvSpPr>
          <p:cNvPr id="8" name="TextBox 7">
            <a:extLst>
              <a:ext uri="{FF2B5EF4-FFF2-40B4-BE49-F238E27FC236}">
                <a16:creationId xmlns:a16="http://schemas.microsoft.com/office/drawing/2014/main" id="{AC76937C-11BC-4C1C-9C34-17EF725848E4}"/>
              </a:ext>
            </a:extLst>
          </p:cNvPr>
          <p:cNvSpPr txBox="1"/>
          <p:nvPr/>
        </p:nvSpPr>
        <p:spPr>
          <a:xfrm>
            <a:off x="815487" y="1708151"/>
            <a:ext cx="2358536" cy="369332"/>
          </a:xfrm>
          <a:prstGeom prst="rect">
            <a:avLst/>
          </a:prstGeom>
          <a:solidFill>
            <a:schemeClr val="bg1"/>
          </a:solidFill>
        </p:spPr>
        <p:txBody>
          <a:bodyPr wrap="square" rtlCol="0">
            <a:spAutoFit/>
          </a:bodyPr>
          <a:lstStyle/>
          <a:p>
            <a:r>
              <a:rPr lang="en-US" dirty="0"/>
              <a:t>The newsagents</a:t>
            </a:r>
            <a:endParaRPr lang="en-AU" dirty="0"/>
          </a:p>
        </p:txBody>
      </p:sp>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2D2F8E4C-9D65-404F-9EB9-E27D9B2F0A15}"/>
                  </a:ext>
                </a:extLst>
              </p14:cNvPr>
              <p14:cNvContentPartPr/>
              <p14:nvPr/>
            </p14:nvContentPartPr>
            <p14:xfrm>
              <a:off x="6406470" y="2875230"/>
              <a:ext cx="1760400" cy="592560"/>
            </p14:xfrm>
          </p:contentPart>
        </mc:Choice>
        <mc:Fallback xmlns="">
          <p:pic>
            <p:nvPicPr>
              <p:cNvPr id="13" name="Ink 12">
                <a:extLst>
                  <a:ext uri="{FF2B5EF4-FFF2-40B4-BE49-F238E27FC236}">
                    <a16:creationId xmlns:a16="http://schemas.microsoft.com/office/drawing/2014/main" id="{2D2F8E4C-9D65-404F-9EB9-E27D9B2F0A15}"/>
                  </a:ext>
                </a:extLst>
              </p:cNvPr>
              <p:cNvPicPr/>
              <p:nvPr/>
            </p:nvPicPr>
            <p:blipFill>
              <a:blip r:embed="rId10"/>
              <a:stretch>
                <a:fillRect/>
              </a:stretch>
            </p:blipFill>
            <p:spPr>
              <a:xfrm>
                <a:off x="6397470" y="2866230"/>
                <a:ext cx="177804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AC0BA6DE-20A8-478D-BA81-20C722D06C12}"/>
                  </a:ext>
                </a:extLst>
              </p14:cNvPr>
              <p14:cNvContentPartPr/>
              <p14:nvPr/>
            </p14:nvContentPartPr>
            <p14:xfrm>
              <a:off x="8503470" y="4781430"/>
              <a:ext cx="908280" cy="669960"/>
            </p14:xfrm>
          </p:contentPart>
        </mc:Choice>
        <mc:Fallback xmlns="">
          <p:pic>
            <p:nvPicPr>
              <p:cNvPr id="15" name="Ink 14">
                <a:extLst>
                  <a:ext uri="{FF2B5EF4-FFF2-40B4-BE49-F238E27FC236}">
                    <a16:creationId xmlns:a16="http://schemas.microsoft.com/office/drawing/2014/main" id="{AC0BA6DE-20A8-478D-BA81-20C722D06C12}"/>
                  </a:ext>
                </a:extLst>
              </p:cNvPr>
              <p:cNvPicPr/>
              <p:nvPr/>
            </p:nvPicPr>
            <p:blipFill>
              <a:blip r:embed="rId12"/>
              <a:stretch>
                <a:fillRect/>
              </a:stretch>
            </p:blipFill>
            <p:spPr>
              <a:xfrm>
                <a:off x="8494830" y="4772430"/>
                <a:ext cx="925920" cy="687600"/>
              </a:xfrm>
              <a:prstGeom prst="rect">
                <a:avLst/>
              </a:prstGeom>
            </p:spPr>
          </p:pic>
        </mc:Fallback>
      </mc:AlternateContent>
      <p:pic>
        <p:nvPicPr>
          <p:cNvPr id="12" name="Picture 11" descr="Graphical user interface, application&#10;&#10;Description automatically generated with medium confidence">
            <a:extLst>
              <a:ext uri="{FF2B5EF4-FFF2-40B4-BE49-F238E27FC236}">
                <a16:creationId xmlns:a16="http://schemas.microsoft.com/office/drawing/2014/main" id="{3C02D042-C0D6-4DBF-B75D-8A5BF6A67EBE}"/>
              </a:ext>
            </a:extLst>
          </p:cNvPr>
          <p:cNvPicPr>
            <a:picLocks noChangeAspect="1"/>
          </p:cNvPicPr>
          <p:nvPr/>
        </p:nvPicPr>
        <p:blipFill>
          <a:blip r:embed="rId13"/>
          <a:stretch>
            <a:fillRect/>
          </a:stretch>
        </p:blipFill>
        <p:spPr>
          <a:xfrm>
            <a:off x="6635264" y="1708151"/>
            <a:ext cx="5174599" cy="4863331"/>
          </a:xfrm>
          <a:prstGeom prst="rect">
            <a:avLst/>
          </a:prstGeom>
        </p:spPr>
      </p:pic>
      <p:sp>
        <p:nvSpPr>
          <p:cNvPr id="16" name="TextBox 15">
            <a:extLst>
              <a:ext uri="{FF2B5EF4-FFF2-40B4-BE49-F238E27FC236}">
                <a16:creationId xmlns:a16="http://schemas.microsoft.com/office/drawing/2014/main" id="{44E73D62-2297-4B64-8075-D4E86FCCC684}"/>
              </a:ext>
            </a:extLst>
          </p:cNvPr>
          <p:cNvSpPr txBox="1"/>
          <p:nvPr/>
        </p:nvSpPr>
        <p:spPr>
          <a:xfrm>
            <a:off x="9028306" y="1836117"/>
            <a:ext cx="2705100" cy="369332"/>
          </a:xfrm>
          <a:prstGeom prst="rect">
            <a:avLst/>
          </a:prstGeom>
          <a:solidFill>
            <a:schemeClr val="bg1"/>
          </a:solidFill>
        </p:spPr>
        <p:txBody>
          <a:bodyPr wrap="square" rtlCol="0">
            <a:spAutoFit/>
          </a:bodyPr>
          <a:lstStyle/>
          <a:p>
            <a:r>
              <a:rPr lang="en-US" dirty="0"/>
              <a:t>The Master Grocers</a:t>
            </a:r>
            <a:endParaRPr lang="en-AU" dirty="0"/>
          </a:p>
        </p:txBody>
      </p:sp>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13AB94E2-F853-4AF1-B5B5-1447A9CA93A8}"/>
                  </a:ext>
                </a:extLst>
              </p14:cNvPr>
              <p14:cNvContentPartPr/>
              <p14:nvPr/>
            </p14:nvContentPartPr>
            <p14:xfrm>
              <a:off x="11315298" y="6180757"/>
              <a:ext cx="360" cy="360"/>
            </p14:xfrm>
          </p:contentPart>
        </mc:Choice>
        <mc:Fallback xmlns="">
          <p:pic>
            <p:nvPicPr>
              <p:cNvPr id="20" name="Ink 19">
                <a:extLst>
                  <a:ext uri="{FF2B5EF4-FFF2-40B4-BE49-F238E27FC236}">
                    <a16:creationId xmlns:a16="http://schemas.microsoft.com/office/drawing/2014/main" id="{13AB94E2-F853-4AF1-B5B5-1447A9CA93A8}"/>
                  </a:ext>
                </a:extLst>
              </p:cNvPr>
              <p:cNvPicPr/>
              <p:nvPr/>
            </p:nvPicPr>
            <p:blipFill>
              <a:blip r:embed="rId18"/>
              <a:stretch>
                <a:fillRect/>
              </a:stretch>
            </p:blipFill>
            <p:spPr>
              <a:xfrm>
                <a:off x="11306658" y="6171757"/>
                <a:ext cx="18000" cy="18000"/>
              </a:xfrm>
              <a:prstGeom prst="rect">
                <a:avLst/>
              </a:prstGeom>
            </p:spPr>
          </p:pic>
        </mc:Fallback>
      </mc:AlternateContent>
      <p:pic>
        <p:nvPicPr>
          <p:cNvPr id="22" name="Picture 21" descr="Text, letter&#10;&#10;Description automatically generated">
            <a:extLst>
              <a:ext uri="{FF2B5EF4-FFF2-40B4-BE49-F238E27FC236}">
                <a16:creationId xmlns:a16="http://schemas.microsoft.com/office/drawing/2014/main" id="{8EFF3F28-3CEB-4E8D-85FA-4FAA390716A6}"/>
              </a:ext>
            </a:extLst>
          </p:cNvPr>
          <p:cNvPicPr>
            <a:picLocks noChangeAspect="1"/>
          </p:cNvPicPr>
          <p:nvPr/>
        </p:nvPicPr>
        <p:blipFill>
          <a:blip r:embed="rId19"/>
          <a:stretch>
            <a:fillRect/>
          </a:stretch>
        </p:blipFill>
        <p:spPr>
          <a:xfrm>
            <a:off x="1403838" y="4704372"/>
            <a:ext cx="4152900" cy="1958324"/>
          </a:xfrm>
          <a:prstGeom prst="rect">
            <a:avLst/>
          </a:prstGeom>
        </p:spPr>
      </p:pic>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492472CA-FD93-4A60-A3C3-CFB1DF4D5978}"/>
                  </a:ext>
                </a:extLst>
              </p14:cNvPr>
              <p14:cNvContentPartPr/>
              <p14:nvPr/>
            </p14:nvContentPartPr>
            <p14:xfrm>
              <a:off x="6334920" y="5096838"/>
              <a:ext cx="990720" cy="703800"/>
            </p14:xfrm>
          </p:contentPart>
        </mc:Choice>
        <mc:Fallback xmlns="">
          <p:pic>
            <p:nvPicPr>
              <p:cNvPr id="5" name="Ink 4">
                <a:extLst>
                  <a:ext uri="{FF2B5EF4-FFF2-40B4-BE49-F238E27FC236}">
                    <a16:creationId xmlns:a16="http://schemas.microsoft.com/office/drawing/2014/main" id="{492472CA-FD93-4A60-A3C3-CFB1DF4D5978}"/>
                  </a:ext>
                </a:extLst>
              </p:cNvPr>
              <p:cNvPicPr/>
              <p:nvPr/>
            </p:nvPicPr>
            <p:blipFill>
              <a:blip r:embed="rId21"/>
              <a:stretch>
                <a:fillRect/>
              </a:stretch>
            </p:blipFill>
            <p:spPr>
              <a:xfrm>
                <a:off x="6326280" y="5087838"/>
                <a:ext cx="100836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 name="Ink 5">
                <a:extLst>
                  <a:ext uri="{FF2B5EF4-FFF2-40B4-BE49-F238E27FC236}">
                    <a16:creationId xmlns:a16="http://schemas.microsoft.com/office/drawing/2014/main" id="{29FBDE13-73AA-4927-AB64-FB7E70887C48}"/>
                  </a:ext>
                </a:extLst>
              </p14:cNvPr>
              <p14:cNvContentPartPr/>
              <p14:nvPr/>
            </p14:nvContentPartPr>
            <p14:xfrm>
              <a:off x="8596080" y="5205198"/>
              <a:ext cx="1131480" cy="702360"/>
            </p14:xfrm>
          </p:contentPart>
        </mc:Choice>
        <mc:Fallback xmlns="">
          <p:pic>
            <p:nvPicPr>
              <p:cNvPr id="6" name="Ink 5">
                <a:extLst>
                  <a:ext uri="{FF2B5EF4-FFF2-40B4-BE49-F238E27FC236}">
                    <a16:creationId xmlns:a16="http://schemas.microsoft.com/office/drawing/2014/main" id="{29FBDE13-73AA-4927-AB64-FB7E70887C48}"/>
                  </a:ext>
                </a:extLst>
              </p:cNvPr>
              <p:cNvPicPr/>
              <p:nvPr/>
            </p:nvPicPr>
            <p:blipFill>
              <a:blip r:embed="rId23"/>
              <a:stretch>
                <a:fillRect/>
              </a:stretch>
            </p:blipFill>
            <p:spPr>
              <a:xfrm>
                <a:off x="8587440" y="5196198"/>
                <a:ext cx="114912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Ink 8">
                <a:extLst>
                  <a:ext uri="{FF2B5EF4-FFF2-40B4-BE49-F238E27FC236}">
                    <a16:creationId xmlns:a16="http://schemas.microsoft.com/office/drawing/2014/main" id="{925AD9F8-12A9-476F-A436-191384C7F895}"/>
                  </a:ext>
                </a:extLst>
              </p14:cNvPr>
              <p14:cNvContentPartPr/>
              <p14:nvPr/>
            </p14:nvContentPartPr>
            <p14:xfrm>
              <a:off x="6406470" y="3245588"/>
              <a:ext cx="1931760" cy="799920"/>
            </p14:xfrm>
          </p:contentPart>
        </mc:Choice>
        <mc:Fallback xmlns="">
          <p:pic>
            <p:nvPicPr>
              <p:cNvPr id="9" name="Ink 8">
                <a:extLst>
                  <a:ext uri="{FF2B5EF4-FFF2-40B4-BE49-F238E27FC236}">
                    <a16:creationId xmlns:a16="http://schemas.microsoft.com/office/drawing/2014/main" id="{925AD9F8-12A9-476F-A436-191384C7F895}"/>
                  </a:ext>
                </a:extLst>
              </p:cNvPr>
              <p:cNvPicPr/>
              <p:nvPr/>
            </p:nvPicPr>
            <p:blipFill>
              <a:blip r:embed="rId25"/>
              <a:stretch>
                <a:fillRect/>
              </a:stretch>
            </p:blipFill>
            <p:spPr>
              <a:xfrm>
                <a:off x="6352470" y="3137637"/>
                <a:ext cx="2039400" cy="101546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 9">
                <a:extLst>
                  <a:ext uri="{FF2B5EF4-FFF2-40B4-BE49-F238E27FC236}">
                    <a16:creationId xmlns:a16="http://schemas.microsoft.com/office/drawing/2014/main" id="{D6878F0D-4F52-46AE-A709-CA2AB24857F0}"/>
                  </a:ext>
                </a:extLst>
              </p14:cNvPr>
              <p14:cNvContentPartPr/>
              <p14:nvPr/>
            </p14:nvContentPartPr>
            <p14:xfrm>
              <a:off x="6289470" y="4845697"/>
              <a:ext cx="1499400" cy="841680"/>
            </p14:xfrm>
          </p:contentPart>
        </mc:Choice>
        <mc:Fallback xmlns="">
          <p:pic>
            <p:nvPicPr>
              <p:cNvPr id="10" name="Ink 9">
                <a:extLst>
                  <a:ext uri="{FF2B5EF4-FFF2-40B4-BE49-F238E27FC236}">
                    <a16:creationId xmlns:a16="http://schemas.microsoft.com/office/drawing/2014/main" id="{D6878F0D-4F52-46AE-A709-CA2AB24857F0}"/>
                  </a:ext>
                </a:extLst>
              </p:cNvPr>
              <p:cNvPicPr/>
              <p:nvPr/>
            </p:nvPicPr>
            <p:blipFill>
              <a:blip r:embed="rId27"/>
              <a:stretch>
                <a:fillRect/>
              </a:stretch>
            </p:blipFill>
            <p:spPr>
              <a:xfrm>
                <a:off x="6235470" y="4737743"/>
                <a:ext cx="1607040" cy="105722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 name="Ink 10">
                <a:extLst>
                  <a:ext uri="{FF2B5EF4-FFF2-40B4-BE49-F238E27FC236}">
                    <a16:creationId xmlns:a16="http://schemas.microsoft.com/office/drawing/2014/main" id="{19B39BCE-FCB9-4E66-AAC9-CF19F9D01E82}"/>
                  </a:ext>
                </a:extLst>
              </p14:cNvPr>
              <p14:cNvContentPartPr/>
              <p14:nvPr/>
            </p14:nvContentPartPr>
            <p14:xfrm>
              <a:off x="8481060" y="5029512"/>
              <a:ext cx="1361520" cy="753840"/>
            </p14:xfrm>
          </p:contentPart>
        </mc:Choice>
        <mc:Fallback xmlns="">
          <p:pic>
            <p:nvPicPr>
              <p:cNvPr id="11" name="Ink 10">
                <a:extLst>
                  <a:ext uri="{FF2B5EF4-FFF2-40B4-BE49-F238E27FC236}">
                    <a16:creationId xmlns:a16="http://schemas.microsoft.com/office/drawing/2014/main" id="{19B39BCE-FCB9-4E66-AAC9-CF19F9D01E82}"/>
                  </a:ext>
                </a:extLst>
              </p:cNvPr>
              <p:cNvPicPr/>
              <p:nvPr/>
            </p:nvPicPr>
            <p:blipFill>
              <a:blip r:embed="rId29"/>
              <a:stretch>
                <a:fillRect/>
              </a:stretch>
            </p:blipFill>
            <p:spPr>
              <a:xfrm>
                <a:off x="8427060" y="4921512"/>
                <a:ext cx="1469160" cy="96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DEEFC507-3823-40D0-8E6B-2E1760722F56}"/>
                  </a:ext>
                </a:extLst>
              </p14:cNvPr>
              <p14:cNvContentPartPr/>
              <p14:nvPr/>
            </p14:nvContentPartPr>
            <p14:xfrm>
              <a:off x="6185520" y="6325158"/>
              <a:ext cx="360" cy="360"/>
            </p14:xfrm>
          </p:contentPart>
        </mc:Choice>
        <mc:Fallback xmlns="">
          <p:pic>
            <p:nvPicPr>
              <p:cNvPr id="21" name="Ink 20">
                <a:extLst>
                  <a:ext uri="{FF2B5EF4-FFF2-40B4-BE49-F238E27FC236}">
                    <a16:creationId xmlns:a16="http://schemas.microsoft.com/office/drawing/2014/main" id="{DEEFC507-3823-40D0-8E6B-2E1760722F56}"/>
                  </a:ext>
                </a:extLst>
              </p:cNvPr>
              <p:cNvPicPr/>
              <p:nvPr/>
            </p:nvPicPr>
            <p:blipFill>
              <a:blip r:embed="rId31"/>
              <a:stretch>
                <a:fillRect/>
              </a:stretch>
            </p:blipFill>
            <p:spPr>
              <a:xfrm>
                <a:off x="6131520" y="621715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8653D301-E575-47D1-A459-B041141BA633}"/>
                  </a:ext>
                </a:extLst>
              </p14:cNvPr>
              <p14:cNvContentPartPr/>
              <p14:nvPr/>
            </p14:nvContentPartPr>
            <p14:xfrm>
              <a:off x="4442400" y="268518"/>
              <a:ext cx="360" cy="360"/>
            </p14:xfrm>
          </p:contentPart>
        </mc:Choice>
        <mc:Fallback xmlns="">
          <p:pic>
            <p:nvPicPr>
              <p:cNvPr id="23" name="Ink 22">
                <a:extLst>
                  <a:ext uri="{FF2B5EF4-FFF2-40B4-BE49-F238E27FC236}">
                    <a16:creationId xmlns:a16="http://schemas.microsoft.com/office/drawing/2014/main" id="{8653D301-E575-47D1-A459-B041141BA633}"/>
                  </a:ext>
                </a:extLst>
              </p:cNvPr>
              <p:cNvPicPr/>
              <p:nvPr/>
            </p:nvPicPr>
            <p:blipFill>
              <a:blip r:embed="rId31"/>
              <a:stretch>
                <a:fillRect/>
              </a:stretch>
            </p:blipFill>
            <p:spPr>
              <a:xfrm>
                <a:off x="4388400" y="160878"/>
                <a:ext cx="108000" cy="216000"/>
              </a:xfrm>
              <a:prstGeom prst="rect">
                <a:avLst/>
              </a:prstGeom>
            </p:spPr>
          </p:pic>
        </mc:Fallback>
      </mc:AlternateContent>
    </p:spTree>
    <p:extLst>
      <p:ext uri="{BB962C8B-B14F-4D97-AF65-F5344CB8AC3E}">
        <p14:creationId xmlns:p14="http://schemas.microsoft.com/office/powerpoint/2010/main" val="273814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A63E-846E-452D-97A9-0CD43A28B1C0}"/>
              </a:ext>
            </a:extLst>
          </p:cNvPr>
          <p:cNvSpPr>
            <a:spLocks noGrp="1"/>
          </p:cNvSpPr>
          <p:nvPr>
            <p:ph type="title"/>
          </p:nvPr>
        </p:nvSpPr>
        <p:spPr/>
        <p:txBody>
          <a:bodyPr/>
          <a:lstStyle/>
          <a:p>
            <a:endParaRPr lang="en-AU"/>
          </a:p>
        </p:txBody>
      </p:sp>
      <p:pic>
        <p:nvPicPr>
          <p:cNvPr id="5" name="Content Placeholder 4" descr="A newspaper with a person's face on it&#10;&#10;Description automatically generated with low confidence">
            <a:extLst>
              <a:ext uri="{FF2B5EF4-FFF2-40B4-BE49-F238E27FC236}">
                <a16:creationId xmlns:a16="http://schemas.microsoft.com/office/drawing/2014/main" id="{F68B3F58-35B6-4BC8-8E62-857AE0BD3BC6}"/>
              </a:ext>
            </a:extLst>
          </p:cNvPr>
          <p:cNvPicPr>
            <a:picLocks noGrp="1" noChangeAspect="1"/>
          </p:cNvPicPr>
          <p:nvPr>
            <p:ph idx="1"/>
          </p:nvPr>
        </p:nvPicPr>
        <p:blipFill>
          <a:blip r:embed="rId2"/>
          <a:stretch>
            <a:fillRect/>
          </a:stretch>
        </p:blipFill>
        <p:spPr>
          <a:xfrm>
            <a:off x="1409700" y="624109"/>
            <a:ext cx="10260305" cy="5864181"/>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415E466-5699-4C34-BE29-BC6C25D16518}"/>
                  </a:ext>
                </a:extLst>
              </p14:cNvPr>
              <p14:cNvContentPartPr/>
              <p14:nvPr/>
            </p14:nvContentPartPr>
            <p14:xfrm>
              <a:off x="3561390" y="2847870"/>
              <a:ext cx="2070000" cy="1011600"/>
            </p14:xfrm>
          </p:contentPart>
        </mc:Choice>
        <mc:Fallback xmlns="">
          <p:pic>
            <p:nvPicPr>
              <p:cNvPr id="7" name="Ink 6">
                <a:extLst>
                  <a:ext uri="{FF2B5EF4-FFF2-40B4-BE49-F238E27FC236}">
                    <a16:creationId xmlns:a16="http://schemas.microsoft.com/office/drawing/2014/main" id="{7415E466-5699-4C34-BE29-BC6C25D16518}"/>
                  </a:ext>
                </a:extLst>
              </p:cNvPr>
              <p:cNvPicPr/>
              <p:nvPr/>
            </p:nvPicPr>
            <p:blipFill>
              <a:blip r:embed="rId4"/>
              <a:stretch>
                <a:fillRect/>
              </a:stretch>
            </p:blipFill>
            <p:spPr>
              <a:xfrm>
                <a:off x="3552750" y="2839230"/>
                <a:ext cx="2087640" cy="1029240"/>
              </a:xfrm>
              <a:prstGeom prst="rect">
                <a:avLst/>
              </a:prstGeom>
            </p:spPr>
          </p:pic>
        </mc:Fallback>
      </mc:AlternateContent>
      <p:grpSp>
        <p:nvGrpSpPr>
          <p:cNvPr id="11" name="Group 10">
            <a:extLst>
              <a:ext uri="{FF2B5EF4-FFF2-40B4-BE49-F238E27FC236}">
                <a16:creationId xmlns:a16="http://schemas.microsoft.com/office/drawing/2014/main" id="{F8DBE863-9F0E-4D0B-ACC8-C3973F522966}"/>
              </a:ext>
            </a:extLst>
          </p:cNvPr>
          <p:cNvGrpSpPr/>
          <p:nvPr/>
        </p:nvGrpSpPr>
        <p:grpSpPr>
          <a:xfrm>
            <a:off x="4524030" y="609030"/>
            <a:ext cx="2589480" cy="2419920"/>
            <a:chOff x="4524030" y="609030"/>
            <a:chExt cx="2589480" cy="241992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DA545A7-2F2D-4F39-BE36-ABB5F707AC2B}"/>
                    </a:ext>
                  </a:extLst>
                </p14:cNvPr>
                <p14:cNvContentPartPr/>
                <p14:nvPr/>
              </p14:nvContentPartPr>
              <p14:xfrm>
                <a:off x="4524030" y="616230"/>
                <a:ext cx="2589480" cy="2412720"/>
              </p14:xfrm>
            </p:contentPart>
          </mc:Choice>
          <mc:Fallback xmlns="">
            <p:pic>
              <p:nvPicPr>
                <p:cNvPr id="8" name="Ink 7">
                  <a:extLst>
                    <a:ext uri="{FF2B5EF4-FFF2-40B4-BE49-F238E27FC236}">
                      <a16:creationId xmlns:a16="http://schemas.microsoft.com/office/drawing/2014/main" id="{CDA545A7-2F2D-4F39-BE36-ABB5F707AC2B}"/>
                    </a:ext>
                  </a:extLst>
                </p:cNvPr>
                <p:cNvPicPr/>
                <p:nvPr/>
              </p:nvPicPr>
              <p:blipFill>
                <a:blip r:embed="rId6"/>
                <a:stretch>
                  <a:fillRect/>
                </a:stretch>
              </p:blipFill>
              <p:spPr>
                <a:xfrm>
                  <a:off x="4515390" y="607590"/>
                  <a:ext cx="2607120" cy="243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69B912A-82B3-4F99-B138-1489C8563479}"/>
                    </a:ext>
                  </a:extLst>
                </p14:cNvPr>
                <p14:cNvContentPartPr/>
                <p14:nvPr/>
              </p14:nvContentPartPr>
              <p14:xfrm>
                <a:off x="6593670" y="609030"/>
                <a:ext cx="464760" cy="69120"/>
              </p14:xfrm>
            </p:contentPart>
          </mc:Choice>
          <mc:Fallback xmlns="">
            <p:pic>
              <p:nvPicPr>
                <p:cNvPr id="9" name="Ink 8">
                  <a:extLst>
                    <a:ext uri="{FF2B5EF4-FFF2-40B4-BE49-F238E27FC236}">
                      <a16:creationId xmlns:a16="http://schemas.microsoft.com/office/drawing/2014/main" id="{B69B912A-82B3-4F99-B138-1489C8563479}"/>
                    </a:ext>
                  </a:extLst>
                </p:cNvPr>
                <p:cNvPicPr/>
                <p:nvPr/>
              </p:nvPicPr>
              <p:blipFill>
                <a:blip r:embed="rId8"/>
                <a:stretch>
                  <a:fillRect/>
                </a:stretch>
              </p:blipFill>
              <p:spPr>
                <a:xfrm>
                  <a:off x="6584670" y="600030"/>
                  <a:ext cx="48240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C41753A5-919A-4862-8519-320CD466D698}"/>
                  </a:ext>
                </a:extLst>
              </p14:cNvPr>
              <p14:cNvContentPartPr/>
              <p14:nvPr/>
            </p14:nvContentPartPr>
            <p14:xfrm>
              <a:off x="4390470" y="2685870"/>
              <a:ext cx="399600" cy="391680"/>
            </p14:xfrm>
          </p:contentPart>
        </mc:Choice>
        <mc:Fallback xmlns="">
          <p:pic>
            <p:nvPicPr>
              <p:cNvPr id="10" name="Ink 9">
                <a:extLst>
                  <a:ext uri="{FF2B5EF4-FFF2-40B4-BE49-F238E27FC236}">
                    <a16:creationId xmlns:a16="http://schemas.microsoft.com/office/drawing/2014/main" id="{C41753A5-919A-4862-8519-320CD466D698}"/>
                  </a:ext>
                </a:extLst>
              </p:cNvPr>
              <p:cNvPicPr/>
              <p:nvPr/>
            </p:nvPicPr>
            <p:blipFill>
              <a:blip r:embed="rId10"/>
              <a:stretch>
                <a:fillRect/>
              </a:stretch>
            </p:blipFill>
            <p:spPr>
              <a:xfrm>
                <a:off x="4381830" y="2676870"/>
                <a:ext cx="417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F6BF681-55E9-4E4B-9D2D-2AEFFC69BB49}"/>
                  </a:ext>
                </a:extLst>
              </p14:cNvPr>
              <p14:cNvContentPartPr/>
              <p14:nvPr/>
            </p14:nvContentPartPr>
            <p14:xfrm>
              <a:off x="3629070" y="3618630"/>
              <a:ext cx="1114560" cy="78480"/>
            </p14:xfrm>
          </p:contentPart>
        </mc:Choice>
        <mc:Fallback xmlns="">
          <p:pic>
            <p:nvPicPr>
              <p:cNvPr id="13" name="Ink 12">
                <a:extLst>
                  <a:ext uri="{FF2B5EF4-FFF2-40B4-BE49-F238E27FC236}">
                    <a16:creationId xmlns:a16="http://schemas.microsoft.com/office/drawing/2014/main" id="{0F6BF681-55E9-4E4B-9D2D-2AEFFC69BB49}"/>
                  </a:ext>
                </a:extLst>
              </p:cNvPr>
              <p:cNvPicPr/>
              <p:nvPr/>
            </p:nvPicPr>
            <p:blipFill>
              <a:blip r:embed="rId12"/>
              <a:stretch>
                <a:fillRect/>
              </a:stretch>
            </p:blipFill>
            <p:spPr>
              <a:xfrm>
                <a:off x="3575070" y="3510630"/>
                <a:ext cx="12222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C85BC5B2-8043-41FA-AE2D-3DFB88B94672}"/>
                  </a:ext>
                </a:extLst>
              </p14:cNvPr>
              <p14:cNvContentPartPr/>
              <p14:nvPr/>
            </p14:nvContentPartPr>
            <p14:xfrm>
              <a:off x="7095510" y="752310"/>
              <a:ext cx="360" cy="360"/>
            </p14:xfrm>
          </p:contentPart>
        </mc:Choice>
        <mc:Fallback xmlns="">
          <p:pic>
            <p:nvPicPr>
              <p:cNvPr id="14" name="Ink 13">
                <a:extLst>
                  <a:ext uri="{FF2B5EF4-FFF2-40B4-BE49-F238E27FC236}">
                    <a16:creationId xmlns:a16="http://schemas.microsoft.com/office/drawing/2014/main" id="{C85BC5B2-8043-41FA-AE2D-3DFB88B94672}"/>
                  </a:ext>
                </a:extLst>
              </p:cNvPr>
              <p:cNvPicPr/>
              <p:nvPr/>
            </p:nvPicPr>
            <p:blipFill>
              <a:blip r:embed="rId14"/>
              <a:stretch>
                <a:fillRect/>
              </a:stretch>
            </p:blipFill>
            <p:spPr>
              <a:xfrm>
                <a:off x="7041870" y="6443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C2B4E184-1E1D-4522-8054-C1F87A1D56E4}"/>
                  </a:ext>
                </a:extLst>
              </p14:cNvPr>
              <p14:cNvContentPartPr/>
              <p14:nvPr/>
            </p14:nvContentPartPr>
            <p14:xfrm>
              <a:off x="790110" y="371070"/>
              <a:ext cx="360" cy="360"/>
            </p14:xfrm>
          </p:contentPart>
        </mc:Choice>
        <mc:Fallback xmlns="">
          <p:pic>
            <p:nvPicPr>
              <p:cNvPr id="16" name="Ink 15">
                <a:extLst>
                  <a:ext uri="{FF2B5EF4-FFF2-40B4-BE49-F238E27FC236}">
                    <a16:creationId xmlns:a16="http://schemas.microsoft.com/office/drawing/2014/main" id="{C2B4E184-1E1D-4522-8054-C1F87A1D56E4}"/>
                  </a:ext>
                </a:extLst>
              </p:cNvPr>
              <p:cNvPicPr/>
              <p:nvPr/>
            </p:nvPicPr>
            <p:blipFill>
              <a:blip r:embed="rId14"/>
              <a:stretch>
                <a:fillRect/>
              </a:stretch>
            </p:blipFill>
            <p:spPr>
              <a:xfrm>
                <a:off x="736470" y="263070"/>
                <a:ext cx="108000" cy="216000"/>
              </a:xfrm>
              <a:prstGeom prst="rect">
                <a:avLst/>
              </a:prstGeom>
            </p:spPr>
          </p:pic>
        </mc:Fallback>
      </mc:AlternateContent>
      <p:sp>
        <p:nvSpPr>
          <p:cNvPr id="18" name="TextBox 17">
            <a:extLst>
              <a:ext uri="{FF2B5EF4-FFF2-40B4-BE49-F238E27FC236}">
                <a16:creationId xmlns:a16="http://schemas.microsoft.com/office/drawing/2014/main" id="{77866574-41C6-40EC-B8DE-5468A8597B38}"/>
              </a:ext>
            </a:extLst>
          </p:cNvPr>
          <p:cNvSpPr txBox="1"/>
          <p:nvPr/>
        </p:nvSpPr>
        <p:spPr>
          <a:xfrm>
            <a:off x="7113510" y="523875"/>
            <a:ext cx="4240290" cy="1200329"/>
          </a:xfrm>
          <a:prstGeom prst="rect">
            <a:avLst/>
          </a:prstGeom>
          <a:solidFill>
            <a:schemeClr val="bg2"/>
          </a:solidFill>
        </p:spPr>
        <p:txBody>
          <a:bodyPr wrap="square" rtlCol="0">
            <a:spAutoFit/>
          </a:bodyPr>
          <a:lstStyle/>
          <a:p>
            <a:r>
              <a:rPr lang="en-US" dirty="0"/>
              <a:t>Russell Zimmerman made a presentation to the Tasmanian Legislative Council in 2019 </a:t>
            </a:r>
          </a:p>
          <a:p>
            <a:r>
              <a:rPr lang="en-US" dirty="0"/>
              <a:t>opposing T21</a:t>
            </a:r>
            <a:endParaRPr lang="en-AU" dirty="0"/>
          </a:p>
        </p:txBody>
      </p:sp>
    </p:spTree>
    <p:extLst>
      <p:ext uri="{BB962C8B-B14F-4D97-AF65-F5344CB8AC3E}">
        <p14:creationId xmlns:p14="http://schemas.microsoft.com/office/powerpoint/2010/main" val="306911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B74F900-C10C-4E89-99DA-5E70C7257D9E}"/>
              </a:ext>
            </a:extLst>
          </p:cNvPr>
          <p:cNvGraphicFramePr/>
          <p:nvPr/>
        </p:nvGraphicFramePr>
        <p:xfrm>
          <a:off x="2592925" y="624110"/>
          <a:ext cx="8911687" cy="128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Text&#10;&#10;Description automatically generated">
            <a:extLst>
              <a:ext uri="{FF2B5EF4-FFF2-40B4-BE49-F238E27FC236}">
                <a16:creationId xmlns:a16="http://schemas.microsoft.com/office/drawing/2014/main" id="{20229D71-0AD8-420D-A6BB-5F269B78D721}"/>
              </a:ext>
            </a:extLst>
          </p:cNvPr>
          <p:cNvPicPr>
            <a:picLocks noChangeAspect="1"/>
          </p:cNvPicPr>
          <p:nvPr/>
        </p:nvPicPr>
        <p:blipFill>
          <a:blip r:embed="rId8"/>
          <a:stretch>
            <a:fillRect/>
          </a:stretch>
        </p:blipFill>
        <p:spPr>
          <a:xfrm>
            <a:off x="687388" y="5076376"/>
            <a:ext cx="9763125" cy="1662849"/>
          </a:xfrm>
          <a:prstGeom prst="rect">
            <a:avLst/>
          </a:prstGeom>
        </p:spPr>
      </p:pic>
      <p:pic>
        <p:nvPicPr>
          <p:cNvPr id="5" name="Content Placeholder 4" descr="Graphical user interface, application&#10;&#10;Description automatically generated">
            <a:extLst>
              <a:ext uri="{FF2B5EF4-FFF2-40B4-BE49-F238E27FC236}">
                <a16:creationId xmlns:a16="http://schemas.microsoft.com/office/drawing/2014/main" id="{6EFCA6B8-F867-4C8B-963C-FA5C4DF97F8A}"/>
              </a:ext>
            </a:extLst>
          </p:cNvPr>
          <p:cNvPicPr>
            <a:picLocks noGrp="1" noChangeAspect="1"/>
          </p:cNvPicPr>
          <p:nvPr>
            <p:ph idx="1"/>
          </p:nvPr>
        </p:nvPicPr>
        <p:blipFill>
          <a:blip r:embed="rId9"/>
          <a:stretch>
            <a:fillRect/>
          </a:stretch>
        </p:blipFill>
        <p:spPr>
          <a:xfrm>
            <a:off x="8105627" y="1858538"/>
            <a:ext cx="3574148" cy="3778250"/>
          </a:xfrm>
        </p:spPr>
      </p:pic>
      <p:sp>
        <p:nvSpPr>
          <p:cNvPr id="8" name="TextBox 7">
            <a:extLst>
              <a:ext uri="{FF2B5EF4-FFF2-40B4-BE49-F238E27FC236}">
                <a16:creationId xmlns:a16="http://schemas.microsoft.com/office/drawing/2014/main" id="{8B6CED83-79F9-4E57-BA2F-B5CED359CBAF}"/>
              </a:ext>
            </a:extLst>
          </p:cNvPr>
          <p:cNvSpPr txBox="1"/>
          <p:nvPr/>
        </p:nvSpPr>
        <p:spPr>
          <a:xfrm>
            <a:off x="1493128" y="1851018"/>
            <a:ext cx="6787661" cy="3970318"/>
          </a:xfrm>
          <a:prstGeom prst="rect">
            <a:avLst/>
          </a:prstGeom>
          <a:solidFill>
            <a:schemeClr val="bg1">
              <a:lumMod val="95000"/>
            </a:schemeClr>
          </a:solidFill>
        </p:spPr>
        <p:txBody>
          <a:bodyPr wrap="square" rtlCol="0">
            <a:spAutoFit/>
          </a:bodyPr>
          <a:lstStyle/>
          <a:p>
            <a:pPr algn="l"/>
            <a:r>
              <a:rPr lang="en-US" sz="1800" b="0" i="0" u="none" strike="noStrike" baseline="0" dirty="0">
                <a:latin typeface="DF+TimesNewRoman"/>
              </a:rPr>
              <a:t>Hansard  29 March 2001</a:t>
            </a:r>
          </a:p>
          <a:p>
            <a:pPr algn="l"/>
            <a:endParaRPr lang="en-US" dirty="0">
              <a:latin typeface="DF+TimesNewRoman"/>
            </a:endParaRPr>
          </a:p>
          <a:p>
            <a:pPr algn="l"/>
            <a:r>
              <a:rPr lang="en-US" sz="1800" b="0" i="0" u="none" strike="noStrike" baseline="0" dirty="0">
                <a:latin typeface="DF+TimesNewRoman"/>
              </a:rPr>
              <a:t> “In 2001, Hon. Cathy Edwards in this Chamber expressed concern about the</a:t>
            </a:r>
          </a:p>
          <a:p>
            <a:pPr algn="l"/>
            <a:r>
              <a:rPr lang="en-US" sz="1800" b="0" i="0" u="none" strike="noStrike" baseline="0" dirty="0">
                <a:latin typeface="DF+TimesNewRoman"/>
              </a:rPr>
              <a:t>underwriting by the tobacco industry of lobbying by the AHA, now the Tasmanian Hotels</a:t>
            </a:r>
          </a:p>
          <a:p>
            <a:pPr algn="l"/>
            <a:r>
              <a:rPr lang="en-AU" sz="1800" b="0" i="0" u="none" strike="noStrike" baseline="0" dirty="0">
                <a:latin typeface="DF+TimesNewRoman"/>
              </a:rPr>
              <a:t>Association.</a:t>
            </a:r>
          </a:p>
          <a:p>
            <a:pPr algn="l"/>
            <a:endParaRPr lang="en-AU" sz="1800" b="0" i="0" u="none" strike="noStrike" baseline="0" dirty="0">
              <a:latin typeface="DF+TimesNewRoman"/>
            </a:endParaRPr>
          </a:p>
          <a:p>
            <a:pPr algn="l"/>
            <a:r>
              <a:rPr lang="en-AU" sz="1800" b="0" i="0" u="none" strike="noStrike" baseline="0" dirty="0">
                <a:latin typeface="DF+TimesNewRoman"/>
              </a:rPr>
              <a:t>She said she was:</a:t>
            </a:r>
          </a:p>
          <a:p>
            <a:pPr algn="l"/>
            <a:r>
              <a:rPr lang="en-US" sz="1800" b="0" i="0" u="none" strike="noStrike" baseline="0" dirty="0">
                <a:highlight>
                  <a:srgbClr val="FFFF00"/>
                </a:highlight>
                <a:latin typeface="DF+TimesNewRoman"/>
              </a:rPr>
              <a:t>… disturbed by the fact that the tobacco industry had paid the AHA to</a:t>
            </a:r>
          </a:p>
          <a:p>
            <a:pPr algn="l"/>
            <a:r>
              <a:rPr lang="en-US" sz="1800" b="0" i="0" u="none" strike="noStrike" baseline="0" dirty="0">
                <a:highlight>
                  <a:srgbClr val="FFFF00"/>
                </a:highlight>
                <a:latin typeface="DF+TimesNewRoman"/>
              </a:rPr>
              <a:t>produce a very expensive information package and CD for parliamentarians,</a:t>
            </a:r>
          </a:p>
          <a:p>
            <a:pPr algn="l"/>
            <a:r>
              <a:rPr lang="en-US" sz="1800" b="0" i="0" u="none" strike="noStrike" baseline="0" dirty="0">
                <a:highlight>
                  <a:srgbClr val="FFFF00"/>
                </a:highlight>
                <a:latin typeface="DF+TimesNewRoman"/>
              </a:rPr>
              <a:t>….and some research by UMR Research was underwritten by Philip Morris.”</a:t>
            </a:r>
            <a:endParaRPr lang="en-AU" dirty="0">
              <a:highlight>
                <a:srgbClr val="FFFF00"/>
              </a:highlight>
            </a:endParaRPr>
          </a:p>
        </p:txBody>
      </p:sp>
      <p:sp>
        <p:nvSpPr>
          <p:cNvPr id="9" name="TextBox 8">
            <a:extLst>
              <a:ext uri="{FF2B5EF4-FFF2-40B4-BE49-F238E27FC236}">
                <a16:creationId xmlns:a16="http://schemas.microsoft.com/office/drawing/2014/main" id="{12BB9813-741E-476B-9369-B37C71D62506}"/>
              </a:ext>
            </a:extLst>
          </p:cNvPr>
          <p:cNvSpPr txBox="1"/>
          <p:nvPr/>
        </p:nvSpPr>
        <p:spPr>
          <a:xfrm>
            <a:off x="4368505" y="5636788"/>
            <a:ext cx="807868" cy="369332"/>
          </a:xfrm>
          <a:prstGeom prst="rect">
            <a:avLst/>
          </a:prstGeom>
          <a:solidFill>
            <a:schemeClr val="bg1"/>
          </a:solidFill>
        </p:spPr>
        <p:txBody>
          <a:bodyPr wrap="square" rtlCol="0">
            <a:spAutoFit/>
          </a:bodyPr>
          <a:lstStyle/>
          <a:p>
            <a:r>
              <a:rPr lang="en-US" dirty="0"/>
              <a:t>2014</a:t>
            </a:r>
            <a:endParaRPr lang="en-AU" dirty="0"/>
          </a:p>
        </p:txBody>
      </p:sp>
      <p:sp>
        <p:nvSpPr>
          <p:cNvPr id="10" name="TextBox 9">
            <a:extLst>
              <a:ext uri="{FF2B5EF4-FFF2-40B4-BE49-F238E27FC236}">
                <a16:creationId xmlns:a16="http://schemas.microsoft.com/office/drawing/2014/main" id="{9F4039A6-8CE4-40BC-92BE-0478FA35F91D}"/>
              </a:ext>
            </a:extLst>
          </p:cNvPr>
          <p:cNvSpPr txBox="1"/>
          <p:nvPr/>
        </p:nvSpPr>
        <p:spPr>
          <a:xfrm>
            <a:off x="9721050" y="1815410"/>
            <a:ext cx="1012054" cy="369332"/>
          </a:xfrm>
          <a:prstGeom prst="rect">
            <a:avLst/>
          </a:prstGeom>
          <a:noFill/>
        </p:spPr>
        <p:txBody>
          <a:bodyPr wrap="square" rtlCol="0">
            <a:spAutoFit/>
          </a:bodyPr>
          <a:lstStyle/>
          <a:p>
            <a:r>
              <a:rPr lang="en-US" dirty="0"/>
              <a:t>2016</a:t>
            </a:r>
            <a:endParaRPr lang="en-AU" dirty="0"/>
          </a:p>
        </p:txBody>
      </p:sp>
      <p:sp>
        <p:nvSpPr>
          <p:cNvPr id="11" name="TextBox 10">
            <a:extLst>
              <a:ext uri="{FF2B5EF4-FFF2-40B4-BE49-F238E27FC236}">
                <a16:creationId xmlns:a16="http://schemas.microsoft.com/office/drawing/2014/main" id="{B84448A2-E17E-4C8E-9F18-8513F2559A4A}"/>
              </a:ext>
            </a:extLst>
          </p:cNvPr>
          <p:cNvSpPr txBox="1"/>
          <p:nvPr/>
        </p:nvSpPr>
        <p:spPr>
          <a:xfrm>
            <a:off x="8612405" y="5818674"/>
            <a:ext cx="813728" cy="369332"/>
          </a:xfrm>
          <a:prstGeom prst="rect">
            <a:avLst/>
          </a:prstGeom>
          <a:solidFill>
            <a:schemeClr val="bg1"/>
          </a:solidFill>
        </p:spPr>
        <p:txBody>
          <a:bodyPr wrap="square" rtlCol="0">
            <a:spAutoFit/>
          </a:bodyPr>
          <a:lstStyle/>
          <a:p>
            <a:r>
              <a:rPr lang="en-US" dirty="0"/>
              <a:t>2016</a:t>
            </a:r>
            <a:endParaRPr lang="en-AU" dirty="0"/>
          </a:p>
        </p:txBody>
      </p:sp>
    </p:spTree>
    <p:extLst>
      <p:ext uri="{BB962C8B-B14F-4D97-AF65-F5344CB8AC3E}">
        <p14:creationId xmlns:p14="http://schemas.microsoft.com/office/powerpoint/2010/main" val="2903902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512124-65E2-4039-94BD-88A51D5E6F3C}"/>
              </a:ext>
            </a:extLst>
          </p:cNvPr>
          <p:cNvSpPr>
            <a:spLocks noGrp="1"/>
          </p:cNvSpPr>
          <p:nvPr>
            <p:ph type="body" sz="quarter" idx="13"/>
          </p:nvPr>
        </p:nvSpPr>
        <p:spPr/>
        <p:txBody>
          <a:bodyPr/>
          <a:lstStyle/>
          <a:p>
            <a:endParaRPr lang="en-AU" dirty="0"/>
          </a:p>
        </p:txBody>
      </p:sp>
      <p:sp>
        <p:nvSpPr>
          <p:cNvPr id="4" name="Text Placeholder 3">
            <a:extLst>
              <a:ext uri="{FF2B5EF4-FFF2-40B4-BE49-F238E27FC236}">
                <a16:creationId xmlns:a16="http://schemas.microsoft.com/office/drawing/2014/main" id="{738DF799-11A3-45E0-AF41-BD2F9F7A8113}"/>
              </a:ext>
            </a:extLst>
          </p:cNvPr>
          <p:cNvSpPr>
            <a:spLocks noGrp="1"/>
          </p:cNvSpPr>
          <p:nvPr>
            <p:ph type="body" idx="1"/>
          </p:nvPr>
        </p:nvSpPr>
        <p:spPr/>
        <p:txBody>
          <a:bodyPr/>
          <a:lstStyle/>
          <a:p>
            <a:r>
              <a:rPr lang="en-US" dirty="0"/>
              <a:t> </a:t>
            </a:r>
            <a:endParaRPr lang="en-AU" dirty="0"/>
          </a:p>
        </p:txBody>
      </p:sp>
      <p:pic>
        <p:nvPicPr>
          <p:cNvPr id="6" name="Picture 5" descr="Text, application&#10;&#10;Description automatically generated">
            <a:extLst>
              <a:ext uri="{FF2B5EF4-FFF2-40B4-BE49-F238E27FC236}">
                <a16:creationId xmlns:a16="http://schemas.microsoft.com/office/drawing/2014/main" id="{C20688DB-1311-45D8-A181-EE5109622630}"/>
              </a:ext>
            </a:extLst>
          </p:cNvPr>
          <p:cNvPicPr>
            <a:picLocks noChangeAspect="1"/>
          </p:cNvPicPr>
          <p:nvPr/>
        </p:nvPicPr>
        <p:blipFill>
          <a:blip r:embed="rId2"/>
          <a:stretch>
            <a:fillRect/>
          </a:stretch>
        </p:blipFill>
        <p:spPr>
          <a:xfrm>
            <a:off x="6245810" y="2036108"/>
            <a:ext cx="5481592" cy="3890162"/>
          </a:xfrm>
          <a:prstGeom prst="rect">
            <a:avLst/>
          </a:prstGeom>
        </p:spPr>
      </p:pic>
      <p:sp>
        <p:nvSpPr>
          <p:cNvPr id="7" name="TextBox 6">
            <a:extLst>
              <a:ext uri="{FF2B5EF4-FFF2-40B4-BE49-F238E27FC236}">
                <a16:creationId xmlns:a16="http://schemas.microsoft.com/office/drawing/2014/main" id="{CAC01766-A25D-4952-9F92-AF89D887A1DB}"/>
              </a:ext>
            </a:extLst>
          </p:cNvPr>
          <p:cNvSpPr txBox="1"/>
          <p:nvPr/>
        </p:nvSpPr>
        <p:spPr>
          <a:xfrm>
            <a:off x="6633992" y="4354046"/>
            <a:ext cx="2469778" cy="646331"/>
          </a:xfrm>
          <a:prstGeom prst="rect">
            <a:avLst/>
          </a:prstGeom>
          <a:solidFill>
            <a:schemeClr val="bg1"/>
          </a:solidFill>
        </p:spPr>
        <p:txBody>
          <a:bodyPr wrap="square" rtlCol="0">
            <a:spAutoFit/>
          </a:bodyPr>
          <a:lstStyle/>
          <a:p>
            <a:r>
              <a:rPr lang="en-US" dirty="0"/>
              <a:t>September 2020</a:t>
            </a:r>
          </a:p>
          <a:p>
            <a:r>
              <a:rPr lang="en-US" dirty="0"/>
              <a:t>Mercury</a:t>
            </a:r>
            <a:endParaRPr lang="en-AU" dirty="0"/>
          </a:p>
        </p:txBody>
      </p:sp>
      <p:pic>
        <p:nvPicPr>
          <p:cNvPr id="9" name="Picture 8" descr="A collage of a person&#10;&#10;Description automatically generated with low confidence">
            <a:extLst>
              <a:ext uri="{FF2B5EF4-FFF2-40B4-BE49-F238E27FC236}">
                <a16:creationId xmlns:a16="http://schemas.microsoft.com/office/drawing/2014/main" id="{3973F6B3-9595-4C25-B834-896FD666DF27}"/>
              </a:ext>
            </a:extLst>
          </p:cNvPr>
          <p:cNvPicPr>
            <a:picLocks noChangeAspect="1"/>
          </p:cNvPicPr>
          <p:nvPr/>
        </p:nvPicPr>
        <p:blipFill>
          <a:blip r:embed="rId3"/>
          <a:stretch>
            <a:fillRect/>
          </a:stretch>
        </p:blipFill>
        <p:spPr>
          <a:xfrm>
            <a:off x="983546" y="558873"/>
            <a:ext cx="4582931" cy="3890162"/>
          </a:xfrm>
          <a:prstGeom prst="rect">
            <a:avLst/>
          </a:prstGeom>
        </p:spPr>
      </p:pic>
      <p:sp>
        <p:nvSpPr>
          <p:cNvPr id="2" name="Title 1">
            <a:extLst>
              <a:ext uri="{FF2B5EF4-FFF2-40B4-BE49-F238E27FC236}">
                <a16:creationId xmlns:a16="http://schemas.microsoft.com/office/drawing/2014/main" id="{C018B0E4-0C0F-458E-8FEA-214FF58C63DF}"/>
              </a:ext>
            </a:extLst>
          </p:cNvPr>
          <p:cNvSpPr>
            <a:spLocks noGrp="1"/>
          </p:cNvSpPr>
          <p:nvPr>
            <p:ph type="title"/>
          </p:nvPr>
        </p:nvSpPr>
        <p:spPr>
          <a:xfrm>
            <a:off x="5946191" y="744279"/>
            <a:ext cx="5297684" cy="1291829"/>
          </a:xfrm>
          <a:solidFill>
            <a:schemeClr val="bg1"/>
          </a:solidFill>
        </p:spPr>
        <p:txBody>
          <a:bodyPr/>
          <a:lstStyle/>
          <a:p>
            <a:r>
              <a:rPr lang="en-US" b="1" dirty="0"/>
              <a:t>ATHRA</a:t>
            </a:r>
            <a:endParaRPr lang="en-AU" b="1" dirty="0"/>
          </a:p>
        </p:txBody>
      </p:sp>
      <p:sp>
        <p:nvSpPr>
          <p:cNvPr id="5" name="TextBox 4">
            <a:extLst>
              <a:ext uri="{FF2B5EF4-FFF2-40B4-BE49-F238E27FC236}">
                <a16:creationId xmlns:a16="http://schemas.microsoft.com/office/drawing/2014/main" id="{0DD797F6-C4D8-49F9-8C43-84A6C469D714}"/>
              </a:ext>
            </a:extLst>
          </p:cNvPr>
          <p:cNvSpPr txBox="1"/>
          <p:nvPr/>
        </p:nvSpPr>
        <p:spPr>
          <a:xfrm>
            <a:off x="1637414" y="4816549"/>
            <a:ext cx="3636335" cy="1754326"/>
          </a:xfrm>
          <a:prstGeom prst="rect">
            <a:avLst/>
          </a:prstGeom>
          <a:noFill/>
        </p:spPr>
        <p:txBody>
          <a:bodyPr wrap="square" rtlCol="0">
            <a:spAutoFit/>
          </a:bodyPr>
          <a:lstStyle/>
          <a:p>
            <a:r>
              <a:rPr lang="en-US" b="1" dirty="0"/>
              <a:t>ATHRA attacked the T21 Bill and campaigned against it in Tasmania just before it was due to be debated. Not a coincidence. Who funded them? </a:t>
            </a:r>
            <a:endParaRPr lang="en-AU" b="1" dirty="0"/>
          </a:p>
        </p:txBody>
      </p:sp>
    </p:spTree>
    <p:extLst>
      <p:ext uri="{BB962C8B-B14F-4D97-AF65-F5344CB8AC3E}">
        <p14:creationId xmlns:p14="http://schemas.microsoft.com/office/powerpoint/2010/main" val="361543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2CCB50-7271-46DE-A045-EBDAE74F9F68}"/>
              </a:ext>
            </a:extLst>
          </p:cNvPr>
          <p:cNvPicPr>
            <a:picLocks noChangeAspect="1"/>
          </p:cNvPicPr>
          <p:nvPr/>
        </p:nvPicPr>
        <p:blipFill>
          <a:blip r:embed="rId3"/>
          <a:stretch>
            <a:fillRect/>
          </a:stretch>
        </p:blipFill>
        <p:spPr>
          <a:xfrm>
            <a:off x="5705475" y="1304925"/>
            <a:ext cx="5810249" cy="5161060"/>
          </a:xfrm>
          <a:prstGeom prst="rect">
            <a:avLst/>
          </a:prstGeom>
        </p:spPr>
      </p:pic>
      <p:pic>
        <p:nvPicPr>
          <p:cNvPr id="7" name="Picture 6" descr="A picture containing text, person, black, posing&#10;&#10;Description automatically generated">
            <a:extLst>
              <a:ext uri="{FF2B5EF4-FFF2-40B4-BE49-F238E27FC236}">
                <a16:creationId xmlns:a16="http://schemas.microsoft.com/office/drawing/2014/main" id="{86F538C4-059B-402E-985F-0645A7DCBA1A}"/>
              </a:ext>
            </a:extLst>
          </p:cNvPr>
          <p:cNvPicPr>
            <a:picLocks noChangeAspect="1"/>
          </p:cNvPicPr>
          <p:nvPr/>
        </p:nvPicPr>
        <p:blipFill>
          <a:blip r:embed="rId4"/>
          <a:stretch>
            <a:fillRect/>
          </a:stretch>
        </p:blipFill>
        <p:spPr>
          <a:xfrm>
            <a:off x="774797" y="1304925"/>
            <a:ext cx="4930678" cy="4016304"/>
          </a:xfrm>
          <a:prstGeom prst="rect">
            <a:avLst/>
          </a:prstGeom>
        </p:spPr>
      </p:pic>
      <p:sp>
        <p:nvSpPr>
          <p:cNvPr id="2" name="TextBox 1">
            <a:extLst>
              <a:ext uri="{FF2B5EF4-FFF2-40B4-BE49-F238E27FC236}">
                <a16:creationId xmlns:a16="http://schemas.microsoft.com/office/drawing/2014/main" id="{4524E583-7BB4-4111-B5BE-ADF0A21FA930}"/>
              </a:ext>
            </a:extLst>
          </p:cNvPr>
          <p:cNvSpPr txBox="1"/>
          <p:nvPr/>
        </p:nvSpPr>
        <p:spPr>
          <a:xfrm>
            <a:off x="1307805" y="5560828"/>
            <a:ext cx="3423683" cy="646331"/>
          </a:xfrm>
          <a:prstGeom prst="rect">
            <a:avLst/>
          </a:prstGeom>
          <a:noFill/>
        </p:spPr>
        <p:txBody>
          <a:bodyPr wrap="square" rtlCol="0">
            <a:spAutoFit/>
          </a:bodyPr>
          <a:lstStyle/>
          <a:p>
            <a:r>
              <a:rPr lang="en-US" b="1" dirty="0"/>
              <a:t>Philip Morris International linked to ATHRA </a:t>
            </a:r>
            <a:endParaRPr lang="en-AU" b="1" dirty="0"/>
          </a:p>
        </p:txBody>
      </p:sp>
    </p:spTree>
    <p:extLst>
      <p:ext uri="{BB962C8B-B14F-4D97-AF65-F5344CB8AC3E}">
        <p14:creationId xmlns:p14="http://schemas.microsoft.com/office/powerpoint/2010/main" val="13639172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364</TotalTime>
  <Words>3193</Words>
  <Application>Microsoft Office PowerPoint</Application>
  <PresentationFormat>Widescreen</PresentationFormat>
  <Paragraphs>192</Paragraphs>
  <Slides>16</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Century Gothic</vt:lpstr>
      <vt:lpstr>DF+TimesNewRoman</vt:lpstr>
      <vt:lpstr>interfaceregular</vt:lpstr>
      <vt:lpstr>Kulturista-Light</vt:lpstr>
      <vt:lpstr>Lato</vt:lpstr>
      <vt:lpstr>Lato-Medium</vt:lpstr>
      <vt:lpstr>Lora-Bold</vt:lpstr>
      <vt:lpstr>Lora-Regular</vt:lpstr>
      <vt:lpstr>Wingdings 3</vt:lpstr>
      <vt:lpstr>Wisp</vt:lpstr>
      <vt:lpstr>PowerPoint Presentation</vt:lpstr>
      <vt:lpstr>PowerPoint Presentation</vt:lpstr>
      <vt:lpstr>PowerPoint Presentation</vt:lpstr>
      <vt:lpstr>Robert Mallett</vt:lpstr>
      <vt:lpstr>PowerPoint Presentation</vt:lpstr>
      <vt:lpstr>PowerPoint Presentation</vt:lpstr>
      <vt:lpstr>PowerPoint Presentation</vt:lpstr>
      <vt:lpstr>ATHRA</vt:lpstr>
      <vt:lpstr>PowerPoint Presentation</vt:lpstr>
      <vt:lpstr>So – what do we have?</vt:lpstr>
      <vt:lpstr>Health groups –  “supportive” but only a few “active” on endgame tobacco control reforms in Tasmania</vt:lpstr>
      <vt:lpstr>PowerPoint Presentation</vt:lpstr>
      <vt:lpstr>International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Barnsley</dc:creator>
  <cp:lastModifiedBy>Kathryn Barnsley</cp:lastModifiedBy>
  <cp:revision>34</cp:revision>
  <dcterms:created xsi:type="dcterms:W3CDTF">2021-06-18T03:07:21Z</dcterms:created>
  <dcterms:modified xsi:type="dcterms:W3CDTF">2021-07-26T07:16:15Z</dcterms:modified>
</cp:coreProperties>
</file>