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4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5" r:id="rId3"/>
    <p:sldId id="277" r:id="rId4"/>
    <p:sldId id="273" r:id="rId5"/>
    <p:sldId id="267" r:id="rId6"/>
    <p:sldId id="278" r:id="rId7"/>
    <p:sldId id="269" r:id="rId8"/>
    <p:sldId id="270" r:id="rId9"/>
    <p:sldId id="268" r:id="rId10"/>
    <p:sldId id="257" r:id="rId11"/>
    <p:sldId id="259" r:id="rId12"/>
    <p:sldId id="276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AHAM%20WELLS\Desktop\Smoking\ESA%20Presentation%20slid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AHAM%20WELLS\Desktop\Smoking\ESA%20Presentation%20slides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AHAM%20WELLS\Desktop\Smoking\ESA%20Presentation%20slides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AHAM%20WELLS\Desktop\Smoking\Master%20File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 sz="3200" b="1" dirty="0"/>
              <a:t>Percentage of daily smokers 2018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2778564617628946E-2"/>
          <c:y val="0.14025818012921354"/>
          <c:w val="0.93713667413156887"/>
          <c:h val="0.76809514629315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'[1]Age Ranges, Simulation'!$B$82</c:f>
              <c:strCache>
                <c:ptCount val="1"/>
                <c:pt idx="0">
                  <c:v>Males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'[1]Age Ranges, Simulation'!$C$81:$I$81</c:f>
              <c:strCache>
                <c:ptCount val="7"/>
                <c:pt idx="0">
                  <c:v>15-17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 and over</c:v>
                </c:pt>
              </c:strCache>
            </c:strRef>
          </c:cat>
          <c:val>
            <c:numRef>
              <c:f>'[1]Age Ranges, Simulation'!$C$82:$I$82</c:f>
              <c:numCache>
                <c:formatCode>0.0</c:formatCode>
                <c:ptCount val="7"/>
                <c:pt idx="0">
                  <c:v>2</c:v>
                </c:pt>
                <c:pt idx="1">
                  <c:v>17</c:v>
                </c:pt>
                <c:pt idx="2">
                  <c:v>21.5</c:v>
                </c:pt>
                <c:pt idx="3">
                  <c:v>25.5</c:v>
                </c:pt>
                <c:pt idx="4">
                  <c:v>21.1</c:v>
                </c:pt>
                <c:pt idx="5">
                  <c:v>17.600000000000001</c:v>
                </c:pt>
                <c:pt idx="6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D7-4C7D-8556-242A87D4B8DA}"/>
            </c:ext>
          </c:extLst>
        </c:ser>
        <c:ser>
          <c:idx val="1"/>
          <c:order val="1"/>
          <c:tx>
            <c:strRef>
              <c:f>'[1]Age Ranges, Simulation'!$B$83</c:f>
              <c:strCache>
                <c:ptCount val="1"/>
                <c:pt idx="0">
                  <c:v>Females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'[1]Age Ranges, Simulation'!$C$81:$I$81</c:f>
              <c:strCache>
                <c:ptCount val="7"/>
                <c:pt idx="0">
                  <c:v>15-17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 and over</c:v>
                </c:pt>
              </c:strCache>
            </c:strRef>
          </c:cat>
          <c:val>
            <c:numRef>
              <c:f>'[1]Age Ranges, Simulation'!$C$83:$I$83</c:f>
              <c:numCache>
                <c:formatCode>0.0</c:formatCode>
                <c:ptCount val="7"/>
                <c:pt idx="0">
                  <c:v>0</c:v>
                </c:pt>
                <c:pt idx="1">
                  <c:v>21.2</c:v>
                </c:pt>
                <c:pt idx="2">
                  <c:v>16.600000000000001</c:v>
                </c:pt>
                <c:pt idx="3">
                  <c:v>17</c:v>
                </c:pt>
                <c:pt idx="4">
                  <c:v>19.7</c:v>
                </c:pt>
                <c:pt idx="5">
                  <c:v>17.399999999999999</c:v>
                </c:pt>
                <c:pt idx="6">
                  <c:v>5.8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D7-4C7D-8556-242A87D4B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0193096"/>
        <c:axId val="390193424"/>
      </c:barChart>
      <c:catAx>
        <c:axId val="390193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193424"/>
        <c:crosses val="autoZero"/>
        <c:auto val="1"/>
        <c:lblAlgn val="ctr"/>
        <c:lblOffset val="100"/>
        <c:noMultiLvlLbl val="0"/>
      </c:catAx>
      <c:valAx>
        <c:axId val="390193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193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Annual Australia -Wide Costs 2015/16 </a:t>
            </a:r>
          </a:p>
          <a:p>
            <a:pPr>
              <a:defRPr/>
            </a:pPr>
            <a:r>
              <a:rPr lang="en-US" sz="2400" b="1" dirty="0"/>
              <a:t>$19.243bn,</a:t>
            </a:r>
            <a:r>
              <a:rPr lang="en-US" sz="2400" b="1" baseline="0" dirty="0"/>
              <a:t> net of avoided healthcare costs</a:t>
            </a:r>
            <a:endParaRPr lang="en-US" sz="24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20D-4644-ACB2-46FCE4AB765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20D-4644-ACB2-46FCE4AB765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20D-4644-ACB2-46FCE4AB765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20D-4644-ACB2-46FCE4AB7657}"/>
              </c:ext>
            </c:extLst>
          </c:dPt>
          <c:cat>
            <c:strRef>
              <c:f>Sheet1!$K$5:$K$8</c:f>
              <c:strCache>
                <c:ptCount val="4"/>
                <c:pt idx="0">
                  <c:v>Premature Mortality</c:v>
                </c:pt>
                <c:pt idx="1">
                  <c:v>Health Care</c:v>
                </c:pt>
                <c:pt idx="2">
                  <c:v>Workplace</c:v>
                </c:pt>
                <c:pt idx="3">
                  <c:v>Other</c:v>
                </c:pt>
              </c:strCache>
            </c:strRef>
          </c:cat>
          <c:val>
            <c:numRef>
              <c:f>Sheet1!$L$5:$L$8</c:f>
              <c:numCache>
                <c:formatCode>#,##0</c:formatCode>
                <c:ptCount val="4"/>
                <c:pt idx="0">
                  <c:v>1769421122</c:v>
                </c:pt>
                <c:pt idx="1">
                  <c:v>6787191713</c:v>
                </c:pt>
                <c:pt idx="2">
                  <c:v>4985357708</c:v>
                </c:pt>
                <c:pt idx="3">
                  <c:v>5701263430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20D-4644-ACB2-46FCE4AB7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/>
              <a:t>Excise Per Stick of Cigarettes </a:t>
            </a:r>
          </a:p>
        </c:rich>
      </c:tx>
      <c:layout>
        <c:manualLayout>
          <c:xMode val="edge"/>
          <c:yMode val="edge"/>
          <c:x val="0.17412497002151703"/>
          <c:y val="0.2130808810922396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5623796533661913E-2"/>
          <c:y val="0.14799381993539021"/>
          <c:w val="0.88308092738407695"/>
          <c:h val="0.65665099154272388"/>
        </c:manualLayout>
      </c:layout>
      <c:lineChart>
        <c:grouping val="standard"/>
        <c:varyColors val="0"/>
        <c:ser>
          <c:idx val="0"/>
          <c:order val="0"/>
          <c:tx>
            <c:strRef>
              <c:f>'[1]Nominal and Real Excise'!$C$2</c:f>
              <c:strCache>
                <c:ptCount val="1"/>
                <c:pt idx="0">
                  <c:v>Nominal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'[1]Nominal and Real Excise'!$A$3:$A$43</c:f>
              <c:numCache>
                <c:formatCode>General</c:formatCode>
                <c:ptCount val="41"/>
                <c:pt idx="0">
                  <c:v>2000</c:v>
                </c:pt>
                <c:pt idx="10">
                  <c:v>2005</c:v>
                </c:pt>
                <c:pt idx="20">
                  <c:v>2010</c:v>
                </c:pt>
                <c:pt idx="30">
                  <c:v>2015</c:v>
                </c:pt>
                <c:pt idx="40">
                  <c:v>2020</c:v>
                </c:pt>
              </c:numCache>
            </c:numRef>
          </c:cat>
          <c:val>
            <c:numRef>
              <c:f>'[1]Nominal and Real Excise'!$C$3:$C$43</c:f>
              <c:numCache>
                <c:formatCode>General</c:formatCode>
                <c:ptCount val="41"/>
                <c:pt idx="0">
                  <c:v>0.19155</c:v>
                </c:pt>
                <c:pt idx="1">
                  <c:v>0.19481000000000001</c:v>
                </c:pt>
                <c:pt idx="2">
                  <c:v>0.2026</c:v>
                </c:pt>
                <c:pt idx="3">
                  <c:v>0.20644999999999999</c:v>
                </c:pt>
                <c:pt idx="4">
                  <c:v>0.20893</c:v>
                </c:pt>
                <c:pt idx="5">
                  <c:v>0.21226999999999999</c:v>
                </c:pt>
                <c:pt idx="6">
                  <c:v>0.21523999999999999</c:v>
                </c:pt>
                <c:pt idx="7">
                  <c:v>0.21804000000000001</c:v>
                </c:pt>
                <c:pt idx="8">
                  <c:v>0.22044</c:v>
                </c:pt>
                <c:pt idx="9">
                  <c:v>0.22353000000000001</c:v>
                </c:pt>
                <c:pt idx="10">
                  <c:v>0.22620999999999999</c:v>
                </c:pt>
                <c:pt idx="11">
                  <c:v>0.22914999999999999</c:v>
                </c:pt>
                <c:pt idx="12">
                  <c:v>0.23258999999999999</c:v>
                </c:pt>
                <c:pt idx="13">
                  <c:v>0.2384</c:v>
                </c:pt>
                <c:pt idx="14">
                  <c:v>0.24031</c:v>
                </c:pt>
                <c:pt idx="15">
                  <c:v>0.24343000000000001</c:v>
                </c:pt>
                <c:pt idx="16">
                  <c:v>0.24757000000000001</c:v>
                </c:pt>
                <c:pt idx="17">
                  <c:v>0.2545</c:v>
                </c:pt>
                <c:pt idx="18">
                  <c:v>0.25679000000000002</c:v>
                </c:pt>
                <c:pt idx="19">
                  <c:v>0.25833</c:v>
                </c:pt>
                <c:pt idx="20">
                  <c:v>0.26219999999999999</c:v>
                </c:pt>
                <c:pt idx="21">
                  <c:v>0.33267000000000002</c:v>
                </c:pt>
                <c:pt idx="22">
                  <c:v>0.33633000000000002</c:v>
                </c:pt>
                <c:pt idx="23">
                  <c:v>0.34473999999999999</c:v>
                </c:pt>
                <c:pt idx="24">
                  <c:v>0.34681000000000001</c:v>
                </c:pt>
                <c:pt idx="25">
                  <c:v>0.34888999999999998</c:v>
                </c:pt>
                <c:pt idx="26">
                  <c:v>0.35447000000000001</c:v>
                </c:pt>
                <c:pt idx="27">
                  <c:v>0.35731000000000002</c:v>
                </c:pt>
                <c:pt idx="28">
                  <c:v>0.40638999999999997</c:v>
                </c:pt>
                <c:pt idx="29">
                  <c:v>0.46267999999999998</c:v>
                </c:pt>
                <c:pt idx="30">
                  <c:v>0.47008</c:v>
                </c:pt>
                <c:pt idx="31">
                  <c:v>0.53095999999999999</c:v>
                </c:pt>
                <c:pt idx="32">
                  <c:v>0.53732999999999997</c:v>
                </c:pt>
                <c:pt idx="33">
                  <c:v>0.61053999999999997</c:v>
                </c:pt>
                <c:pt idx="34">
                  <c:v>0.61726000000000003</c:v>
                </c:pt>
                <c:pt idx="35">
                  <c:v>0.69857999999999998</c:v>
                </c:pt>
                <c:pt idx="36">
                  <c:v>0.71045999999999998</c:v>
                </c:pt>
                <c:pt idx="37">
                  <c:v>0.80725999999999998</c:v>
                </c:pt>
                <c:pt idx="38">
                  <c:v>0.81774999999999998</c:v>
                </c:pt>
                <c:pt idx="39">
                  <c:v>0.93652999999999997</c:v>
                </c:pt>
                <c:pt idx="40">
                  <c:v>0.94964000000000004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A26-4514-B2F8-7702C764816E}"/>
            </c:ext>
          </c:extLst>
        </c:ser>
        <c:ser>
          <c:idx val="1"/>
          <c:order val="1"/>
          <c:tx>
            <c:strRef>
              <c:f>'[1]Nominal and Real Excise'!$D$2</c:f>
              <c:strCache>
                <c:ptCount val="1"/>
                <c:pt idx="0">
                  <c:v>Real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'[1]Nominal and Real Excise'!$A$3:$A$43</c:f>
              <c:numCache>
                <c:formatCode>General</c:formatCode>
                <c:ptCount val="41"/>
                <c:pt idx="0">
                  <c:v>2000</c:v>
                </c:pt>
                <c:pt idx="10">
                  <c:v>2005</c:v>
                </c:pt>
                <c:pt idx="20">
                  <c:v>2010</c:v>
                </c:pt>
                <c:pt idx="30">
                  <c:v>2015</c:v>
                </c:pt>
                <c:pt idx="40">
                  <c:v>2020</c:v>
                </c:pt>
              </c:numCache>
            </c:numRef>
          </c:cat>
          <c:val>
            <c:numRef>
              <c:f>'[1]Nominal and Real Excise'!$D$3:$D$43</c:f>
              <c:numCache>
                <c:formatCode>General</c:formatCode>
                <c:ptCount val="41"/>
                <c:pt idx="0">
                  <c:v>0.19155</c:v>
                </c:pt>
                <c:pt idx="1">
                  <c:v>0.18582283582089551</c:v>
                </c:pt>
                <c:pt idx="2">
                  <c:v>0.19195121293800538</c:v>
                </c:pt>
                <c:pt idx="3">
                  <c:v>0.19455006702412869</c:v>
                </c:pt>
                <c:pt idx="4">
                  <c:v>0.1935148748353096</c:v>
                </c:pt>
                <c:pt idx="5">
                  <c:v>0.19329768134715022</c:v>
                </c:pt>
                <c:pt idx="6">
                  <c:v>0.19251109414758272</c:v>
                </c:pt>
                <c:pt idx="7">
                  <c:v>0.1935380303030303</c:v>
                </c:pt>
                <c:pt idx="8">
                  <c:v>0.19298794520547946</c:v>
                </c:pt>
                <c:pt idx="9">
                  <c:v>0.19304863636363637</c:v>
                </c:pt>
                <c:pt idx="10">
                  <c:v>0.19136658243080629</c:v>
                </c:pt>
                <c:pt idx="11">
                  <c:v>0.19109424673784103</c:v>
                </c:pt>
                <c:pt idx="12">
                  <c:v>0.19146460187353628</c:v>
                </c:pt>
                <c:pt idx="13">
                  <c:v>0.19241699196326065</c:v>
                </c:pt>
                <c:pt idx="14">
                  <c:v>0.19351423825887742</c:v>
                </c:pt>
                <c:pt idx="15">
                  <c:v>0.19315044018058691</c:v>
                </c:pt>
                <c:pt idx="16">
                  <c:v>0.19231128176795581</c:v>
                </c:pt>
                <c:pt idx="17">
                  <c:v>0.19341999999999998</c:v>
                </c:pt>
                <c:pt idx="18">
                  <c:v>0.19516040000000001</c:v>
                </c:pt>
                <c:pt idx="19">
                  <c:v>0.19299255047821468</c:v>
                </c:pt>
                <c:pt idx="20">
                  <c:v>0.19321446540880499</c:v>
                </c:pt>
                <c:pt idx="21">
                  <c:v>0.24159815082644631</c:v>
                </c:pt>
                <c:pt idx="22">
                  <c:v>0.24077392057026475</c:v>
                </c:pt>
                <c:pt idx="23">
                  <c:v>0.24259481481481476</c:v>
                </c:pt>
                <c:pt idx="24">
                  <c:v>0.24307819541375872</c:v>
                </c:pt>
                <c:pt idx="25">
                  <c:v>0.24380682902584491</c:v>
                </c:pt>
                <c:pt idx="26">
                  <c:v>0.24599448173741364</c:v>
                </c:pt>
                <c:pt idx="27">
                  <c:v>0.24482351851851852</c:v>
                </c:pt>
                <c:pt idx="28">
                  <c:v>0.27444012487992314</c:v>
                </c:pt>
                <c:pt idx="29">
                  <c:v>0.31095988527724661</c:v>
                </c:pt>
                <c:pt idx="30">
                  <c:v>0.31472975238095235</c:v>
                </c:pt>
                <c:pt idx="31">
                  <c:v>0.35313612109744552</c:v>
                </c:pt>
                <c:pt idx="32">
                  <c:v>0.35502160714285713</c:v>
                </c:pt>
                <c:pt idx="33">
                  <c:v>0.40075594771241829</c:v>
                </c:pt>
                <c:pt idx="34">
                  <c:v>0.39846995408631769</c:v>
                </c:pt>
                <c:pt idx="35">
                  <c:v>0.44972686813186813</c:v>
                </c:pt>
                <c:pt idx="36">
                  <c:v>0.44955299729972997</c:v>
                </c:pt>
                <c:pt idx="37">
                  <c:v>0.50579659536541888</c:v>
                </c:pt>
                <c:pt idx="38">
                  <c:v>0.50694731040564367</c:v>
                </c:pt>
                <c:pt idx="39">
                  <c:v>0.56416502999143092</c:v>
                </c:pt>
                <c:pt idx="40">
                  <c:v>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A26-4514-B2F8-7702C76481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7434576"/>
        <c:axId val="527437528"/>
      </c:lineChart>
      <c:catAx>
        <c:axId val="527434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37528"/>
        <c:crosses val="autoZero"/>
        <c:auto val="1"/>
        <c:lblAlgn val="ctr"/>
        <c:lblOffset val="100"/>
        <c:noMultiLvlLbl val="0"/>
      </c:catAx>
      <c:valAx>
        <c:axId val="527437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7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7434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55061031506055"/>
          <c:y val="9.4408088682246358E-2"/>
          <c:w val="0.87753018372703417"/>
          <c:h val="0.80769123466265058"/>
        </c:manualLayout>
      </c:layout>
      <c:lineChart>
        <c:grouping val="standard"/>
        <c:varyColors val="0"/>
        <c:ser>
          <c:idx val="0"/>
          <c:order val="0"/>
          <c:tx>
            <c:v>Real Consumption per Capita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'[1]Real Consumption per capita'!$H$11:$H$44</c:f>
              <c:numCache>
                <c:formatCode>mmm\-yyyy</c:formatCode>
                <c:ptCount val="34"/>
                <c:pt idx="0">
                  <c:v>31564</c:v>
                </c:pt>
                <c:pt idx="1">
                  <c:v>31929</c:v>
                </c:pt>
                <c:pt idx="2">
                  <c:v>32295</c:v>
                </c:pt>
                <c:pt idx="3">
                  <c:v>32660</c:v>
                </c:pt>
                <c:pt idx="4">
                  <c:v>33025</c:v>
                </c:pt>
                <c:pt idx="5">
                  <c:v>33390</c:v>
                </c:pt>
                <c:pt idx="6">
                  <c:v>33756</c:v>
                </c:pt>
                <c:pt idx="7">
                  <c:v>34121</c:v>
                </c:pt>
                <c:pt idx="8">
                  <c:v>34486</c:v>
                </c:pt>
                <c:pt idx="9">
                  <c:v>34851</c:v>
                </c:pt>
                <c:pt idx="10">
                  <c:v>35217</c:v>
                </c:pt>
                <c:pt idx="11">
                  <c:v>35582</c:v>
                </c:pt>
                <c:pt idx="12">
                  <c:v>35947</c:v>
                </c:pt>
                <c:pt idx="13">
                  <c:v>36312</c:v>
                </c:pt>
                <c:pt idx="14">
                  <c:v>36678</c:v>
                </c:pt>
                <c:pt idx="15">
                  <c:v>37043</c:v>
                </c:pt>
                <c:pt idx="16">
                  <c:v>37408</c:v>
                </c:pt>
                <c:pt idx="17">
                  <c:v>37773</c:v>
                </c:pt>
                <c:pt idx="18">
                  <c:v>38139</c:v>
                </c:pt>
                <c:pt idx="19">
                  <c:v>38504</c:v>
                </c:pt>
                <c:pt idx="20">
                  <c:v>38869</c:v>
                </c:pt>
                <c:pt idx="21">
                  <c:v>39234</c:v>
                </c:pt>
                <c:pt idx="22">
                  <c:v>39600</c:v>
                </c:pt>
                <c:pt idx="23">
                  <c:v>39965</c:v>
                </c:pt>
                <c:pt idx="24">
                  <c:v>40330</c:v>
                </c:pt>
                <c:pt idx="25">
                  <c:v>40695</c:v>
                </c:pt>
                <c:pt idx="26">
                  <c:v>41061</c:v>
                </c:pt>
                <c:pt idx="27">
                  <c:v>41426</c:v>
                </c:pt>
                <c:pt idx="28">
                  <c:v>41791</c:v>
                </c:pt>
                <c:pt idx="29">
                  <c:v>42156</c:v>
                </c:pt>
                <c:pt idx="30">
                  <c:v>42522</c:v>
                </c:pt>
                <c:pt idx="31">
                  <c:v>42887</c:v>
                </c:pt>
                <c:pt idx="32">
                  <c:v>43252</c:v>
                </c:pt>
                <c:pt idx="33">
                  <c:v>43617</c:v>
                </c:pt>
              </c:numCache>
            </c:numRef>
          </c:cat>
          <c:val>
            <c:numRef>
              <c:f>'[1]Real Consumption per capita'!$F$11:$F$44</c:f>
              <c:numCache>
                <c:formatCode>0;\-0;0;@</c:formatCode>
                <c:ptCount val="34"/>
                <c:pt idx="0">
                  <c:v>765.79763854571695</c:v>
                </c:pt>
                <c:pt idx="1">
                  <c:v>758.45449822172941</c:v>
                </c:pt>
                <c:pt idx="2">
                  <c:v>750.73494151948046</c:v>
                </c:pt>
                <c:pt idx="3">
                  <c:v>759.63721372579187</c:v>
                </c:pt>
                <c:pt idx="4">
                  <c:v>788.1502265401457</c:v>
                </c:pt>
                <c:pt idx="5">
                  <c:v>783.09922491415523</c:v>
                </c:pt>
                <c:pt idx="6">
                  <c:v>776.90592495408623</c:v>
                </c:pt>
                <c:pt idx="7">
                  <c:v>829.99533475083479</c:v>
                </c:pt>
                <c:pt idx="8">
                  <c:v>850.14018411470033</c:v>
                </c:pt>
                <c:pt idx="9">
                  <c:v>810.37492680612479</c:v>
                </c:pt>
                <c:pt idx="10">
                  <c:v>844.47179902884272</c:v>
                </c:pt>
                <c:pt idx="11">
                  <c:v>886.2080508578872</c:v>
                </c:pt>
                <c:pt idx="12">
                  <c:v>901.27299440685101</c:v>
                </c:pt>
                <c:pt idx="13">
                  <c:v>980.36969216551245</c:v>
                </c:pt>
                <c:pt idx="14">
                  <c:v>1156.2997151085922</c:v>
                </c:pt>
                <c:pt idx="15">
                  <c:v>1220.7467616242616</c:v>
                </c:pt>
                <c:pt idx="16">
                  <c:v>1235.9593142247084</c:v>
                </c:pt>
                <c:pt idx="17">
                  <c:v>1250.23917819754</c:v>
                </c:pt>
                <c:pt idx="18">
                  <c:v>1229.2158367168543</c:v>
                </c:pt>
                <c:pt idx="19">
                  <c:v>1184.3376713197842</c:v>
                </c:pt>
                <c:pt idx="20">
                  <c:v>1114.503692684279</c:v>
                </c:pt>
                <c:pt idx="21">
                  <c:v>1105.2434805214959</c:v>
                </c:pt>
                <c:pt idx="22">
                  <c:v>1009.5040987386781</c:v>
                </c:pt>
                <c:pt idx="23">
                  <c:v>950.1393643118173</c:v>
                </c:pt>
                <c:pt idx="24">
                  <c:v>902.94814160711064</c:v>
                </c:pt>
                <c:pt idx="25">
                  <c:v>977.16491677818453</c:v>
                </c:pt>
                <c:pt idx="26">
                  <c:v>998.63655710624073</c:v>
                </c:pt>
                <c:pt idx="27">
                  <c:v>1042.245241054696</c:v>
                </c:pt>
                <c:pt idx="28">
                  <c:v>1109.9695209885213</c:v>
                </c:pt>
                <c:pt idx="29">
                  <c:v>1140.6903412417751</c:v>
                </c:pt>
                <c:pt idx="30">
                  <c:v>1194.9496592793216</c:v>
                </c:pt>
                <c:pt idx="31">
                  <c:v>1222.9656672374072</c:v>
                </c:pt>
                <c:pt idx="32">
                  <c:v>1356.2028793050908</c:v>
                </c:pt>
                <c:pt idx="33">
                  <c:v>1401.8557158352003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59-4A3E-A957-7C2E566823F1}"/>
            </c:ext>
          </c:extLst>
        </c:ser>
        <c:ser>
          <c:idx val="1"/>
          <c:order val="1"/>
          <c:tx>
            <c:v>Real Price of Tobacco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'[1]Real Consumption per capita'!$H$11:$H$44</c:f>
              <c:numCache>
                <c:formatCode>mmm\-yyyy</c:formatCode>
                <c:ptCount val="34"/>
                <c:pt idx="0">
                  <c:v>31564</c:v>
                </c:pt>
                <c:pt idx="1">
                  <c:v>31929</c:v>
                </c:pt>
                <c:pt idx="2">
                  <c:v>32295</c:v>
                </c:pt>
                <c:pt idx="3">
                  <c:v>32660</c:v>
                </c:pt>
                <c:pt idx="4">
                  <c:v>33025</c:v>
                </c:pt>
                <c:pt idx="5">
                  <c:v>33390</c:v>
                </c:pt>
                <c:pt idx="6">
                  <c:v>33756</c:v>
                </c:pt>
                <c:pt idx="7">
                  <c:v>34121</c:v>
                </c:pt>
                <c:pt idx="8">
                  <c:v>34486</c:v>
                </c:pt>
                <c:pt idx="9">
                  <c:v>34851</c:v>
                </c:pt>
                <c:pt idx="10">
                  <c:v>35217</c:v>
                </c:pt>
                <c:pt idx="11">
                  <c:v>35582</c:v>
                </c:pt>
                <c:pt idx="12">
                  <c:v>35947</c:v>
                </c:pt>
                <c:pt idx="13">
                  <c:v>36312</c:v>
                </c:pt>
                <c:pt idx="14">
                  <c:v>36678</c:v>
                </c:pt>
                <c:pt idx="15">
                  <c:v>37043</c:v>
                </c:pt>
                <c:pt idx="16">
                  <c:v>37408</c:v>
                </c:pt>
                <c:pt idx="17">
                  <c:v>37773</c:v>
                </c:pt>
                <c:pt idx="18">
                  <c:v>38139</c:v>
                </c:pt>
                <c:pt idx="19">
                  <c:v>38504</c:v>
                </c:pt>
                <c:pt idx="20">
                  <c:v>38869</c:v>
                </c:pt>
                <c:pt idx="21">
                  <c:v>39234</c:v>
                </c:pt>
                <c:pt idx="22">
                  <c:v>39600</c:v>
                </c:pt>
                <c:pt idx="23">
                  <c:v>39965</c:v>
                </c:pt>
                <c:pt idx="24">
                  <c:v>40330</c:v>
                </c:pt>
                <c:pt idx="25">
                  <c:v>40695</c:v>
                </c:pt>
                <c:pt idx="26">
                  <c:v>41061</c:v>
                </c:pt>
                <c:pt idx="27">
                  <c:v>41426</c:v>
                </c:pt>
                <c:pt idx="28">
                  <c:v>41791</c:v>
                </c:pt>
                <c:pt idx="29">
                  <c:v>42156</c:v>
                </c:pt>
                <c:pt idx="30">
                  <c:v>42522</c:v>
                </c:pt>
                <c:pt idx="31">
                  <c:v>42887</c:v>
                </c:pt>
                <c:pt idx="32">
                  <c:v>43252</c:v>
                </c:pt>
                <c:pt idx="33">
                  <c:v>43617</c:v>
                </c:pt>
              </c:numCache>
            </c:numRef>
          </c:cat>
          <c:val>
            <c:numRef>
              <c:f>'[1]Real Consumption per capita'!$R$11:$R$44</c:f>
              <c:numCache>
                <c:formatCode>General</c:formatCode>
                <c:ptCount val="34"/>
                <c:pt idx="0">
                  <c:v>100</c:v>
                </c:pt>
                <c:pt idx="1">
                  <c:v>100.27603612129816</c:v>
                </c:pt>
                <c:pt idx="2">
                  <c:v>110.87073193300638</c:v>
                </c:pt>
                <c:pt idx="3">
                  <c:v>121.06531652593068</c:v>
                </c:pt>
                <c:pt idx="4">
                  <c:v>123.23540945036271</c:v>
                </c:pt>
                <c:pt idx="5">
                  <c:v>129.52106737153471</c:v>
                </c:pt>
                <c:pt idx="6">
                  <c:v>132.70406021117452</c:v>
                </c:pt>
                <c:pt idx="7">
                  <c:v>146.2951688027033</c:v>
                </c:pt>
                <c:pt idx="8">
                  <c:v>185.76210435890221</c:v>
                </c:pt>
                <c:pt idx="9">
                  <c:v>202.93460788915917</c:v>
                </c:pt>
                <c:pt idx="10">
                  <c:v>216.57394497439225</c:v>
                </c:pt>
                <c:pt idx="11">
                  <c:v>215.89333992067745</c:v>
                </c:pt>
                <c:pt idx="12">
                  <c:v>225.80530731973533</c:v>
                </c:pt>
                <c:pt idx="13">
                  <c:v>232.43180830254295</c:v>
                </c:pt>
                <c:pt idx="14">
                  <c:v>251.8941687508227</c:v>
                </c:pt>
                <c:pt idx="15">
                  <c:v>282.87685761700965</c:v>
                </c:pt>
                <c:pt idx="16">
                  <c:v>290.18630822891726</c:v>
                </c:pt>
                <c:pt idx="17">
                  <c:v>289.75389014260907</c:v>
                </c:pt>
                <c:pt idx="18">
                  <c:v>295.38940809968847</c:v>
                </c:pt>
                <c:pt idx="19">
                  <c:v>297.15820695058483</c:v>
                </c:pt>
                <c:pt idx="20">
                  <c:v>295.10968328141229</c:v>
                </c:pt>
                <c:pt idx="21">
                  <c:v>301.64714340085425</c:v>
                </c:pt>
                <c:pt idx="22">
                  <c:v>305.95475205556409</c:v>
                </c:pt>
                <c:pt idx="23">
                  <c:v>316.61240076374236</c:v>
                </c:pt>
                <c:pt idx="24">
                  <c:v>361.59834546270469</c:v>
                </c:pt>
                <c:pt idx="25">
                  <c:v>388.98403387496825</c:v>
                </c:pt>
                <c:pt idx="26">
                  <c:v>414.8999466756477</c:v>
                </c:pt>
                <c:pt idx="27">
                  <c:v>441.22258061551759</c:v>
                </c:pt>
                <c:pt idx="28">
                  <c:v>494.15731341948748</c:v>
                </c:pt>
                <c:pt idx="29">
                  <c:v>524.67965533492804</c:v>
                </c:pt>
                <c:pt idx="30">
                  <c:v>582.2482608390136</c:v>
                </c:pt>
                <c:pt idx="31">
                  <c:v>636.9403465410262</c:v>
                </c:pt>
                <c:pt idx="32">
                  <c:v>733.71694396714315</c:v>
                </c:pt>
                <c:pt idx="33">
                  <c:v>813.37406931122905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659-4A3E-A957-7C2E566823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31270392"/>
        <c:axId val="529401288"/>
      </c:lineChart>
      <c:dateAx>
        <c:axId val="531270392"/>
        <c:scaling>
          <c:orientation val="minMax"/>
        </c:scaling>
        <c:delete val="0"/>
        <c:axPos val="b"/>
        <c:numFmt formatCode="mmm\-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9401288"/>
        <c:crosses val="autoZero"/>
        <c:auto val="1"/>
        <c:lblOffset val="100"/>
        <c:baseTimeUnit val="years"/>
      </c:dateAx>
      <c:valAx>
        <c:axId val="529401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;\-0;0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1270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en-AU" sz="3200" dirty="0">
                <a:solidFill>
                  <a:srgbClr val="FF0000"/>
                </a:solidFill>
                <a:effectLst/>
              </a:rPr>
              <a:t>Number of licensed SMEs is falling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44546A"/>
                </a:solidFill>
              </a:defRPr>
            </a:pPr>
            <a:r>
              <a:rPr lang="en-AU" sz="3200" dirty="0">
                <a:solidFill>
                  <a:srgbClr val="FF0000"/>
                </a:solidFill>
              </a:rPr>
              <a:t>2016 to 2020</a:t>
            </a:r>
          </a:p>
        </c:rich>
      </c:tx>
      <c:layout>
        <c:manualLayout>
          <c:xMode val="edge"/>
          <c:yMode val="edge"/>
          <c:x val="0.19266753939525944"/>
          <c:y val="1.4562428301623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baseline="0">
              <a:solidFill>
                <a:srgbClr val="44546A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586646733084674E-2"/>
          <c:y val="0.22380080533971555"/>
          <c:w val="0.95503928219043477"/>
          <c:h val="0.58079764740193462"/>
        </c:manualLayout>
      </c:layout>
      <c:barChart>
        <c:barDir val="col"/>
        <c:grouping val="clustered"/>
        <c:varyColors val="0"/>
        <c:ser>
          <c:idx val="1"/>
          <c:order val="0"/>
          <c:tx>
            <c:v>2016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Licensees!$E$36:$N$36</c:f>
              <c:strCache>
                <c:ptCount val="10"/>
                <c:pt idx="0">
                  <c:v>Bar, Pub,
Club</c:v>
                </c:pt>
                <c:pt idx="1">
                  <c:v>Bottleshop</c:v>
                </c:pt>
                <c:pt idx="2">
                  <c:v>Supermarket</c:v>
                </c:pt>
                <c:pt idx="3">
                  <c:v>Mixed 
Business</c:v>
                </c:pt>
                <c:pt idx="4">
                  <c:v>Newsagency</c:v>
                </c:pt>
                <c:pt idx="5">
                  <c:v>Service 
Station</c:v>
                </c:pt>
                <c:pt idx="6">
                  <c:v>Specialist 
Tobacconist</c:v>
                </c:pt>
                <c:pt idx="7">
                  <c:v>Takeaway</c:v>
                </c:pt>
                <c:pt idx="8">
                  <c:v>Vending</c:v>
                </c:pt>
                <c:pt idx="9">
                  <c:v>Wholesaler</c:v>
                </c:pt>
              </c:strCache>
            </c:strRef>
          </c:cat>
          <c:val>
            <c:numRef>
              <c:f>Licensees!$E$38:$N$38</c:f>
              <c:numCache>
                <c:formatCode>General</c:formatCode>
                <c:ptCount val="10"/>
                <c:pt idx="0">
                  <c:v>33</c:v>
                </c:pt>
                <c:pt idx="1">
                  <c:v>137</c:v>
                </c:pt>
                <c:pt idx="2">
                  <c:v>140</c:v>
                </c:pt>
                <c:pt idx="3">
                  <c:v>141</c:v>
                </c:pt>
                <c:pt idx="4">
                  <c:v>87</c:v>
                </c:pt>
                <c:pt idx="5">
                  <c:v>144</c:v>
                </c:pt>
                <c:pt idx="6">
                  <c:v>8</c:v>
                </c:pt>
                <c:pt idx="7">
                  <c:v>72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E-4418-9D84-3A2CBEB440D8}"/>
            </c:ext>
          </c:extLst>
        </c:ser>
        <c:ser>
          <c:idx val="2"/>
          <c:order val="1"/>
          <c:tx>
            <c:v>2020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Licensees!$E$37:$N$37</c:f>
              <c:numCache>
                <c:formatCode>General</c:formatCode>
                <c:ptCount val="10"/>
                <c:pt idx="0">
                  <c:v>29</c:v>
                </c:pt>
                <c:pt idx="1">
                  <c:v>98</c:v>
                </c:pt>
                <c:pt idx="2">
                  <c:v>149</c:v>
                </c:pt>
                <c:pt idx="3">
                  <c:v>90</c:v>
                </c:pt>
                <c:pt idx="4">
                  <c:v>66</c:v>
                </c:pt>
                <c:pt idx="5">
                  <c:v>150</c:v>
                </c:pt>
                <c:pt idx="6">
                  <c:v>4</c:v>
                </c:pt>
                <c:pt idx="7">
                  <c:v>53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6E-4418-9D84-3A2CBEB440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48244040"/>
        <c:axId val="548244368"/>
      </c:barChart>
      <c:catAx>
        <c:axId val="548244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244368"/>
        <c:crosses val="autoZero"/>
        <c:auto val="1"/>
        <c:lblAlgn val="ctr"/>
        <c:lblOffset val="100"/>
        <c:noMultiLvlLbl val="0"/>
      </c:catAx>
      <c:valAx>
        <c:axId val="54824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244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0.16106</cdr:x>
      <cdr:y>0.2518</cdr:y>
    </cdr:from>
    <cdr:to>
      <cdr:x>0.32983</cdr:x>
      <cdr:y>0.34302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D0A05A7-5771-40CC-94F7-6B6B6665B95F}"/>
            </a:ext>
          </a:extLst>
        </cdr:cNvPr>
        <cdr:cNvSpPr txBox="1"/>
      </cdr:nvSpPr>
      <cdr:spPr>
        <a:xfrm xmlns:a="http://schemas.openxmlformats.org/drawingml/2006/main">
          <a:off x="1629434" y="1468073"/>
          <a:ext cx="1707502" cy="531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800" b="1" dirty="0">
              <a:solidFill>
                <a:schemeClr val="accent1"/>
              </a:solidFill>
            </a:rPr>
            <a:t>MALES</a:t>
          </a:r>
        </a:p>
      </cdr:txBody>
    </cdr:sp>
  </cdr:relSizeAnchor>
  <cdr:relSizeAnchor xmlns:cdr="http://schemas.openxmlformats.org/drawingml/2006/chartDrawing">
    <cdr:from>
      <cdr:x>0.69996</cdr:x>
      <cdr:y>0.25233</cdr:y>
    </cdr:from>
    <cdr:to>
      <cdr:x>0.86874</cdr:x>
      <cdr:y>0.34355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E1964539-1A69-4455-810F-92BA67981DAB}"/>
            </a:ext>
          </a:extLst>
        </cdr:cNvPr>
        <cdr:cNvSpPr txBox="1"/>
      </cdr:nvSpPr>
      <cdr:spPr>
        <a:xfrm xmlns:a="http://schemas.openxmlformats.org/drawingml/2006/main">
          <a:off x="7081618" y="1471184"/>
          <a:ext cx="1707502" cy="5318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800" b="1" dirty="0">
              <a:solidFill>
                <a:srgbClr val="CC6600"/>
              </a:solidFill>
            </a:rPr>
            <a:t>FEMALES</a:t>
          </a:r>
        </a:p>
      </cdr:txBody>
    </cdr:sp>
  </cdr:relSizeAnchor>
  <cdr:relSizeAnchor xmlns:cdr="http://schemas.openxmlformats.org/drawingml/2006/chartDrawing">
    <cdr:from>
      <cdr:x>0.06883</cdr:x>
      <cdr:y>0.44544</cdr:y>
    </cdr:from>
    <cdr:to>
      <cdr:x>0.18872</cdr:x>
      <cdr:y>0.62147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0F605714-FBD4-4400-A552-C723B00430F0}"/>
            </a:ext>
          </a:extLst>
        </cdr:cNvPr>
        <cdr:cNvSpPr txBox="1"/>
      </cdr:nvSpPr>
      <cdr:spPr>
        <a:xfrm xmlns:a="http://schemas.openxmlformats.org/drawingml/2006/main">
          <a:off x="696373" y="2597077"/>
          <a:ext cx="1212979" cy="1026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400" b="1" dirty="0">
              <a:solidFill>
                <a:srgbClr val="FF0000"/>
              </a:solidFill>
            </a:rPr>
            <a:t>10% target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0.80789</cdr:x>
      <cdr:y>0.60054</cdr:y>
    </cdr:from>
    <cdr:to>
      <cdr:x>0.96054</cdr:x>
      <cdr:y>0.70107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B3181EE-F4E6-4603-8B0D-924CD3AF59D2}"/>
            </a:ext>
          </a:extLst>
        </cdr:cNvPr>
        <cdr:cNvSpPr txBox="1"/>
      </cdr:nvSpPr>
      <cdr:spPr>
        <a:xfrm xmlns:a="http://schemas.openxmlformats.org/drawingml/2006/main">
          <a:off x="9102055" y="3758268"/>
          <a:ext cx="1719743" cy="6291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400" b="1" dirty="0">
              <a:solidFill>
                <a:srgbClr val="CC6600"/>
              </a:solidFill>
            </a:rPr>
            <a:t>REAL</a:t>
          </a:r>
        </a:p>
      </cdr:txBody>
    </cdr:sp>
  </cdr:relSizeAnchor>
  <cdr:relSizeAnchor xmlns:cdr="http://schemas.openxmlformats.org/drawingml/2006/chartDrawing">
    <cdr:from>
      <cdr:x>0.31674</cdr:x>
      <cdr:y>0.03417</cdr:y>
    </cdr:from>
    <cdr:to>
      <cdr:x>0.63476</cdr:x>
      <cdr:y>0.15046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7CB37412-C85A-4664-B5A6-76F7C245A70D}"/>
            </a:ext>
          </a:extLst>
        </cdr:cNvPr>
        <cdr:cNvSpPr txBox="1"/>
      </cdr:nvSpPr>
      <cdr:spPr>
        <a:xfrm xmlns:a="http://schemas.openxmlformats.org/drawingml/2006/main">
          <a:off x="3568488" y="213833"/>
          <a:ext cx="3582955" cy="727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AU" sz="4400" dirty="0">
              <a:solidFill>
                <a:srgbClr val="FF0000"/>
              </a:solidFill>
            </a:rPr>
            <a:t>Tax Policy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0.13164</cdr:x>
      <cdr:y>0.1812</cdr:y>
    </cdr:from>
    <cdr:to>
      <cdr:x>0.43564</cdr:x>
      <cdr:y>0.41627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0681BE90-A3C0-416D-8DEB-FBCB2DD76F17}"/>
            </a:ext>
          </a:extLst>
        </cdr:cNvPr>
        <cdr:cNvSpPr txBox="1"/>
      </cdr:nvSpPr>
      <cdr:spPr>
        <a:xfrm xmlns:a="http://schemas.openxmlformats.org/drawingml/2006/main">
          <a:off x="1518449" y="1071650"/>
          <a:ext cx="3506598" cy="13902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400" b="1" dirty="0">
              <a:solidFill>
                <a:schemeClr val="accent1"/>
              </a:solidFill>
            </a:rPr>
            <a:t>REAL TASMANIAN CONSUMPTION PER CAPITA, $ PER ANNUM</a:t>
          </a:r>
        </a:p>
      </cdr:txBody>
    </cdr:sp>
  </cdr:relSizeAnchor>
  <cdr:relSizeAnchor xmlns:cdr="http://schemas.openxmlformats.org/drawingml/2006/chartDrawing">
    <cdr:from>
      <cdr:x>0.53672</cdr:x>
      <cdr:y>0.65135</cdr:y>
    </cdr:from>
    <cdr:to>
      <cdr:x>0.74618</cdr:x>
      <cdr:y>0.75389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C170F46E-9D4F-4C58-A288-6E22E4EF25E6}"/>
            </a:ext>
          </a:extLst>
        </cdr:cNvPr>
        <cdr:cNvSpPr txBox="1"/>
      </cdr:nvSpPr>
      <cdr:spPr>
        <a:xfrm xmlns:a="http://schemas.openxmlformats.org/drawingml/2006/main">
          <a:off x="6191012" y="3852217"/>
          <a:ext cx="2416092" cy="6064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2800" b="1" dirty="0">
              <a:solidFill>
                <a:srgbClr val="CC6600"/>
              </a:solidFill>
            </a:rPr>
            <a:t>REAL PRICE</a:t>
          </a:r>
        </a:p>
      </cdr:txBody>
    </cdr:sp>
  </cdr:relSizeAnchor>
  <cdr:relSizeAnchor xmlns:cdr="http://schemas.openxmlformats.org/drawingml/2006/chartDrawing">
    <cdr:from>
      <cdr:x>0.50158</cdr:x>
      <cdr:y>0.14807</cdr:y>
    </cdr:from>
    <cdr:to>
      <cdr:x>0.70515</cdr:x>
      <cdr:y>0.22852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328265E7-3867-44A6-8E50-30DE4C7E5278}"/>
            </a:ext>
          </a:extLst>
        </cdr:cNvPr>
        <cdr:cNvSpPr txBox="1"/>
      </cdr:nvSpPr>
      <cdr:spPr>
        <a:xfrm xmlns:a="http://schemas.openxmlformats.org/drawingml/2006/main">
          <a:off x="5785606" y="875708"/>
          <a:ext cx="2348201" cy="4758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400" b="1" dirty="0">
              <a:solidFill>
                <a:schemeClr val="accent1"/>
              </a:solidFill>
            </a:rPr>
            <a:t>Smoke free area restrictions</a:t>
          </a:r>
        </a:p>
      </cdr:txBody>
    </cdr:sp>
  </cdr:relSizeAnchor>
  <cdr:relSizeAnchor xmlns:cdr="http://schemas.openxmlformats.org/drawingml/2006/chartDrawing">
    <cdr:from>
      <cdr:x>0.72537</cdr:x>
      <cdr:y>0.19716</cdr:y>
    </cdr:from>
    <cdr:to>
      <cdr:x>0.72537</cdr:x>
      <cdr:y>0.91064</cdr:y>
    </cdr:to>
    <cdr:cxnSp macro="">
      <cdr:nvCxnSpPr>
        <cdr:cNvPr id="6" name="Straight Connector 5">
          <a:extLst xmlns:a="http://schemas.openxmlformats.org/drawingml/2006/main">
            <a:ext uri="{FF2B5EF4-FFF2-40B4-BE49-F238E27FC236}">
              <a16:creationId xmlns:a16="http://schemas.microsoft.com/office/drawing/2014/main" id="{E296F692-AB8D-4A73-B932-0692A2FB9DC5}"/>
            </a:ext>
          </a:extLst>
        </cdr:cNvPr>
        <cdr:cNvCxnSpPr/>
      </cdr:nvCxnSpPr>
      <cdr:spPr>
        <a:xfrm xmlns:a="http://schemas.openxmlformats.org/drawingml/2006/main" flipV="1">
          <a:off x="8367076" y="1166070"/>
          <a:ext cx="0" cy="4219663"/>
        </a:xfrm>
        <a:prstGeom xmlns:a="http://schemas.openxmlformats.org/drawingml/2006/main" prst="line">
          <a:avLst/>
        </a:prstGeom>
        <a:ln xmlns:a="http://schemas.openxmlformats.org/drawingml/2006/main" w="25400">
          <a:solidFill>
            <a:srgbClr val="CC66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0.74883</cdr:x>
      <cdr:y>0.78228</cdr:y>
    </cdr:from>
    <cdr:to>
      <cdr:x>0.94944</cdr:x>
      <cdr:y>0.82804</cdr:y>
    </cdr:to>
    <cdr:sp macro="" textlink="">
      <cdr:nvSpPr>
        <cdr:cNvPr id="7" name="TextBox 6">
          <a:extLst xmlns:a="http://schemas.openxmlformats.org/drawingml/2006/main">
            <a:ext uri="{FF2B5EF4-FFF2-40B4-BE49-F238E27FC236}">
              <a16:creationId xmlns:a16="http://schemas.microsoft.com/office/drawing/2014/main" id="{8376C15D-D81E-43EC-BBC5-21530F2D9A2F}"/>
            </a:ext>
          </a:extLst>
        </cdr:cNvPr>
        <cdr:cNvSpPr txBox="1"/>
      </cdr:nvSpPr>
      <cdr:spPr>
        <a:xfrm xmlns:a="http://schemas.openxmlformats.org/drawingml/2006/main">
          <a:off x="8637663" y="4626615"/>
          <a:ext cx="2313991" cy="270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1400" b="1" dirty="0">
              <a:solidFill>
                <a:srgbClr val="CC6600"/>
              </a:solidFill>
            </a:rPr>
            <a:t>Excise increases</a:t>
          </a:r>
        </a:p>
      </cdr:txBody>
    </cdr:sp>
  </cdr:relSizeAnchor>
  <cdr:relSizeAnchor xmlns:cdr="http://schemas.openxmlformats.org/drawingml/2006/chartDrawing">
    <cdr:from>
      <cdr:x>0.73104</cdr:x>
      <cdr:y>0.76493</cdr:y>
    </cdr:from>
    <cdr:to>
      <cdr:x>0.82406</cdr:x>
      <cdr:y>0.76493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7619DD13-1B08-44CF-B795-9EF44E37EB3E}"/>
            </a:ext>
          </a:extLst>
        </cdr:cNvPr>
        <cdr:cNvCxnSpPr/>
      </cdr:nvCxnSpPr>
      <cdr:spPr>
        <a:xfrm xmlns:a="http://schemas.openxmlformats.org/drawingml/2006/main">
          <a:off x="8432391" y="4523978"/>
          <a:ext cx="1073020" cy="0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CC66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0.19417</cdr:x>
      <cdr:y>0.25238</cdr:y>
    </cdr:from>
    <cdr:to>
      <cdr:x>0.19417</cdr:x>
      <cdr:y>0.43325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82EF8518-50EA-407F-B450-48F85B93F628}"/>
            </a:ext>
          </a:extLst>
        </cdr:cNvPr>
        <cdr:cNvCxnSpPr/>
      </cdr:nvCxnSpPr>
      <cdr:spPr>
        <a:xfrm xmlns:a="http://schemas.openxmlformats.org/drawingml/2006/main">
          <a:off x="2168041" y="1308424"/>
          <a:ext cx="0" cy="937727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0.38748</cdr:x>
      <cdr:y>0.27817</cdr:y>
    </cdr:from>
    <cdr:to>
      <cdr:x>0.38748</cdr:x>
      <cdr:y>0.45905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3995CF80-8225-46DD-81CF-3000B159BCA8}"/>
            </a:ext>
          </a:extLst>
        </cdr:cNvPr>
        <cdr:cNvCxnSpPr/>
      </cdr:nvCxnSpPr>
      <cdr:spPr>
        <a:xfrm xmlns:a="http://schemas.openxmlformats.org/drawingml/2006/main">
          <a:off x="4326536" y="1442163"/>
          <a:ext cx="0" cy="937727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0.48145</cdr:x>
      <cdr:y>0.37646</cdr:y>
    </cdr:from>
    <cdr:to>
      <cdr:x>0.48145</cdr:x>
      <cdr:y>0.55733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83EE7727-64E7-42E7-805C-2A3CD9C82FFB}"/>
            </a:ext>
          </a:extLst>
        </cdr:cNvPr>
        <cdr:cNvCxnSpPr/>
      </cdr:nvCxnSpPr>
      <cdr:spPr>
        <a:xfrm xmlns:a="http://schemas.openxmlformats.org/drawingml/2006/main">
          <a:off x="5375697" y="1951717"/>
          <a:ext cx="0" cy="937727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0.76594</cdr:x>
      <cdr:y>0.40956</cdr:y>
    </cdr:from>
    <cdr:to>
      <cdr:x>0.76594</cdr:x>
      <cdr:y>0.59044</cdr:y>
    </cdr:to>
    <cdr:cxnSp macro="">
      <cdr:nvCxnSpPr>
        <cdr:cNvPr id="10" name="Straight Arrow Connector 9">
          <a:extLst xmlns:a="http://schemas.openxmlformats.org/drawingml/2006/main">
            <a:ext uri="{FF2B5EF4-FFF2-40B4-BE49-F238E27FC236}">
              <a16:creationId xmlns:a16="http://schemas.microsoft.com/office/drawing/2014/main" id="{BFC097E3-5103-4958-A8D7-8B7FCFB97E5B}"/>
            </a:ext>
          </a:extLst>
        </cdr:cNvPr>
        <cdr:cNvCxnSpPr/>
      </cdr:nvCxnSpPr>
      <cdr:spPr>
        <a:xfrm xmlns:a="http://schemas.openxmlformats.org/drawingml/2006/main">
          <a:off x="8552252" y="2123334"/>
          <a:ext cx="0" cy="937727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38C0B-BD94-4A46-8974-AAC1142176D0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FC75CE-185D-4862-BAFB-A0DC41FF6A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680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EDC82-412A-4E31-B5AD-F4BB05F73135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9139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EDC82-412A-4E31-B5AD-F4BB05F73135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9800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EDC82-412A-4E31-B5AD-F4BB05F73135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5707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EDC82-412A-4E31-B5AD-F4BB05F73135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1339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EDC82-412A-4E31-B5AD-F4BB05F73135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01567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EDC82-412A-4E31-B5AD-F4BB05F73135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8706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EDC82-412A-4E31-B5AD-F4BB05F73135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89598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6EDC82-412A-4E31-B5AD-F4BB05F73135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6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B8035-D452-49C7-A3E0-F7D519CE4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8EF8B2-50A3-43BE-80A5-B9C5F04ED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A2DAC-AA61-4057-B0F0-FC59A4CCC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E5E5F0-B74D-49BB-8E9F-6446AA9A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CE05E-7A39-439D-989B-210D803F0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52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B454C-1E76-43EB-9415-D17DC4F3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E2F165-4BB6-4783-A91A-165CC03EA9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C2DB7-B05F-4D9E-BB10-77F737A3F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F0660-9D25-45DC-BAA6-6AF96398B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F88B4-CE8D-4442-9584-892820343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4414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4CC2C2-5038-48F9-AC6D-8C9128D3D5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992CC-8BC2-4BE6-BCD7-8567D52E45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80EAC-260A-40B0-8000-E9CD870B4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5BB1F-49E2-495A-9EEF-377F2AA85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95643-63B0-41AD-AFFB-6A9311A5B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572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34D23-5B77-4F45-A3FC-44BECF588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78E65-4A86-474C-B54C-6B34E4478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E74076-E04E-4994-9F78-88628AAF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FDA66-5A83-45B9-8B42-6955C7C3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3C866-8E9D-4F54-8F4D-D99B5204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183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A5BE-CEF4-4175-AB99-5090CFDDE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8AEC51-DC43-44B0-9486-8605B5DF8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766D4-624F-4849-B516-61BBBF1FB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A8399-7B83-4869-8E7A-578E3EF63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DCD55-D231-45E6-AF9E-65C14769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9186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3EC7-417D-478C-934E-2A45693A3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2DFD4-8C80-48F5-AFDD-713DDF6FB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ACD00-ABB8-4402-B44E-BE3BC7F9F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FB39F1-4D0F-4787-851B-EDEA58157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5032F-CA91-47EC-BCD8-FBDABC55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A4D9B5-36DD-401C-89D1-613AFC5F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7255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321D3-544A-4DC9-A1F0-1139188C3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AB741-744B-45F6-8B16-38040B338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EEACA-8CE5-42F3-9AB7-3C315139F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3A003-8859-4354-A583-FFAE08E188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F1670C-B500-43E3-BCE8-C6E804052A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650E66-FA3C-4484-A81F-5751136C5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D06912-A231-4E59-A70F-4845E41E9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D1E65A-7919-489A-A413-A523BBE99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91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D698A-88C1-4640-A5B3-11D39302F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5C591-04DB-452B-9EA0-6758F3FC7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6545A2-C29A-4FBE-B6B1-066F68D8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E92528-3F93-4B50-959E-0FAE77C28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44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60D65-15F8-4580-A0D4-9FD640272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AB1831-4499-4142-96D7-FE581743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8B764-1CA1-4EAA-B6C5-83C65C0FA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84744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1CEE2-8449-4AC2-883F-E828CD60B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D2C95-18F4-4C0A-B133-C5B5A719CA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5F4227-A8C1-4211-A51C-6E2C0FCC6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D7FB3-45A7-4A90-A563-CE7E04258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D796E-9290-452B-B891-489B6BB8B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C836B1-C91D-4DEC-8D32-382D780F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77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74CB-C454-4A94-AE31-A61FDB39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77F7FB-197B-4BAB-949D-612334FDB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49FB2B-59B9-44B1-A4E7-594B61C8B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887DD-FADB-46E1-AF81-F286B98A7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7D7118-D317-42E9-B49F-CCE18173D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5D796-A460-41AB-9D90-F1AF0FA57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675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DA5041-EA5C-4990-BDEE-9E4B233B8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2B12C6-488A-4A56-A7BC-29DCF5E81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018D-E29B-499A-8408-6D606744F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E5B3D5-C4F7-4F57-89DD-3DC32FB2D812}" type="datetimeFigureOut">
              <a:rPr lang="en-AU" smtClean="0"/>
              <a:t>26/07/2021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41DED-39B8-4392-ACA1-C66D6513A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2A086E-C21D-4EC4-B4D0-A173CB948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92C83-5B2D-4056-BDA3-B12A1DA8F68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073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4C69B-1D1F-4310-BE46-8AFF3C733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4949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AU" b="1" dirty="0">
                <a:latin typeface="+mn-lt"/>
              </a:rPr>
              <a:t>WORKSHOP: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Choosing Tobacco or Health:</a:t>
            </a:r>
            <a:br>
              <a:rPr lang="en-AU" b="1" dirty="0">
                <a:latin typeface="+mn-lt"/>
              </a:rPr>
            </a:br>
            <a:r>
              <a:rPr lang="en-AU" b="1" dirty="0">
                <a:latin typeface="+mn-lt"/>
              </a:rPr>
              <a:t>Where to from here?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15189E-DC11-4772-A04F-E228DCCD1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75126"/>
            <a:ext cx="9144000" cy="1655762"/>
          </a:xfrm>
        </p:spPr>
        <p:txBody>
          <a:bodyPr>
            <a:normAutofit/>
          </a:bodyPr>
          <a:lstStyle/>
          <a:p>
            <a:r>
              <a:rPr lang="en-AU" sz="4000" dirty="0"/>
              <a:t>Graeme Wells</a:t>
            </a:r>
          </a:p>
          <a:p>
            <a:r>
              <a:rPr lang="en-AU" sz="4000" dirty="0"/>
              <a:t>Wells Economic Analysis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ED8411C-B01C-4D24-B21D-C33ED83D5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3AA405-98ED-4DD2-BDEA-DD6AB44B70C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4" y="228600"/>
            <a:ext cx="4086226" cy="1101843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71ECEF-6267-4E9A-A890-433AE5E0F8AF}"/>
              </a:ext>
            </a:extLst>
          </p:cNvPr>
          <p:cNvSpPr txBox="1"/>
          <p:nvPr/>
        </p:nvSpPr>
        <p:spPr>
          <a:xfrm>
            <a:off x="6284739" y="549275"/>
            <a:ext cx="286878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4000" b="1" dirty="0">
                <a:solidFill>
                  <a:srgbClr val="4472C4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Tasmania</a:t>
            </a:r>
            <a:endParaRPr kumimoji="0" lang="en-AU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4426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/>
        </p:nvGraphicFramePr>
        <p:xfrm>
          <a:off x="908999" y="323376"/>
          <a:ext cx="11165747" cy="603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3D832E2-E06B-4DE5-9B89-9281675C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601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366C18-168B-4B7C-8824-1546B0085859}"/>
              </a:ext>
            </a:extLst>
          </p:cNvPr>
          <p:cNvGraphicFramePr>
            <a:graphicFrameLocks noGrp="1"/>
          </p:cNvGraphicFramePr>
          <p:nvPr/>
        </p:nvGraphicFramePr>
        <p:xfrm>
          <a:off x="354563" y="335902"/>
          <a:ext cx="10999240" cy="6332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1320">
                  <a:extLst>
                    <a:ext uri="{9D8B030D-6E8A-4147-A177-3AD203B41FA5}">
                      <a16:colId xmlns:a16="http://schemas.microsoft.com/office/drawing/2014/main" val="2525863667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1235160716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4273951346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882995647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4048637073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3701989630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1759201860"/>
                    </a:ext>
                  </a:extLst>
                </a:gridCol>
              </a:tblGrid>
              <a:tr h="744396">
                <a:tc gridSpan="7">
                  <a:txBody>
                    <a:bodyPr/>
                    <a:lstStyle/>
                    <a:p>
                      <a:pPr algn="ctr"/>
                      <a:r>
                        <a:rPr lang="en-AU" sz="3200" b="1" dirty="0">
                          <a:solidFill>
                            <a:srgbClr val="FF0000"/>
                          </a:solidFill>
                          <a:effectLst/>
                        </a:rPr>
                        <a:t>Transitional Impact of T21 on Small and Medium Business</a:t>
                      </a:r>
                    </a:p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  <a:effectLst/>
                        </a:rPr>
                        <a:t>Fall in annual gross profit per store</a:t>
                      </a:r>
                      <a:endParaRPr lang="en-A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839709"/>
                  </a:ext>
                </a:extLst>
              </a:tr>
              <a:tr h="655511">
                <a:tc>
                  <a:txBody>
                    <a:bodyPr/>
                    <a:lstStyle/>
                    <a:p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Stores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296767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Tobacconist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$8,488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$17,105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$25,983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$26,526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$27,105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263599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Mixed Business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$791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$1,595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$2,423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$2,473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$2,527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143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338993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Small Supermarket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accent1"/>
                          </a:solidFill>
                          <a:effectLst/>
                        </a:rPr>
                        <a:t>$1,220</a:t>
                      </a:r>
                      <a:endParaRPr lang="en-AU" sz="2400" b="1" dirty="0">
                        <a:solidFill>
                          <a:schemeClr val="accent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$2,459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$3,736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$3,814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$3,897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488933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Petrol Station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$830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$1,672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$2,541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$2,594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$2,650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882218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$292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$588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$893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$912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$931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194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40528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271884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Total ($m)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$0.45m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$0.91m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$1.39m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$1.41m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$1.45m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593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944771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199229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A94C49F-5ABF-45B8-BD64-672592F5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11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9027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8026FDE-5EEF-4987-AC54-5D0C4E73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12</a:t>
            </a:fld>
            <a:endParaRPr lang="en-A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E5B199-074E-4E87-8B76-880DF0C17A88}"/>
              </a:ext>
            </a:extLst>
          </p:cNvPr>
          <p:cNvSpPr txBox="1"/>
          <p:nvPr/>
        </p:nvSpPr>
        <p:spPr>
          <a:xfrm>
            <a:off x="382555" y="1054359"/>
            <a:ext cx="111127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FF0000"/>
                </a:solidFill>
              </a:rPr>
              <a:t>What does lost profit represent in terms of sales?</a:t>
            </a:r>
          </a:p>
          <a:p>
            <a:r>
              <a:rPr lang="en-AU" sz="3600" dirty="0"/>
              <a:t> </a:t>
            </a:r>
          </a:p>
          <a:p>
            <a:r>
              <a:rPr lang="en-AU" sz="3600" dirty="0"/>
              <a:t>Example: Small supermarket in year 1, has lost profit of $1220.</a:t>
            </a:r>
          </a:p>
          <a:p>
            <a:r>
              <a:rPr lang="en-AU" sz="3600" dirty="0"/>
              <a:t>With markup on cigarettes of  13%, this implies a loss of sales of $10,600 p.a.</a:t>
            </a:r>
          </a:p>
          <a:p>
            <a:r>
              <a:rPr lang="en-AU" sz="3600" dirty="0"/>
              <a:t>For $35 per pack of 20, this implies selling one less pack of cigarettes to an 18-year old every day.</a:t>
            </a:r>
          </a:p>
        </p:txBody>
      </p:sp>
    </p:spTree>
    <p:extLst>
      <p:ext uri="{BB962C8B-B14F-4D97-AF65-F5344CB8AC3E}">
        <p14:creationId xmlns:p14="http://schemas.microsoft.com/office/powerpoint/2010/main" val="719251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5BBF-37D3-4B0D-81AD-EDDE683D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200" b="1" dirty="0">
                <a:solidFill>
                  <a:srgbClr val="FF0000"/>
                </a:solidFill>
              </a:rPr>
              <a:t>Costs and Benefits of T21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A224F-B5B8-4B3C-BE91-CFF0747C3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87"/>
            <a:ext cx="10515600" cy="5186588"/>
          </a:xfrm>
        </p:spPr>
        <p:txBody>
          <a:bodyPr>
            <a:normAutofit/>
          </a:bodyPr>
          <a:lstStyle/>
          <a:p>
            <a:r>
              <a:rPr lang="en-AU" sz="3200" dirty="0"/>
              <a:t>Costs to SMEs of $1.45m after 5 years assumes 100% effectiveness.</a:t>
            </a:r>
          </a:p>
          <a:p>
            <a:r>
              <a:rPr lang="en-AU" sz="3200" dirty="0"/>
              <a:t>If no-one smokes (100% effectiveness in the long run) avoided cost of $600m per annum for Tasmanian GSP. </a:t>
            </a:r>
          </a:p>
          <a:p>
            <a:r>
              <a:rPr lang="en-AU" sz="3200" dirty="0"/>
              <a:t>Benefit / Cost ratio is 19.6 to 1. This ratio is invariant to changes in effectiveness in reducing uptake – costs and benefits change in the same proportion.</a:t>
            </a:r>
          </a:p>
          <a:p>
            <a:r>
              <a:rPr lang="en-AU" sz="3200" dirty="0">
                <a:solidFill>
                  <a:srgbClr val="FF0000"/>
                </a:solidFill>
              </a:rPr>
              <a:t>On cost-benefit grounds, T21 should be implemented, even if it requires compensating SMEs for loss in sales. 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F1919E-E9B6-4304-85C4-A31734BB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612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C0078B16-F42D-4CD3-8475-936FDA18CA57}"/>
              </a:ext>
            </a:extLst>
          </p:cNvPr>
          <p:cNvGraphicFramePr>
            <a:graphicFrameLocks/>
          </p:cNvGraphicFramePr>
          <p:nvPr/>
        </p:nvGraphicFramePr>
        <p:xfrm>
          <a:off x="1216403" y="360727"/>
          <a:ext cx="10117123" cy="5830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C91F663-D202-4E98-92F2-25650069FA9D}"/>
              </a:ext>
            </a:extLst>
          </p:cNvPr>
          <p:cNvCxnSpPr/>
          <p:nvPr/>
        </p:nvCxnSpPr>
        <p:spPr>
          <a:xfrm>
            <a:off x="1677798" y="4160939"/>
            <a:ext cx="932855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40F5D-7613-4977-A927-AFDE57B3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z="1400" b="1" smtClean="0"/>
              <a:t>2</a:t>
            </a:fld>
            <a:endParaRPr lang="en-AU" sz="1400" b="1" dirty="0"/>
          </a:p>
        </p:txBody>
      </p:sp>
    </p:spTree>
    <p:extLst>
      <p:ext uri="{BB962C8B-B14F-4D97-AF65-F5344CB8AC3E}">
        <p14:creationId xmlns:p14="http://schemas.microsoft.com/office/powerpoint/2010/main" val="232734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C25685-D46D-4070-8FF6-1BCF22723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3</a:t>
            </a:fld>
            <a:endParaRPr lang="en-AU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D2D7FE4-BF1E-4F80-82C6-D60F94B0E161}"/>
              </a:ext>
            </a:extLst>
          </p:cNvPr>
          <p:cNvGraphicFramePr>
            <a:graphicFrameLocks/>
          </p:cNvGraphicFramePr>
          <p:nvPr/>
        </p:nvGraphicFramePr>
        <p:xfrm>
          <a:off x="606490" y="839756"/>
          <a:ext cx="10440955" cy="588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6468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7C1BBA-D151-427C-9B84-26E2D3D2A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>
                <a:solidFill>
                  <a:srgbClr val="FF0000"/>
                </a:solidFill>
              </a:rPr>
              <a:t>Some examples of Costs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14B45-A4BD-46F0-B26C-28473E5C70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Premature Mortality</a:t>
            </a:r>
          </a:p>
          <a:p>
            <a:pPr lvl="1"/>
            <a:r>
              <a:rPr lang="en-AU" dirty="0"/>
              <a:t>Lost economic output 			$3.88b</a:t>
            </a:r>
          </a:p>
          <a:p>
            <a:pPr lvl="1"/>
            <a:r>
              <a:rPr lang="en-AU" dirty="0"/>
              <a:t>Saving in healthcare   			- $2.28b</a:t>
            </a:r>
          </a:p>
          <a:p>
            <a:r>
              <a:rPr lang="en-AU" dirty="0"/>
              <a:t>Workplace</a:t>
            </a:r>
          </a:p>
          <a:p>
            <a:pPr lvl="1"/>
            <a:r>
              <a:rPr lang="en-AU" dirty="0"/>
              <a:t>Absenteeism 				$4.25b</a:t>
            </a:r>
          </a:p>
          <a:p>
            <a:r>
              <a:rPr lang="en-AU" dirty="0"/>
              <a:t>Health Care</a:t>
            </a:r>
          </a:p>
          <a:p>
            <a:pPr lvl="1"/>
            <a:r>
              <a:rPr lang="en-AU" dirty="0"/>
              <a:t>Hospital separations			$1.52b</a:t>
            </a:r>
          </a:p>
          <a:p>
            <a:pPr lvl="1"/>
            <a:r>
              <a:rPr lang="en-AU" dirty="0"/>
              <a:t>Primary healthcare			$1.46b</a:t>
            </a:r>
          </a:p>
          <a:p>
            <a:r>
              <a:rPr lang="en-AU" dirty="0"/>
              <a:t>Other</a:t>
            </a:r>
          </a:p>
          <a:p>
            <a:pPr lvl="1"/>
            <a:r>
              <a:rPr lang="en-AU" dirty="0"/>
              <a:t>Spending by dependent smokers	$5.6b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4E5D1EC-A3C0-4FA9-A61F-7BB72B1AB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8111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4368-C408-4019-891D-A81630E8B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FF0000"/>
                </a:solidFill>
              </a:rPr>
              <a:t>Tasmania’s Share of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FB3C1-5174-4FF3-B73E-AA6ED7BE7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2693"/>
            <a:ext cx="10515600" cy="4300181"/>
          </a:xfrm>
        </p:spPr>
        <p:txBody>
          <a:bodyPr/>
          <a:lstStyle/>
          <a:p>
            <a:r>
              <a:rPr lang="en-AU" b="1" dirty="0"/>
              <a:t>Allocating costs by Tasmania’s share of national tobacco sales, annual tangible costs of smoking to Tasmania are approximately $600m per annum.</a:t>
            </a:r>
          </a:p>
          <a:p>
            <a:r>
              <a:rPr lang="en-AU" b="1" dirty="0"/>
              <a:t>Over half of these costs are borne by the private sector (e.g. worker productivity), the remainder by the public sector (e.g. public health care).</a:t>
            </a:r>
          </a:p>
          <a:p>
            <a:endParaRPr lang="en-AU" b="1" dirty="0"/>
          </a:p>
          <a:p>
            <a:endParaRPr lang="en-AU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70FB4-4632-4B48-B81A-C02A276A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3466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04992-6FF7-4923-B4E2-1AFE4EA66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Numerous other measures have been tried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B4BD33-C08F-49A3-8820-3CF2F3F637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/>
              <a:t>For example:</a:t>
            </a:r>
          </a:p>
          <a:p>
            <a:r>
              <a:rPr lang="en-AU" b="1" dirty="0"/>
              <a:t>Smoke-free pubs, events, public places</a:t>
            </a:r>
          </a:p>
          <a:p>
            <a:r>
              <a:rPr lang="en-AU" b="1" dirty="0"/>
              <a:t>Plain packaging</a:t>
            </a:r>
          </a:p>
          <a:p>
            <a:r>
              <a:rPr lang="en-AU" b="1" dirty="0"/>
              <a:t>Advertising restrictions</a:t>
            </a:r>
          </a:p>
          <a:p>
            <a:r>
              <a:rPr lang="en-AU" b="1" dirty="0"/>
              <a:t>Display restrictions in stores</a:t>
            </a:r>
          </a:p>
          <a:p>
            <a:r>
              <a:rPr lang="en-AU" b="1" dirty="0"/>
              <a:t>‘Quit’ campaigns</a:t>
            </a:r>
          </a:p>
          <a:p>
            <a:r>
              <a:rPr lang="en-AU" b="1" dirty="0"/>
              <a:t>Tax policy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A4469-556A-4253-A35F-0935F48B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A3BBD35-8DB1-4ECE-B734-253BCB984652}"/>
              </a:ext>
            </a:extLst>
          </p:cNvPr>
          <p:cNvGraphicFramePr>
            <a:graphicFrameLocks/>
          </p:cNvGraphicFramePr>
          <p:nvPr/>
        </p:nvGraphicFramePr>
        <p:xfrm>
          <a:off x="453006" y="159391"/>
          <a:ext cx="11266414" cy="6258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6571AF21-96BA-464A-AB50-CEB2B878CAE5}"/>
              </a:ext>
            </a:extLst>
          </p:cNvPr>
          <p:cNvSpPr txBox="1"/>
          <p:nvPr/>
        </p:nvSpPr>
        <p:spPr>
          <a:xfrm>
            <a:off x="7801761" y="1828800"/>
            <a:ext cx="18791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solidFill>
                  <a:schemeClr val="accent1"/>
                </a:solidFill>
              </a:rPr>
              <a:t>NOMINAL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C0CE52-207C-48EC-9F9A-95E13FE75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847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BA3814C-0162-47B8-B1BB-0135707D6DCA}"/>
              </a:ext>
            </a:extLst>
          </p:cNvPr>
          <p:cNvGraphicFramePr>
            <a:graphicFrameLocks/>
          </p:cNvGraphicFramePr>
          <p:nvPr/>
        </p:nvGraphicFramePr>
        <p:xfrm>
          <a:off x="310393" y="486561"/>
          <a:ext cx="11534862" cy="59142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D7EB2C5-B5C6-49C8-83D7-B82A23CF4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8</a:t>
            </a:fld>
            <a:endParaRPr lang="en-AU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729F21-9C69-4881-8963-A1F5447D5B91}"/>
              </a:ext>
            </a:extLst>
          </p:cNvPr>
          <p:cNvSpPr txBox="1"/>
          <p:nvPr/>
        </p:nvSpPr>
        <p:spPr>
          <a:xfrm>
            <a:off x="2855168" y="293192"/>
            <a:ext cx="7399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>
                <a:solidFill>
                  <a:srgbClr val="FF0000"/>
                </a:solidFill>
              </a:rPr>
              <a:t>Has had little effect on spending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3FF3C8D-0EC3-4115-BB2E-CE04620D344D}"/>
              </a:ext>
            </a:extLst>
          </p:cNvPr>
          <p:cNvCxnSpPr>
            <a:cxnSpLocks/>
          </p:cNvCxnSpPr>
          <p:nvPr/>
        </p:nvCxnSpPr>
        <p:spPr>
          <a:xfrm flipV="1">
            <a:off x="5989739" y="1652631"/>
            <a:ext cx="0" cy="421966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92CADBD-704E-48CA-9B38-8DCBF6B68414}"/>
              </a:ext>
            </a:extLst>
          </p:cNvPr>
          <p:cNvCxnSpPr>
            <a:cxnSpLocks/>
          </p:cNvCxnSpPr>
          <p:nvPr/>
        </p:nvCxnSpPr>
        <p:spPr>
          <a:xfrm>
            <a:off x="5989739" y="1912776"/>
            <a:ext cx="1344122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367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E753A-572C-4D2F-AE32-47ADAD596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b="1" dirty="0">
                <a:solidFill>
                  <a:srgbClr val="FF0000"/>
                </a:solidFill>
              </a:rPr>
              <a:t>T21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E35A1-CAAE-4337-8B12-BCE5E1D4E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3600" dirty="0"/>
              <a:t>Sponsored by Minderoo Foundation</a:t>
            </a:r>
          </a:p>
          <a:p>
            <a:r>
              <a:rPr lang="en-AU" sz="3600" dirty="0"/>
              <a:t>Aim: to estimate the costs, in terms of lost profits to small and medium business, of T21 over the first five years of implementation</a:t>
            </a:r>
          </a:p>
          <a:p>
            <a:r>
              <a:rPr lang="en-AU" sz="3600" dirty="0"/>
              <a:t>SMEs estimated to have 40% of Tasmanian tobacco sales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5F81AC-EFCC-444B-A333-96FC6E946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1950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563</Words>
  <Application>Microsoft Office PowerPoint</Application>
  <PresentationFormat>Widescreen</PresentationFormat>
  <Paragraphs>134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WORKSHOP: Choosing Tobacco or Health: Where to from here?</vt:lpstr>
      <vt:lpstr>PowerPoint Presentation</vt:lpstr>
      <vt:lpstr>PowerPoint Presentation</vt:lpstr>
      <vt:lpstr>Some examples of Costs</vt:lpstr>
      <vt:lpstr>Tasmania’s Share of Costs</vt:lpstr>
      <vt:lpstr>Numerous other measures have been tried</vt:lpstr>
      <vt:lpstr>PowerPoint Presentation</vt:lpstr>
      <vt:lpstr>PowerPoint Presentation</vt:lpstr>
      <vt:lpstr>T21 Report</vt:lpstr>
      <vt:lpstr>PowerPoint Presentation</vt:lpstr>
      <vt:lpstr>PowerPoint Presentation</vt:lpstr>
      <vt:lpstr>PowerPoint Presentation</vt:lpstr>
      <vt:lpstr>Costs and Benefits of T21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 Crocombe</dc:creator>
  <cp:lastModifiedBy>Kathryn Barnsley</cp:lastModifiedBy>
  <cp:revision>4</cp:revision>
  <dcterms:created xsi:type="dcterms:W3CDTF">2021-06-14T00:02:12Z</dcterms:created>
  <dcterms:modified xsi:type="dcterms:W3CDTF">2021-07-26T06:55:03Z</dcterms:modified>
</cp:coreProperties>
</file>