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notesMasterIdLst>
    <p:notesMasterId r:id="rId11"/>
  </p:notesMasterIdLst>
  <p:sldIdLst>
    <p:sldId id="256" r:id="rId3"/>
    <p:sldId id="257" r:id="rId4"/>
    <p:sldId id="266" r:id="rId5"/>
    <p:sldId id="267" r:id="rId6"/>
    <p:sldId id="268" r:id="rId7"/>
    <p:sldId id="269" r:id="rId8"/>
    <p:sldId id="261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2" autoAdjust="0"/>
    <p:restoredTop sz="96208"/>
  </p:normalViewPr>
  <p:slideViewPr>
    <p:cSldViewPr snapToGrid="0">
      <p:cViewPr varScale="1">
        <p:scale>
          <a:sx n="110" d="100"/>
          <a:sy n="110" d="100"/>
        </p:scale>
        <p:origin x="6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C88070-1DFB-4440-A900-2DC728823217}" type="doc">
      <dgm:prSet loTypeId="urn:microsoft.com/office/officeart/2005/8/layout/lProcess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AU"/>
        </a:p>
      </dgm:t>
    </dgm:pt>
    <dgm:pt modelId="{7C014DF0-54E4-4271-827B-B2570BA4BA7D}">
      <dgm:prSet phldrT="[Text]"/>
      <dgm:spPr/>
      <dgm:t>
        <a:bodyPr/>
        <a:lstStyle/>
        <a:p>
          <a:r>
            <a:rPr lang="en-AU" dirty="0">
              <a:latin typeface="Arial" panose="020B0604020202020204" pitchFamily="34" charset="0"/>
              <a:cs typeface="Arial" panose="020B0604020202020204" pitchFamily="34" charset="0"/>
            </a:rPr>
            <a:t>Socioeconomic factors</a:t>
          </a:r>
        </a:p>
      </dgm:t>
    </dgm:pt>
    <dgm:pt modelId="{C445F1EF-ADB5-4B29-A08B-A5E1BF31E96C}" type="parTrans" cxnId="{1927BA6F-D185-431E-AB51-D44F22827262}">
      <dgm:prSet/>
      <dgm:spPr/>
      <dgm:t>
        <a:bodyPr/>
        <a:lstStyle/>
        <a:p>
          <a:endParaRPr lang="en-A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9C3310-7123-44A3-BAD8-342698464F04}" type="sibTrans" cxnId="{1927BA6F-D185-431E-AB51-D44F22827262}">
      <dgm:prSet/>
      <dgm:spPr/>
      <dgm:t>
        <a:bodyPr/>
        <a:lstStyle/>
        <a:p>
          <a:endParaRPr lang="en-A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DDAFB2-3AD7-4FA2-B55B-E20C7D03D283}">
      <dgm:prSet phldrT="[Text]"/>
      <dgm:spPr/>
      <dgm:t>
        <a:bodyPr anchor="t" anchorCtr="0"/>
        <a:lstStyle/>
        <a:p>
          <a:r>
            <a:rPr lang="en-AU" b="1" dirty="0">
              <a:latin typeface="Arial" panose="020B0604020202020204" pitchFamily="34" charset="0"/>
              <a:cs typeface="Arial" panose="020B0604020202020204" pitchFamily="34" charset="0"/>
            </a:rPr>
            <a:t>Upstream</a:t>
          </a:r>
        </a:p>
        <a:p>
          <a:r>
            <a:rPr lang="en-AU" dirty="0">
              <a:latin typeface="Arial" panose="020B0604020202020204" pitchFamily="34" charset="0"/>
              <a:cs typeface="Arial" panose="020B0604020202020204" pitchFamily="34" charset="0"/>
            </a:rPr>
            <a:t>Focus on poverty through Tasmania Statement</a:t>
          </a:r>
        </a:p>
        <a:p>
          <a:r>
            <a:rPr lang="en-AU" dirty="0">
              <a:latin typeface="Arial" panose="020B0604020202020204" pitchFamily="34" charset="0"/>
              <a:cs typeface="Arial" panose="020B0604020202020204" pitchFamily="34" charset="0"/>
            </a:rPr>
            <a:t>Increasing school retention</a:t>
          </a:r>
        </a:p>
        <a:p>
          <a:endParaRPr lang="en-A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3FCFD1-9510-49E5-BF98-956538D0220F}" type="parTrans" cxnId="{82AB50B7-5CDE-4D65-93A5-CA5B7C064ADE}">
      <dgm:prSet/>
      <dgm:spPr/>
      <dgm:t>
        <a:bodyPr/>
        <a:lstStyle/>
        <a:p>
          <a:endParaRPr lang="en-A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C7949B-BCB0-4ABC-A182-6460417BD374}" type="sibTrans" cxnId="{82AB50B7-5CDE-4D65-93A5-CA5B7C064ADE}">
      <dgm:prSet/>
      <dgm:spPr/>
      <dgm:t>
        <a:bodyPr/>
        <a:lstStyle/>
        <a:p>
          <a:endParaRPr lang="en-A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4CA3AAA-D30E-44F2-9CF0-280FB160EC9C}">
      <dgm:prSet phldrT="[Text]"/>
      <dgm:spPr/>
      <dgm:t>
        <a:bodyPr anchor="t" anchorCtr="0"/>
        <a:lstStyle/>
        <a:p>
          <a:r>
            <a:rPr lang="en-AU" b="1" dirty="0">
              <a:latin typeface="Arial" panose="020B0604020202020204" pitchFamily="34" charset="0"/>
              <a:cs typeface="Arial" panose="020B0604020202020204" pitchFamily="34" charset="0"/>
            </a:rPr>
            <a:t>Downstream</a:t>
          </a:r>
        </a:p>
        <a:p>
          <a:r>
            <a:rPr lang="en-AU" dirty="0">
              <a:latin typeface="Arial" panose="020B0604020202020204" pitchFamily="34" charset="0"/>
              <a:cs typeface="Arial" panose="020B0604020202020204" pitchFamily="34" charset="0"/>
            </a:rPr>
            <a:t>Mass media focus on lower SES groups</a:t>
          </a:r>
        </a:p>
        <a:p>
          <a:r>
            <a:rPr lang="en-AU" dirty="0">
              <a:latin typeface="Arial" panose="020B0604020202020204" pitchFamily="34" charset="0"/>
              <a:cs typeface="Arial" panose="020B0604020202020204" pitchFamily="34" charset="0"/>
            </a:rPr>
            <a:t>Community-based programs, e.g. free NRT</a:t>
          </a:r>
        </a:p>
      </dgm:t>
    </dgm:pt>
    <dgm:pt modelId="{98081341-9A6A-41AB-AFC1-BE00BF1246E6}" type="parTrans" cxnId="{C6BB211E-9192-463B-9096-1F6C97ACEDBC}">
      <dgm:prSet/>
      <dgm:spPr/>
      <dgm:t>
        <a:bodyPr/>
        <a:lstStyle/>
        <a:p>
          <a:endParaRPr lang="en-A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458FBA-D856-4F08-8D8A-8571F352F6B6}" type="sibTrans" cxnId="{C6BB211E-9192-463B-9096-1F6C97ACEDBC}">
      <dgm:prSet/>
      <dgm:spPr/>
      <dgm:t>
        <a:bodyPr/>
        <a:lstStyle/>
        <a:p>
          <a:endParaRPr lang="en-A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15DB3FA-AD8C-4883-9FCB-E7C57DACCAD4}">
      <dgm:prSet phldrT="[Text]"/>
      <dgm:spPr/>
      <dgm:t>
        <a:bodyPr/>
        <a:lstStyle/>
        <a:p>
          <a:r>
            <a:rPr lang="en-AU" dirty="0">
              <a:latin typeface="Arial" panose="020B0604020202020204" pitchFamily="34" charset="0"/>
              <a:cs typeface="Arial" panose="020B0604020202020204" pitchFamily="34" charset="0"/>
            </a:rPr>
            <a:t>Parental smoking</a:t>
          </a:r>
        </a:p>
      </dgm:t>
    </dgm:pt>
    <dgm:pt modelId="{114A70C8-37B6-4D16-9017-39C46CDFE9DA}" type="parTrans" cxnId="{94580F1F-CDAB-41A1-B389-C02D1752EE67}">
      <dgm:prSet/>
      <dgm:spPr/>
      <dgm:t>
        <a:bodyPr/>
        <a:lstStyle/>
        <a:p>
          <a:endParaRPr lang="en-A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2B6D75-72B6-4B28-A819-7BB675C76C41}" type="sibTrans" cxnId="{94580F1F-CDAB-41A1-B389-C02D1752EE67}">
      <dgm:prSet/>
      <dgm:spPr/>
      <dgm:t>
        <a:bodyPr/>
        <a:lstStyle/>
        <a:p>
          <a:endParaRPr lang="en-A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6FB42B-A738-4FAF-8D16-3AE09A0F29C5}">
      <dgm:prSet phldrT="[Text]"/>
      <dgm:spPr/>
      <dgm:t>
        <a:bodyPr anchor="t" anchorCtr="0"/>
        <a:lstStyle/>
        <a:p>
          <a:r>
            <a:rPr lang="en-AU" b="1" dirty="0">
              <a:latin typeface="Arial" panose="020B0604020202020204" pitchFamily="34" charset="0"/>
              <a:cs typeface="Arial" panose="020B0604020202020204" pitchFamily="34" charset="0"/>
            </a:rPr>
            <a:t>Upstream</a:t>
          </a:r>
        </a:p>
        <a:p>
          <a:r>
            <a:rPr lang="en-AU" dirty="0">
              <a:latin typeface="Arial" panose="020B0604020202020204" pitchFamily="34" charset="0"/>
              <a:cs typeface="Arial" panose="020B0604020202020204" pitchFamily="34" charset="0"/>
            </a:rPr>
            <a:t>Focus on people of childbearing age in media campaigns </a:t>
          </a:r>
        </a:p>
      </dgm:t>
    </dgm:pt>
    <dgm:pt modelId="{9B57C918-9A65-4904-BC44-7504F56E4D8D}" type="parTrans" cxnId="{9C16F8A9-FA12-4C28-9B36-7828473D42AC}">
      <dgm:prSet/>
      <dgm:spPr/>
      <dgm:t>
        <a:bodyPr/>
        <a:lstStyle/>
        <a:p>
          <a:endParaRPr lang="en-A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8EA10D0-21BC-424E-B87F-C4F369392367}" type="sibTrans" cxnId="{9C16F8A9-FA12-4C28-9B36-7828473D42AC}">
      <dgm:prSet/>
      <dgm:spPr/>
      <dgm:t>
        <a:bodyPr/>
        <a:lstStyle/>
        <a:p>
          <a:endParaRPr lang="en-A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DD5C6B-A59B-4C1A-B97C-7FA1FC0032B9}">
      <dgm:prSet phldrT="[Text]"/>
      <dgm:spPr/>
      <dgm:t>
        <a:bodyPr anchor="t" anchorCtr="0"/>
        <a:lstStyle/>
        <a:p>
          <a:r>
            <a:rPr lang="en-AU" b="1" dirty="0">
              <a:latin typeface="Arial" panose="020B0604020202020204" pitchFamily="34" charset="0"/>
              <a:cs typeface="Arial" panose="020B0604020202020204" pitchFamily="34" charset="0"/>
            </a:rPr>
            <a:t>Downstream</a:t>
          </a:r>
        </a:p>
        <a:p>
          <a:r>
            <a:rPr lang="en-AU" dirty="0">
              <a:latin typeface="Arial" panose="020B0604020202020204" pitchFamily="34" charset="0"/>
              <a:cs typeface="Arial" panose="020B0604020202020204" pitchFamily="34" charset="0"/>
            </a:rPr>
            <a:t>CO monitoring in antenatal care</a:t>
          </a:r>
        </a:p>
        <a:p>
          <a:endParaRPr lang="en-A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165B18-4DA6-458F-A497-37B4469972C8}" type="parTrans" cxnId="{77304610-F925-404E-9A5E-D1928E05F0DC}">
      <dgm:prSet/>
      <dgm:spPr/>
      <dgm:t>
        <a:bodyPr/>
        <a:lstStyle/>
        <a:p>
          <a:endParaRPr lang="en-A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6F7FE6-D868-404D-8A1B-1BB96CD6B804}" type="sibTrans" cxnId="{77304610-F925-404E-9A5E-D1928E05F0DC}">
      <dgm:prSet/>
      <dgm:spPr/>
      <dgm:t>
        <a:bodyPr/>
        <a:lstStyle/>
        <a:p>
          <a:endParaRPr lang="en-A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BD16595-5697-4BEA-97FA-3614DF494B32}">
      <dgm:prSet phldrT="[Text]"/>
      <dgm:spPr/>
      <dgm:t>
        <a:bodyPr/>
        <a:lstStyle/>
        <a:p>
          <a:r>
            <a:rPr lang="en-AU" dirty="0">
              <a:latin typeface="Arial" panose="020B0604020202020204" pitchFamily="34" charset="0"/>
              <a:cs typeface="Arial" panose="020B0604020202020204" pitchFamily="34" charset="0"/>
            </a:rPr>
            <a:t>Peer, attitudes, beliefs</a:t>
          </a:r>
        </a:p>
      </dgm:t>
    </dgm:pt>
    <dgm:pt modelId="{679F2506-92D8-4864-AE74-4C8899C91657}" type="parTrans" cxnId="{93ECD9DE-5A73-4AA4-A674-3A13F733E591}">
      <dgm:prSet/>
      <dgm:spPr/>
      <dgm:t>
        <a:bodyPr/>
        <a:lstStyle/>
        <a:p>
          <a:endParaRPr lang="en-A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4D0C16-7366-465B-9F0B-DAA2900F5610}" type="sibTrans" cxnId="{93ECD9DE-5A73-4AA4-A674-3A13F733E591}">
      <dgm:prSet/>
      <dgm:spPr/>
      <dgm:t>
        <a:bodyPr/>
        <a:lstStyle/>
        <a:p>
          <a:endParaRPr lang="en-A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D2049F-0006-4DE6-A1A3-2F6EB576BD34}">
      <dgm:prSet phldrT="[Text]"/>
      <dgm:spPr/>
      <dgm:t>
        <a:bodyPr anchor="t" anchorCtr="0"/>
        <a:lstStyle/>
        <a:p>
          <a:r>
            <a:rPr lang="en-AU" b="1" dirty="0">
              <a:latin typeface="Arial" panose="020B0604020202020204" pitchFamily="34" charset="0"/>
              <a:cs typeface="Arial" panose="020B0604020202020204" pitchFamily="34" charset="0"/>
            </a:rPr>
            <a:t>Upstream</a:t>
          </a:r>
        </a:p>
        <a:p>
          <a:r>
            <a:rPr lang="en-AU" dirty="0">
              <a:latin typeface="Arial" panose="020B0604020202020204" pitchFamily="34" charset="0"/>
              <a:cs typeface="Arial" panose="020B0604020202020204" pitchFamily="34" charset="0"/>
            </a:rPr>
            <a:t>Smoke free areas incl. schools</a:t>
          </a:r>
        </a:p>
        <a:p>
          <a:endParaRPr lang="en-A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D8F970-F9A7-47BF-A600-A7179A4D5E79}" type="parTrans" cxnId="{97374297-19A4-4285-9482-BDC25BA0F1A5}">
      <dgm:prSet/>
      <dgm:spPr/>
      <dgm:t>
        <a:bodyPr/>
        <a:lstStyle/>
        <a:p>
          <a:endParaRPr lang="en-A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761BC5-324E-47E0-84CD-F701EDD21752}" type="sibTrans" cxnId="{97374297-19A4-4285-9482-BDC25BA0F1A5}">
      <dgm:prSet/>
      <dgm:spPr/>
      <dgm:t>
        <a:bodyPr/>
        <a:lstStyle/>
        <a:p>
          <a:endParaRPr lang="en-A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E6AF0D-551C-4EF3-A220-555951AE4402}">
      <dgm:prSet phldrT="[Text]"/>
      <dgm:spPr/>
      <dgm:t>
        <a:bodyPr anchor="t" anchorCtr="0"/>
        <a:lstStyle/>
        <a:p>
          <a:r>
            <a:rPr lang="en-AU" b="1" dirty="0">
              <a:latin typeface="Arial" panose="020B0604020202020204" pitchFamily="34" charset="0"/>
              <a:cs typeface="Arial" panose="020B0604020202020204" pitchFamily="34" charset="0"/>
            </a:rPr>
            <a:t>Downstream</a:t>
          </a:r>
        </a:p>
        <a:p>
          <a:r>
            <a:rPr lang="en-AU" dirty="0">
              <a:latin typeface="Arial" panose="020B0604020202020204" pitchFamily="34" charset="0"/>
              <a:cs typeface="Arial" panose="020B0604020202020204" pitchFamily="34" charset="0"/>
            </a:rPr>
            <a:t>Peer led intervention – ASSIST or </a:t>
          </a:r>
          <a:r>
            <a:rPr lang="en-AU" dirty="0" err="1">
              <a:latin typeface="Arial" panose="020B0604020202020204" pitchFamily="34" charset="0"/>
              <a:cs typeface="Arial" panose="020B0604020202020204" pitchFamily="34" charset="0"/>
            </a:rPr>
            <a:t>KickAsh</a:t>
          </a:r>
          <a:endParaRPr lang="en-A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51C423-BBCC-45F3-AFFC-B6B66F73A9A2}" type="parTrans" cxnId="{7A28A4EC-CC63-45FB-87E8-2851A8215433}">
      <dgm:prSet/>
      <dgm:spPr/>
      <dgm:t>
        <a:bodyPr/>
        <a:lstStyle/>
        <a:p>
          <a:endParaRPr lang="en-A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C38460-6C48-4837-9BDB-89194D6A443C}" type="sibTrans" cxnId="{7A28A4EC-CC63-45FB-87E8-2851A8215433}">
      <dgm:prSet/>
      <dgm:spPr/>
      <dgm:t>
        <a:bodyPr/>
        <a:lstStyle/>
        <a:p>
          <a:endParaRPr lang="en-A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0F9C22-F52D-43DD-A319-89FFE2C3F592}" type="pres">
      <dgm:prSet presAssocID="{D0C88070-1DFB-4440-A900-2DC728823217}" presName="theList" presStyleCnt="0">
        <dgm:presLayoutVars>
          <dgm:dir/>
          <dgm:animLvl val="lvl"/>
          <dgm:resizeHandles val="exact"/>
        </dgm:presLayoutVars>
      </dgm:prSet>
      <dgm:spPr/>
    </dgm:pt>
    <dgm:pt modelId="{38DD27E1-5783-42A8-8734-D4715AA6D30A}" type="pres">
      <dgm:prSet presAssocID="{7C014DF0-54E4-4271-827B-B2570BA4BA7D}" presName="compNode" presStyleCnt="0"/>
      <dgm:spPr/>
    </dgm:pt>
    <dgm:pt modelId="{B6D03C49-E6E6-404E-80A8-6237938AED84}" type="pres">
      <dgm:prSet presAssocID="{7C014DF0-54E4-4271-827B-B2570BA4BA7D}" presName="aNode" presStyleLbl="bgShp" presStyleIdx="0" presStyleCnt="3"/>
      <dgm:spPr/>
    </dgm:pt>
    <dgm:pt modelId="{AA99E021-F816-4EAC-A55B-E382C5478CC7}" type="pres">
      <dgm:prSet presAssocID="{7C014DF0-54E4-4271-827B-B2570BA4BA7D}" presName="textNode" presStyleLbl="bgShp" presStyleIdx="0" presStyleCnt="3"/>
      <dgm:spPr/>
    </dgm:pt>
    <dgm:pt modelId="{29067827-D061-45F7-B901-A14C6BABF9EA}" type="pres">
      <dgm:prSet presAssocID="{7C014DF0-54E4-4271-827B-B2570BA4BA7D}" presName="compChildNode" presStyleCnt="0"/>
      <dgm:spPr/>
    </dgm:pt>
    <dgm:pt modelId="{D0BF41EF-9A09-4411-9819-177E1AA91F95}" type="pres">
      <dgm:prSet presAssocID="{7C014DF0-54E4-4271-827B-B2570BA4BA7D}" presName="theInnerList" presStyleCnt="0"/>
      <dgm:spPr/>
    </dgm:pt>
    <dgm:pt modelId="{9E2D8AFA-B4E9-42A1-9ADA-CD02352DF868}" type="pres">
      <dgm:prSet presAssocID="{0EDDAFB2-3AD7-4FA2-B55B-E20C7D03D283}" presName="childNode" presStyleLbl="node1" presStyleIdx="0" presStyleCnt="6">
        <dgm:presLayoutVars>
          <dgm:bulletEnabled val="1"/>
        </dgm:presLayoutVars>
      </dgm:prSet>
      <dgm:spPr/>
    </dgm:pt>
    <dgm:pt modelId="{39C6A231-C47F-4467-BC37-C61096E14BB0}" type="pres">
      <dgm:prSet presAssocID="{0EDDAFB2-3AD7-4FA2-B55B-E20C7D03D283}" presName="aSpace2" presStyleCnt="0"/>
      <dgm:spPr/>
    </dgm:pt>
    <dgm:pt modelId="{840F8FC7-12AD-4D14-8894-A7CA4215A5B8}" type="pres">
      <dgm:prSet presAssocID="{A4CA3AAA-D30E-44F2-9CF0-280FB160EC9C}" presName="childNode" presStyleLbl="node1" presStyleIdx="1" presStyleCnt="6">
        <dgm:presLayoutVars>
          <dgm:bulletEnabled val="1"/>
        </dgm:presLayoutVars>
      </dgm:prSet>
      <dgm:spPr/>
    </dgm:pt>
    <dgm:pt modelId="{7212B954-848D-402B-91EA-8A8A74EB7A80}" type="pres">
      <dgm:prSet presAssocID="{7C014DF0-54E4-4271-827B-B2570BA4BA7D}" presName="aSpace" presStyleCnt="0"/>
      <dgm:spPr/>
    </dgm:pt>
    <dgm:pt modelId="{96E6BBDF-EA26-465F-B0DA-2D90314D002F}" type="pres">
      <dgm:prSet presAssocID="{E15DB3FA-AD8C-4883-9FCB-E7C57DACCAD4}" presName="compNode" presStyleCnt="0"/>
      <dgm:spPr/>
    </dgm:pt>
    <dgm:pt modelId="{D255DF4B-5DFF-4DF9-BDF6-9FFB629248FB}" type="pres">
      <dgm:prSet presAssocID="{E15DB3FA-AD8C-4883-9FCB-E7C57DACCAD4}" presName="aNode" presStyleLbl="bgShp" presStyleIdx="1" presStyleCnt="3"/>
      <dgm:spPr/>
    </dgm:pt>
    <dgm:pt modelId="{9DDC6DF5-6DBC-4B75-8E0B-E084A5AA7DB6}" type="pres">
      <dgm:prSet presAssocID="{E15DB3FA-AD8C-4883-9FCB-E7C57DACCAD4}" presName="textNode" presStyleLbl="bgShp" presStyleIdx="1" presStyleCnt="3"/>
      <dgm:spPr/>
    </dgm:pt>
    <dgm:pt modelId="{61FAC66A-9C11-4A4A-9E00-6C8B9A3E32D4}" type="pres">
      <dgm:prSet presAssocID="{E15DB3FA-AD8C-4883-9FCB-E7C57DACCAD4}" presName="compChildNode" presStyleCnt="0"/>
      <dgm:spPr/>
    </dgm:pt>
    <dgm:pt modelId="{B23F46DE-48E9-48CE-907A-A40715B9A786}" type="pres">
      <dgm:prSet presAssocID="{E15DB3FA-AD8C-4883-9FCB-E7C57DACCAD4}" presName="theInnerList" presStyleCnt="0"/>
      <dgm:spPr/>
    </dgm:pt>
    <dgm:pt modelId="{3B1E29B5-FAD8-48A2-8AA1-752BD190C2B3}" type="pres">
      <dgm:prSet presAssocID="{886FB42B-A738-4FAF-8D16-3AE09A0F29C5}" presName="childNode" presStyleLbl="node1" presStyleIdx="2" presStyleCnt="6">
        <dgm:presLayoutVars>
          <dgm:bulletEnabled val="1"/>
        </dgm:presLayoutVars>
      </dgm:prSet>
      <dgm:spPr/>
    </dgm:pt>
    <dgm:pt modelId="{CDCE4C00-AC98-40EC-8753-FF768F3C2263}" type="pres">
      <dgm:prSet presAssocID="{886FB42B-A738-4FAF-8D16-3AE09A0F29C5}" presName="aSpace2" presStyleCnt="0"/>
      <dgm:spPr/>
    </dgm:pt>
    <dgm:pt modelId="{5C3C12D9-0DCD-4AF3-ADE7-788764CAE25B}" type="pres">
      <dgm:prSet presAssocID="{82DD5C6B-A59B-4C1A-B97C-7FA1FC0032B9}" presName="childNode" presStyleLbl="node1" presStyleIdx="3" presStyleCnt="6">
        <dgm:presLayoutVars>
          <dgm:bulletEnabled val="1"/>
        </dgm:presLayoutVars>
      </dgm:prSet>
      <dgm:spPr/>
    </dgm:pt>
    <dgm:pt modelId="{400B058D-7B49-4284-8BB4-BB260CE4C272}" type="pres">
      <dgm:prSet presAssocID="{E15DB3FA-AD8C-4883-9FCB-E7C57DACCAD4}" presName="aSpace" presStyleCnt="0"/>
      <dgm:spPr/>
    </dgm:pt>
    <dgm:pt modelId="{95D3D9D5-19C4-4D53-B7BC-5FBD90D37069}" type="pres">
      <dgm:prSet presAssocID="{7BD16595-5697-4BEA-97FA-3614DF494B32}" presName="compNode" presStyleCnt="0"/>
      <dgm:spPr/>
    </dgm:pt>
    <dgm:pt modelId="{B8AE27B2-22D0-4AB2-81C3-B7CA0CBA235F}" type="pres">
      <dgm:prSet presAssocID="{7BD16595-5697-4BEA-97FA-3614DF494B32}" presName="aNode" presStyleLbl="bgShp" presStyleIdx="2" presStyleCnt="3"/>
      <dgm:spPr/>
    </dgm:pt>
    <dgm:pt modelId="{B4D73819-77A3-4305-A1FC-1FEE036A19BD}" type="pres">
      <dgm:prSet presAssocID="{7BD16595-5697-4BEA-97FA-3614DF494B32}" presName="textNode" presStyleLbl="bgShp" presStyleIdx="2" presStyleCnt="3"/>
      <dgm:spPr/>
    </dgm:pt>
    <dgm:pt modelId="{DEED2D50-4A01-4845-A159-33D8DCD66274}" type="pres">
      <dgm:prSet presAssocID="{7BD16595-5697-4BEA-97FA-3614DF494B32}" presName="compChildNode" presStyleCnt="0"/>
      <dgm:spPr/>
    </dgm:pt>
    <dgm:pt modelId="{A7119FBC-27C6-4DAD-94BC-89369DB26225}" type="pres">
      <dgm:prSet presAssocID="{7BD16595-5697-4BEA-97FA-3614DF494B32}" presName="theInnerList" presStyleCnt="0"/>
      <dgm:spPr/>
    </dgm:pt>
    <dgm:pt modelId="{B14F83A0-4625-4C57-BE92-EB464A52A08F}" type="pres">
      <dgm:prSet presAssocID="{51D2049F-0006-4DE6-A1A3-2F6EB576BD34}" presName="childNode" presStyleLbl="node1" presStyleIdx="4" presStyleCnt="6">
        <dgm:presLayoutVars>
          <dgm:bulletEnabled val="1"/>
        </dgm:presLayoutVars>
      </dgm:prSet>
      <dgm:spPr/>
    </dgm:pt>
    <dgm:pt modelId="{0BFD2E38-ABCF-4B9D-ABFF-5D5AF4967137}" type="pres">
      <dgm:prSet presAssocID="{51D2049F-0006-4DE6-A1A3-2F6EB576BD34}" presName="aSpace2" presStyleCnt="0"/>
      <dgm:spPr/>
    </dgm:pt>
    <dgm:pt modelId="{E148DFCD-7E4D-4524-A828-C757C3034BD6}" type="pres">
      <dgm:prSet presAssocID="{D2E6AF0D-551C-4EF3-A220-555951AE4402}" presName="childNode" presStyleLbl="node1" presStyleIdx="5" presStyleCnt="6">
        <dgm:presLayoutVars>
          <dgm:bulletEnabled val="1"/>
        </dgm:presLayoutVars>
      </dgm:prSet>
      <dgm:spPr/>
    </dgm:pt>
  </dgm:ptLst>
  <dgm:cxnLst>
    <dgm:cxn modelId="{7A912A0C-265E-4815-A8F7-84979CB1A55F}" type="presOf" srcId="{51D2049F-0006-4DE6-A1A3-2F6EB576BD34}" destId="{B14F83A0-4625-4C57-BE92-EB464A52A08F}" srcOrd="0" destOrd="0" presId="urn:microsoft.com/office/officeart/2005/8/layout/lProcess2"/>
    <dgm:cxn modelId="{77304610-F925-404E-9A5E-D1928E05F0DC}" srcId="{E15DB3FA-AD8C-4883-9FCB-E7C57DACCAD4}" destId="{82DD5C6B-A59B-4C1A-B97C-7FA1FC0032B9}" srcOrd="1" destOrd="0" parTransId="{35165B18-4DA6-458F-A497-37B4469972C8}" sibTransId="{6E6F7FE6-D868-404D-8A1B-1BB96CD6B804}"/>
    <dgm:cxn modelId="{A4A9451D-7C33-4FFE-8EF8-1C47F5BD3DCB}" type="presOf" srcId="{7BD16595-5697-4BEA-97FA-3614DF494B32}" destId="{B8AE27B2-22D0-4AB2-81C3-B7CA0CBA235F}" srcOrd="0" destOrd="0" presId="urn:microsoft.com/office/officeart/2005/8/layout/lProcess2"/>
    <dgm:cxn modelId="{C6BB211E-9192-463B-9096-1F6C97ACEDBC}" srcId="{7C014DF0-54E4-4271-827B-B2570BA4BA7D}" destId="{A4CA3AAA-D30E-44F2-9CF0-280FB160EC9C}" srcOrd="1" destOrd="0" parTransId="{98081341-9A6A-41AB-AFC1-BE00BF1246E6}" sibTransId="{81458FBA-D856-4F08-8D8A-8571F352F6B6}"/>
    <dgm:cxn modelId="{94580F1F-CDAB-41A1-B389-C02D1752EE67}" srcId="{D0C88070-1DFB-4440-A900-2DC728823217}" destId="{E15DB3FA-AD8C-4883-9FCB-E7C57DACCAD4}" srcOrd="1" destOrd="0" parTransId="{114A70C8-37B6-4D16-9017-39C46CDFE9DA}" sibTransId="{CA2B6D75-72B6-4B28-A819-7BB675C76C41}"/>
    <dgm:cxn modelId="{B30E1829-45E5-42DE-966D-A374A3833608}" type="presOf" srcId="{82DD5C6B-A59B-4C1A-B97C-7FA1FC0032B9}" destId="{5C3C12D9-0DCD-4AF3-ADE7-788764CAE25B}" srcOrd="0" destOrd="0" presId="urn:microsoft.com/office/officeart/2005/8/layout/lProcess2"/>
    <dgm:cxn modelId="{B0E1434B-033F-410B-BB73-F17F2D0D58A4}" type="presOf" srcId="{7C014DF0-54E4-4271-827B-B2570BA4BA7D}" destId="{B6D03C49-E6E6-404E-80A8-6237938AED84}" srcOrd="0" destOrd="0" presId="urn:microsoft.com/office/officeart/2005/8/layout/lProcess2"/>
    <dgm:cxn modelId="{2C50644F-91C1-430F-89EB-F5ECBA4038CB}" type="presOf" srcId="{D2E6AF0D-551C-4EF3-A220-555951AE4402}" destId="{E148DFCD-7E4D-4524-A828-C757C3034BD6}" srcOrd="0" destOrd="0" presId="urn:microsoft.com/office/officeart/2005/8/layout/lProcess2"/>
    <dgm:cxn modelId="{1927BA6F-D185-431E-AB51-D44F22827262}" srcId="{D0C88070-1DFB-4440-A900-2DC728823217}" destId="{7C014DF0-54E4-4271-827B-B2570BA4BA7D}" srcOrd="0" destOrd="0" parTransId="{C445F1EF-ADB5-4B29-A08B-A5E1BF31E96C}" sibTransId="{019C3310-7123-44A3-BAD8-342698464F04}"/>
    <dgm:cxn modelId="{4CB63055-F4D2-4A5B-AC52-7B9347888AB9}" type="presOf" srcId="{0EDDAFB2-3AD7-4FA2-B55B-E20C7D03D283}" destId="{9E2D8AFA-B4E9-42A1-9ADA-CD02352DF868}" srcOrd="0" destOrd="0" presId="urn:microsoft.com/office/officeart/2005/8/layout/lProcess2"/>
    <dgm:cxn modelId="{4F35FA79-536A-427B-AC43-FE8A7848AD47}" type="presOf" srcId="{A4CA3AAA-D30E-44F2-9CF0-280FB160EC9C}" destId="{840F8FC7-12AD-4D14-8894-A7CA4215A5B8}" srcOrd="0" destOrd="0" presId="urn:microsoft.com/office/officeart/2005/8/layout/lProcess2"/>
    <dgm:cxn modelId="{0EA1A05A-8536-47A0-8A87-2287920818E5}" type="presOf" srcId="{7C014DF0-54E4-4271-827B-B2570BA4BA7D}" destId="{AA99E021-F816-4EAC-A55B-E382C5478CC7}" srcOrd="1" destOrd="0" presId="urn:microsoft.com/office/officeart/2005/8/layout/lProcess2"/>
    <dgm:cxn modelId="{2A05B38B-2686-43F0-92E2-1533A4844493}" type="presOf" srcId="{E15DB3FA-AD8C-4883-9FCB-E7C57DACCAD4}" destId="{D255DF4B-5DFF-4DF9-BDF6-9FFB629248FB}" srcOrd="0" destOrd="0" presId="urn:microsoft.com/office/officeart/2005/8/layout/lProcess2"/>
    <dgm:cxn modelId="{E463E193-B74D-4082-9864-D38D65D85127}" type="presOf" srcId="{7BD16595-5697-4BEA-97FA-3614DF494B32}" destId="{B4D73819-77A3-4305-A1FC-1FEE036A19BD}" srcOrd="1" destOrd="0" presId="urn:microsoft.com/office/officeart/2005/8/layout/lProcess2"/>
    <dgm:cxn modelId="{9CE53796-8FE2-4D36-8BBA-576F6C8FBC99}" type="presOf" srcId="{D0C88070-1DFB-4440-A900-2DC728823217}" destId="{540F9C22-F52D-43DD-A319-89FFE2C3F592}" srcOrd="0" destOrd="0" presId="urn:microsoft.com/office/officeart/2005/8/layout/lProcess2"/>
    <dgm:cxn modelId="{97374297-19A4-4285-9482-BDC25BA0F1A5}" srcId="{7BD16595-5697-4BEA-97FA-3614DF494B32}" destId="{51D2049F-0006-4DE6-A1A3-2F6EB576BD34}" srcOrd="0" destOrd="0" parTransId="{6AD8F970-F9A7-47BF-A600-A7179A4D5E79}" sibTransId="{C8761BC5-324E-47E0-84CD-F701EDD21752}"/>
    <dgm:cxn modelId="{9C16F8A9-FA12-4C28-9B36-7828473D42AC}" srcId="{E15DB3FA-AD8C-4883-9FCB-E7C57DACCAD4}" destId="{886FB42B-A738-4FAF-8D16-3AE09A0F29C5}" srcOrd="0" destOrd="0" parTransId="{9B57C918-9A65-4904-BC44-7504F56E4D8D}" sibTransId="{28EA10D0-21BC-424E-B87F-C4F369392367}"/>
    <dgm:cxn modelId="{82AB50B7-5CDE-4D65-93A5-CA5B7C064ADE}" srcId="{7C014DF0-54E4-4271-827B-B2570BA4BA7D}" destId="{0EDDAFB2-3AD7-4FA2-B55B-E20C7D03D283}" srcOrd="0" destOrd="0" parTransId="{853FCFD1-9510-49E5-BF98-956538D0220F}" sibTransId="{52C7949B-BCB0-4ABC-A182-6460417BD374}"/>
    <dgm:cxn modelId="{FBC4DFB9-924A-46B3-A866-BA39A83C618D}" type="presOf" srcId="{886FB42B-A738-4FAF-8D16-3AE09A0F29C5}" destId="{3B1E29B5-FAD8-48A2-8AA1-752BD190C2B3}" srcOrd="0" destOrd="0" presId="urn:microsoft.com/office/officeart/2005/8/layout/lProcess2"/>
    <dgm:cxn modelId="{32BE00BF-AB4E-4AC5-BC48-C41ADF265ABE}" type="presOf" srcId="{E15DB3FA-AD8C-4883-9FCB-E7C57DACCAD4}" destId="{9DDC6DF5-6DBC-4B75-8E0B-E084A5AA7DB6}" srcOrd="1" destOrd="0" presId="urn:microsoft.com/office/officeart/2005/8/layout/lProcess2"/>
    <dgm:cxn modelId="{93ECD9DE-5A73-4AA4-A674-3A13F733E591}" srcId="{D0C88070-1DFB-4440-A900-2DC728823217}" destId="{7BD16595-5697-4BEA-97FA-3614DF494B32}" srcOrd="2" destOrd="0" parTransId="{679F2506-92D8-4864-AE74-4C8899C91657}" sibTransId="{F24D0C16-7366-465B-9F0B-DAA2900F5610}"/>
    <dgm:cxn modelId="{7A28A4EC-CC63-45FB-87E8-2851A8215433}" srcId="{7BD16595-5697-4BEA-97FA-3614DF494B32}" destId="{D2E6AF0D-551C-4EF3-A220-555951AE4402}" srcOrd="1" destOrd="0" parTransId="{3E51C423-BBCC-45F3-AFFC-B6B66F73A9A2}" sibTransId="{A9C38460-6C48-4837-9BDB-89194D6A443C}"/>
    <dgm:cxn modelId="{C1E74491-601F-411F-8DD6-F3BC154D56D1}" type="presParOf" srcId="{540F9C22-F52D-43DD-A319-89FFE2C3F592}" destId="{38DD27E1-5783-42A8-8734-D4715AA6D30A}" srcOrd="0" destOrd="0" presId="urn:microsoft.com/office/officeart/2005/8/layout/lProcess2"/>
    <dgm:cxn modelId="{DD6AC67E-DDE5-49B7-B6CE-1500937DC17C}" type="presParOf" srcId="{38DD27E1-5783-42A8-8734-D4715AA6D30A}" destId="{B6D03C49-E6E6-404E-80A8-6237938AED84}" srcOrd="0" destOrd="0" presId="urn:microsoft.com/office/officeart/2005/8/layout/lProcess2"/>
    <dgm:cxn modelId="{420A0FDD-BE64-4E9C-9494-BFACB2EC1522}" type="presParOf" srcId="{38DD27E1-5783-42A8-8734-D4715AA6D30A}" destId="{AA99E021-F816-4EAC-A55B-E382C5478CC7}" srcOrd="1" destOrd="0" presId="urn:microsoft.com/office/officeart/2005/8/layout/lProcess2"/>
    <dgm:cxn modelId="{5B1DBA46-B0F0-4245-BF9E-D058F17A6257}" type="presParOf" srcId="{38DD27E1-5783-42A8-8734-D4715AA6D30A}" destId="{29067827-D061-45F7-B901-A14C6BABF9EA}" srcOrd="2" destOrd="0" presId="urn:microsoft.com/office/officeart/2005/8/layout/lProcess2"/>
    <dgm:cxn modelId="{915526DB-D5D3-4341-9BBA-05B58F5F836B}" type="presParOf" srcId="{29067827-D061-45F7-B901-A14C6BABF9EA}" destId="{D0BF41EF-9A09-4411-9819-177E1AA91F95}" srcOrd="0" destOrd="0" presId="urn:microsoft.com/office/officeart/2005/8/layout/lProcess2"/>
    <dgm:cxn modelId="{F2C0E550-19E7-41A3-89D4-4A15C9CED20B}" type="presParOf" srcId="{D0BF41EF-9A09-4411-9819-177E1AA91F95}" destId="{9E2D8AFA-B4E9-42A1-9ADA-CD02352DF868}" srcOrd="0" destOrd="0" presId="urn:microsoft.com/office/officeart/2005/8/layout/lProcess2"/>
    <dgm:cxn modelId="{20BAB310-BF2D-41C9-8ECC-956E3362D0F8}" type="presParOf" srcId="{D0BF41EF-9A09-4411-9819-177E1AA91F95}" destId="{39C6A231-C47F-4467-BC37-C61096E14BB0}" srcOrd="1" destOrd="0" presId="urn:microsoft.com/office/officeart/2005/8/layout/lProcess2"/>
    <dgm:cxn modelId="{9B9BBDF1-D717-4019-8E5E-9CA5B23A7BAD}" type="presParOf" srcId="{D0BF41EF-9A09-4411-9819-177E1AA91F95}" destId="{840F8FC7-12AD-4D14-8894-A7CA4215A5B8}" srcOrd="2" destOrd="0" presId="urn:microsoft.com/office/officeart/2005/8/layout/lProcess2"/>
    <dgm:cxn modelId="{5E17EF9C-126C-4714-9F27-D963767260B7}" type="presParOf" srcId="{540F9C22-F52D-43DD-A319-89FFE2C3F592}" destId="{7212B954-848D-402B-91EA-8A8A74EB7A80}" srcOrd="1" destOrd="0" presId="urn:microsoft.com/office/officeart/2005/8/layout/lProcess2"/>
    <dgm:cxn modelId="{2E253CB6-A8BF-421D-8ADB-4374632CBAEC}" type="presParOf" srcId="{540F9C22-F52D-43DD-A319-89FFE2C3F592}" destId="{96E6BBDF-EA26-465F-B0DA-2D90314D002F}" srcOrd="2" destOrd="0" presId="urn:microsoft.com/office/officeart/2005/8/layout/lProcess2"/>
    <dgm:cxn modelId="{DD055A37-86EC-4E72-B445-039BF0A54A40}" type="presParOf" srcId="{96E6BBDF-EA26-465F-B0DA-2D90314D002F}" destId="{D255DF4B-5DFF-4DF9-BDF6-9FFB629248FB}" srcOrd="0" destOrd="0" presId="urn:microsoft.com/office/officeart/2005/8/layout/lProcess2"/>
    <dgm:cxn modelId="{851FA7DE-93E6-4BED-8C23-6A6A0E1B56CD}" type="presParOf" srcId="{96E6BBDF-EA26-465F-B0DA-2D90314D002F}" destId="{9DDC6DF5-6DBC-4B75-8E0B-E084A5AA7DB6}" srcOrd="1" destOrd="0" presId="urn:microsoft.com/office/officeart/2005/8/layout/lProcess2"/>
    <dgm:cxn modelId="{F49916AA-8C5C-4633-8067-75B4C11C90C5}" type="presParOf" srcId="{96E6BBDF-EA26-465F-B0DA-2D90314D002F}" destId="{61FAC66A-9C11-4A4A-9E00-6C8B9A3E32D4}" srcOrd="2" destOrd="0" presId="urn:microsoft.com/office/officeart/2005/8/layout/lProcess2"/>
    <dgm:cxn modelId="{67112DF0-9164-4079-AC07-2913878610BD}" type="presParOf" srcId="{61FAC66A-9C11-4A4A-9E00-6C8B9A3E32D4}" destId="{B23F46DE-48E9-48CE-907A-A40715B9A786}" srcOrd="0" destOrd="0" presId="urn:microsoft.com/office/officeart/2005/8/layout/lProcess2"/>
    <dgm:cxn modelId="{F32AC1EE-EEFF-457C-9BF5-1E0757C8A86B}" type="presParOf" srcId="{B23F46DE-48E9-48CE-907A-A40715B9A786}" destId="{3B1E29B5-FAD8-48A2-8AA1-752BD190C2B3}" srcOrd="0" destOrd="0" presId="urn:microsoft.com/office/officeart/2005/8/layout/lProcess2"/>
    <dgm:cxn modelId="{E96B0178-C320-4107-B16B-01B8FE78D950}" type="presParOf" srcId="{B23F46DE-48E9-48CE-907A-A40715B9A786}" destId="{CDCE4C00-AC98-40EC-8753-FF768F3C2263}" srcOrd="1" destOrd="0" presId="urn:microsoft.com/office/officeart/2005/8/layout/lProcess2"/>
    <dgm:cxn modelId="{05B4683A-A40D-47D3-B82E-2CDF76790A0F}" type="presParOf" srcId="{B23F46DE-48E9-48CE-907A-A40715B9A786}" destId="{5C3C12D9-0DCD-4AF3-ADE7-788764CAE25B}" srcOrd="2" destOrd="0" presId="urn:microsoft.com/office/officeart/2005/8/layout/lProcess2"/>
    <dgm:cxn modelId="{82433FDC-817B-4ECF-9A94-01E43EE438DB}" type="presParOf" srcId="{540F9C22-F52D-43DD-A319-89FFE2C3F592}" destId="{400B058D-7B49-4284-8BB4-BB260CE4C272}" srcOrd="3" destOrd="0" presId="urn:microsoft.com/office/officeart/2005/8/layout/lProcess2"/>
    <dgm:cxn modelId="{FA7C6E73-8C4A-4177-9894-E6924A386D4C}" type="presParOf" srcId="{540F9C22-F52D-43DD-A319-89FFE2C3F592}" destId="{95D3D9D5-19C4-4D53-B7BC-5FBD90D37069}" srcOrd="4" destOrd="0" presId="urn:microsoft.com/office/officeart/2005/8/layout/lProcess2"/>
    <dgm:cxn modelId="{1A1169C5-5254-4292-9F8E-A366EEF87C07}" type="presParOf" srcId="{95D3D9D5-19C4-4D53-B7BC-5FBD90D37069}" destId="{B8AE27B2-22D0-4AB2-81C3-B7CA0CBA235F}" srcOrd="0" destOrd="0" presId="urn:microsoft.com/office/officeart/2005/8/layout/lProcess2"/>
    <dgm:cxn modelId="{12924736-97AD-4F79-A5E2-AE319377EA41}" type="presParOf" srcId="{95D3D9D5-19C4-4D53-B7BC-5FBD90D37069}" destId="{B4D73819-77A3-4305-A1FC-1FEE036A19BD}" srcOrd="1" destOrd="0" presId="urn:microsoft.com/office/officeart/2005/8/layout/lProcess2"/>
    <dgm:cxn modelId="{E78EE125-E1E5-464E-955F-05C94A21FED2}" type="presParOf" srcId="{95D3D9D5-19C4-4D53-B7BC-5FBD90D37069}" destId="{DEED2D50-4A01-4845-A159-33D8DCD66274}" srcOrd="2" destOrd="0" presId="urn:microsoft.com/office/officeart/2005/8/layout/lProcess2"/>
    <dgm:cxn modelId="{99960FCE-1A65-46B4-923B-1CEEAE24DB9F}" type="presParOf" srcId="{DEED2D50-4A01-4845-A159-33D8DCD66274}" destId="{A7119FBC-27C6-4DAD-94BC-89369DB26225}" srcOrd="0" destOrd="0" presId="urn:microsoft.com/office/officeart/2005/8/layout/lProcess2"/>
    <dgm:cxn modelId="{F8FB076D-D39C-4786-8D56-777D0254031B}" type="presParOf" srcId="{A7119FBC-27C6-4DAD-94BC-89369DB26225}" destId="{B14F83A0-4625-4C57-BE92-EB464A52A08F}" srcOrd="0" destOrd="0" presId="urn:microsoft.com/office/officeart/2005/8/layout/lProcess2"/>
    <dgm:cxn modelId="{D657F9DD-668D-44DC-A097-72D80E0A9DB5}" type="presParOf" srcId="{A7119FBC-27C6-4DAD-94BC-89369DB26225}" destId="{0BFD2E38-ABCF-4B9D-ABFF-5D5AF4967137}" srcOrd="1" destOrd="0" presId="urn:microsoft.com/office/officeart/2005/8/layout/lProcess2"/>
    <dgm:cxn modelId="{FEAA7CB6-7293-4B85-B0D4-5E530249A744}" type="presParOf" srcId="{A7119FBC-27C6-4DAD-94BC-89369DB26225}" destId="{E148DFCD-7E4D-4524-A828-C757C3034BD6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D03C49-E6E6-404E-80A8-6237938AED84}">
      <dsp:nvSpPr>
        <dsp:cNvPr id="0" name=""/>
        <dsp:cNvSpPr/>
      </dsp:nvSpPr>
      <dsp:spPr>
        <a:xfrm>
          <a:off x="992" y="0"/>
          <a:ext cx="2579687" cy="5418667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700" kern="1200" dirty="0">
              <a:latin typeface="Arial" panose="020B0604020202020204" pitchFamily="34" charset="0"/>
              <a:cs typeface="Arial" panose="020B0604020202020204" pitchFamily="34" charset="0"/>
            </a:rPr>
            <a:t>Socioeconomic factors</a:t>
          </a:r>
        </a:p>
      </dsp:txBody>
      <dsp:txXfrm>
        <a:off x="992" y="0"/>
        <a:ext cx="2579687" cy="1625600"/>
      </dsp:txXfrm>
    </dsp:sp>
    <dsp:sp modelId="{9E2D8AFA-B4E9-42A1-9ADA-CD02352DF868}">
      <dsp:nvSpPr>
        <dsp:cNvPr id="0" name=""/>
        <dsp:cNvSpPr/>
      </dsp:nvSpPr>
      <dsp:spPr>
        <a:xfrm>
          <a:off x="258960" y="1627187"/>
          <a:ext cx="2063749" cy="163380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300" b="1" kern="1200" dirty="0">
              <a:latin typeface="Arial" panose="020B0604020202020204" pitchFamily="34" charset="0"/>
              <a:cs typeface="Arial" panose="020B0604020202020204" pitchFamily="34" charset="0"/>
            </a:rPr>
            <a:t>Upstream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300" kern="1200" dirty="0">
              <a:latin typeface="Arial" panose="020B0604020202020204" pitchFamily="34" charset="0"/>
              <a:cs typeface="Arial" panose="020B0604020202020204" pitchFamily="34" charset="0"/>
            </a:rPr>
            <a:t>Focus on poverty through Tasmania Statement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300" kern="1200" dirty="0">
              <a:latin typeface="Arial" panose="020B0604020202020204" pitchFamily="34" charset="0"/>
              <a:cs typeface="Arial" panose="020B0604020202020204" pitchFamily="34" charset="0"/>
            </a:rPr>
            <a:t>Increasing school retention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6812" y="1675039"/>
        <a:ext cx="1968045" cy="1538098"/>
      </dsp:txXfrm>
    </dsp:sp>
    <dsp:sp modelId="{840F8FC7-12AD-4D14-8894-A7CA4215A5B8}">
      <dsp:nvSpPr>
        <dsp:cNvPr id="0" name=""/>
        <dsp:cNvSpPr/>
      </dsp:nvSpPr>
      <dsp:spPr>
        <a:xfrm>
          <a:off x="258960" y="3512343"/>
          <a:ext cx="2063749" cy="1633802"/>
        </a:xfrm>
        <a:prstGeom prst="roundRect">
          <a:avLst>
            <a:gd name="adj" fmla="val 10000"/>
          </a:avLst>
        </a:prstGeom>
        <a:solidFill>
          <a:schemeClr val="accent4">
            <a:hueOff val="476677"/>
            <a:satOff val="831"/>
            <a:lumOff val="-82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300" b="1" kern="1200" dirty="0">
              <a:latin typeface="Arial" panose="020B0604020202020204" pitchFamily="34" charset="0"/>
              <a:cs typeface="Arial" panose="020B0604020202020204" pitchFamily="34" charset="0"/>
            </a:rPr>
            <a:t>Downstream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300" kern="1200" dirty="0">
              <a:latin typeface="Arial" panose="020B0604020202020204" pitchFamily="34" charset="0"/>
              <a:cs typeface="Arial" panose="020B0604020202020204" pitchFamily="34" charset="0"/>
            </a:rPr>
            <a:t>Mass media focus on lower SES groups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300" kern="1200" dirty="0">
              <a:latin typeface="Arial" panose="020B0604020202020204" pitchFamily="34" charset="0"/>
              <a:cs typeface="Arial" panose="020B0604020202020204" pitchFamily="34" charset="0"/>
            </a:rPr>
            <a:t>Community-based programs, e.g. free NRT</a:t>
          </a:r>
        </a:p>
      </dsp:txBody>
      <dsp:txXfrm>
        <a:off x="306812" y="3560195"/>
        <a:ext cx="1968045" cy="1538098"/>
      </dsp:txXfrm>
    </dsp:sp>
    <dsp:sp modelId="{D255DF4B-5DFF-4DF9-BDF6-9FFB629248FB}">
      <dsp:nvSpPr>
        <dsp:cNvPr id="0" name=""/>
        <dsp:cNvSpPr/>
      </dsp:nvSpPr>
      <dsp:spPr>
        <a:xfrm>
          <a:off x="2774156" y="0"/>
          <a:ext cx="2579687" cy="5418667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700" kern="1200" dirty="0">
              <a:latin typeface="Arial" panose="020B0604020202020204" pitchFamily="34" charset="0"/>
              <a:cs typeface="Arial" panose="020B0604020202020204" pitchFamily="34" charset="0"/>
            </a:rPr>
            <a:t>Parental smoking</a:t>
          </a:r>
        </a:p>
      </dsp:txBody>
      <dsp:txXfrm>
        <a:off x="2774156" y="0"/>
        <a:ext cx="2579687" cy="1625600"/>
      </dsp:txXfrm>
    </dsp:sp>
    <dsp:sp modelId="{3B1E29B5-FAD8-48A2-8AA1-752BD190C2B3}">
      <dsp:nvSpPr>
        <dsp:cNvPr id="0" name=""/>
        <dsp:cNvSpPr/>
      </dsp:nvSpPr>
      <dsp:spPr>
        <a:xfrm>
          <a:off x="3032125" y="1627187"/>
          <a:ext cx="2063749" cy="1633802"/>
        </a:xfrm>
        <a:prstGeom prst="roundRect">
          <a:avLst>
            <a:gd name="adj" fmla="val 10000"/>
          </a:avLst>
        </a:prstGeom>
        <a:solidFill>
          <a:schemeClr val="accent4">
            <a:hueOff val="953354"/>
            <a:satOff val="1661"/>
            <a:lumOff val="-164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300" b="1" kern="1200" dirty="0">
              <a:latin typeface="Arial" panose="020B0604020202020204" pitchFamily="34" charset="0"/>
              <a:cs typeface="Arial" panose="020B0604020202020204" pitchFamily="34" charset="0"/>
            </a:rPr>
            <a:t>Upstream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300" kern="1200" dirty="0">
              <a:latin typeface="Arial" panose="020B0604020202020204" pitchFamily="34" charset="0"/>
              <a:cs typeface="Arial" panose="020B0604020202020204" pitchFamily="34" charset="0"/>
            </a:rPr>
            <a:t>Focus on people of childbearing age in media campaigns </a:t>
          </a:r>
        </a:p>
      </dsp:txBody>
      <dsp:txXfrm>
        <a:off x="3079977" y="1675039"/>
        <a:ext cx="1968045" cy="1538098"/>
      </dsp:txXfrm>
    </dsp:sp>
    <dsp:sp modelId="{5C3C12D9-0DCD-4AF3-ADE7-788764CAE25B}">
      <dsp:nvSpPr>
        <dsp:cNvPr id="0" name=""/>
        <dsp:cNvSpPr/>
      </dsp:nvSpPr>
      <dsp:spPr>
        <a:xfrm>
          <a:off x="3032125" y="3512343"/>
          <a:ext cx="2063749" cy="1633802"/>
        </a:xfrm>
        <a:prstGeom prst="roundRect">
          <a:avLst>
            <a:gd name="adj" fmla="val 10000"/>
          </a:avLst>
        </a:prstGeom>
        <a:solidFill>
          <a:schemeClr val="accent4">
            <a:hueOff val="1430031"/>
            <a:satOff val="2492"/>
            <a:lumOff val="-247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300" b="1" kern="1200" dirty="0">
              <a:latin typeface="Arial" panose="020B0604020202020204" pitchFamily="34" charset="0"/>
              <a:cs typeface="Arial" panose="020B0604020202020204" pitchFamily="34" charset="0"/>
            </a:rPr>
            <a:t>Downstream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300" kern="1200" dirty="0">
              <a:latin typeface="Arial" panose="020B0604020202020204" pitchFamily="34" charset="0"/>
              <a:cs typeface="Arial" panose="020B0604020202020204" pitchFamily="34" charset="0"/>
            </a:rPr>
            <a:t>CO monitoring in antenatal care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79977" y="3560195"/>
        <a:ext cx="1968045" cy="1538098"/>
      </dsp:txXfrm>
    </dsp:sp>
    <dsp:sp modelId="{B8AE27B2-22D0-4AB2-81C3-B7CA0CBA235F}">
      <dsp:nvSpPr>
        <dsp:cNvPr id="0" name=""/>
        <dsp:cNvSpPr/>
      </dsp:nvSpPr>
      <dsp:spPr>
        <a:xfrm>
          <a:off x="5547320" y="0"/>
          <a:ext cx="2579687" cy="5418667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700" kern="1200" dirty="0">
              <a:latin typeface="Arial" panose="020B0604020202020204" pitchFamily="34" charset="0"/>
              <a:cs typeface="Arial" panose="020B0604020202020204" pitchFamily="34" charset="0"/>
            </a:rPr>
            <a:t>Peer, attitudes, beliefs</a:t>
          </a:r>
        </a:p>
      </dsp:txBody>
      <dsp:txXfrm>
        <a:off x="5547320" y="0"/>
        <a:ext cx="2579687" cy="1625600"/>
      </dsp:txXfrm>
    </dsp:sp>
    <dsp:sp modelId="{B14F83A0-4625-4C57-BE92-EB464A52A08F}">
      <dsp:nvSpPr>
        <dsp:cNvPr id="0" name=""/>
        <dsp:cNvSpPr/>
      </dsp:nvSpPr>
      <dsp:spPr>
        <a:xfrm>
          <a:off x="5805289" y="1627187"/>
          <a:ext cx="2063749" cy="1633802"/>
        </a:xfrm>
        <a:prstGeom prst="roundRect">
          <a:avLst>
            <a:gd name="adj" fmla="val 10000"/>
          </a:avLst>
        </a:prstGeom>
        <a:solidFill>
          <a:schemeClr val="accent4">
            <a:hueOff val="1906708"/>
            <a:satOff val="3322"/>
            <a:lumOff val="-329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300" b="1" kern="1200" dirty="0">
              <a:latin typeface="Arial" panose="020B0604020202020204" pitchFamily="34" charset="0"/>
              <a:cs typeface="Arial" panose="020B0604020202020204" pitchFamily="34" charset="0"/>
            </a:rPr>
            <a:t>Upstream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300" kern="1200" dirty="0">
              <a:latin typeface="Arial" panose="020B0604020202020204" pitchFamily="34" charset="0"/>
              <a:cs typeface="Arial" panose="020B0604020202020204" pitchFamily="34" charset="0"/>
            </a:rPr>
            <a:t>Smoke free areas incl. schools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1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853141" y="1675039"/>
        <a:ext cx="1968045" cy="1538098"/>
      </dsp:txXfrm>
    </dsp:sp>
    <dsp:sp modelId="{E148DFCD-7E4D-4524-A828-C757C3034BD6}">
      <dsp:nvSpPr>
        <dsp:cNvPr id="0" name=""/>
        <dsp:cNvSpPr/>
      </dsp:nvSpPr>
      <dsp:spPr>
        <a:xfrm>
          <a:off x="5805289" y="3512343"/>
          <a:ext cx="2063749" cy="1633802"/>
        </a:xfrm>
        <a:prstGeom prst="roundRect">
          <a:avLst>
            <a:gd name="adj" fmla="val 10000"/>
          </a:avLst>
        </a:prstGeom>
        <a:solidFill>
          <a:schemeClr val="accent4">
            <a:hueOff val="2383385"/>
            <a:satOff val="4153"/>
            <a:lumOff val="-411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300" b="1" kern="1200" dirty="0">
              <a:latin typeface="Arial" panose="020B0604020202020204" pitchFamily="34" charset="0"/>
              <a:cs typeface="Arial" panose="020B0604020202020204" pitchFamily="34" charset="0"/>
            </a:rPr>
            <a:t>Downstream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300" kern="1200" dirty="0">
              <a:latin typeface="Arial" panose="020B0604020202020204" pitchFamily="34" charset="0"/>
              <a:cs typeface="Arial" panose="020B0604020202020204" pitchFamily="34" charset="0"/>
            </a:rPr>
            <a:t>Peer led intervention – ASSIST or </a:t>
          </a:r>
          <a:r>
            <a:rPr lang="en-AU" sz="1300" kern="1200" dirty="0" err="1">
              <a:latin typeface="Arial" panose="020B0604020202020204" pitchFamily="34" charset="0"/>
              <a:cs typeface="Arial" panose="020B0604020202020204" pitchFamily="34" charset="0"/>
            </a:rPr>
            <a:t>KickAsh</a:t>
          </a:r>
          <a:endParaRPr lang="en-AU" sz="1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853141" y="3560195"/>
        <a:ext cx="1968045" cy="15380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855970-02D5-48E2-BCA8-4059E837ED84}" type="datetimeFigureOut">
              <a:rPr lang="en-AU" smtClean="0"/>
              <a:t>26/07/2021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22E60A-5327-4E03-8766-DFCC61E81A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4262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Seana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18A75-F102-4D4D-849C-B9A3DE890A3D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1695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B8035-D452-49C7-A3E0-F7D519CE46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8EF8B2-50A3-43BE-80A5-B9C5F04ED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A2DAC-AA61-4057-B0F0-FC59A4CCC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B3D5-C4F7-4F57-89DD-3DC32FB2D812}" type="datetimeFigureOut">
              <a:rPr lang="en-AU" smtClean="0"/>
              <a:t>26/07/2021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E5E5F0-B74D-49BB-8E9F-6446AA9AA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CE05E-7A39-439D-989B-210D803F0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2C83-5B2D-4056-BDA3-B12A1DA8F6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6521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B454C-1E76-43EB-9415-D17DC4F3A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E2F165-4BB6-4783-A91A-165CC03EA9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C2DB7-B05F-4D9E-BB10-77F737A3F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B3D5-C4F7-4F57-89DD-3DC32FB2D812}" type="datetimeFigureOut">
              <a:rPr lang="en-AU" smtClean="0"/>
              <a:t>26/07/2021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F0660-9D25-45DC-BAA6-6AF96398B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3F88B4-CE8D-4442-9584-892820343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2C83-5B2D-4056-BDA3-B12A1DA8F6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4142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4CC2C2-5038-48F9-AC6D-8C9128D3D5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7992CC-8BC2-4BE6-BCD7-8567D52E45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80EAC-260A-40B0-8000-E9CD870B4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B3D5-C4F7-4F57-89DD-3DC32FB2D812}" type="datetimeFigureOut">
              <a:rPr lang="en-AU" smtClean="0"/>
              <a:t>26/07/2021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75BB1F-49E2-495A-9EEF-377F2AA85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195643-63B0-41AD-AFFB-6A9311A5B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2C83-5B2D-4056-BDA3-B12A1DA8F6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5727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7/26/2021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34D23-5B77-4F45-A3FC-44BECF588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78E65-4A86-474C-B54C-6B34E4478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E74076-E04E-4994-9F78-88628AAF3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B3D5-C4F7-4F57-89DD-3DC32FB2D812}" type="datetimeFigureOut">
              <a:rPr lang="en-AU" smtClean="0"/>
              <a:t>26/07/2021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7FDA66-5A83-45B9-8B42-6955C7C36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53C866-8E9D-4F54-8F4D-D99B52049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2C83-5B2D-4056-BDA3-B12A1DA8F6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1837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CA5BE-CEF4-4175-AB99-5090CFDDE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8AEC51-DC43-44B0-9486-8605B5DF8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F766D4-624F-4849-B516-61BBBF1FB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B3D5-C4F7-4F57-89DD-3DC32FB2D812}" type="datetimeFigureOut">
              <a:rPr lang="en-AU" smtClean="0"/>
              <a:t>26/07/2021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BA8399-7B83-4869-8E7A-578E3EF63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CDCD55-D231-45E6-AF9E-65C147692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2C83-5B2D-4056-BDA3-B12A1DA8F6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9186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23EC7-417D-478C-934E-2A45693A3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2DFD4-8C80-48F5-AFDD-713DDF6FBC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BACD00-ABB8-4402-B44E-BE3BC7F9FD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FB39F1-4D0F-4787-851B-EDEA58157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B3D5-C4F7-4F57-89DD-3DC32FB2D812}" type="datetimeFigureOut">
              <a:rPr lang="en-AU" smtClean="0"/>
              <a:t>26/07/2021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E5032F-CA91-47EC-BCD8-FBDABC55A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A4D9B5-36DD-401C-89D1-613AFC5FF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2C83-5B2D-4056-BDA3-B12A1DA8F6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2552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321D3-544A-4DC9-A1F0-1139188C3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5AB741-744B-45F6-8B16-38040B338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8EEACA-8CE5-42F3-9AB7-3C315139F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43A003-8859-4354-A583-FFAE08E188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F1670C-B500-43E3-BCE8-C6E804052A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650E66-FA3C-4484-A81F-5751136C5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B3D5-C4F7-4F57-89DD-3DC32FB2D812}" type="datetimeFigureOut">
              <a:rPr lang="en-AU" smtClean="0"/>
              <a:t>26/07/2021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D06912-A231-4E59-A70F-4845E41E9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D1E65A-7919-489A-A413-A523BBE99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2C83-5B2D-4056-BDA3-B12A1DA8F6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1917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D698A-88C1-4640-A5B3-11D39302F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05C591-04DB-452B-9EA0-6758F3FC7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B3D5-C4F7-4F57-89DD-3DC32FB2D812}" type="datetimeFigureOut">
              <a:rPr lang="en-AU" smtClean="0"/>
              <a:t>26/07/2021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6545A2-C29A-4FBE-B6B1-066F68D83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E92528-3F93-4B50-959E-0FAE77C28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2C83-5B2D-4056-BDA3-B12A1DA8F6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449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960D65-15F8-4580-A0D4-9FD640272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B3D5-C4F7-4F57-89DD-3DC32FB2D812}" type="datetimeFigureOut">
              <a:rPr lang="en-AU" smtClean="0"/>
              <a:t>26/07/2021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AB1831-4499-4142-96D7-FE581743C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78B764-1CA1-4EAA-B6C5-83C65C0FA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2C83-5B2D-4056-BDA3-B12A1DA8F6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4744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1CEE2-8449-4AC2-883F-E828CD60B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D2C95-18F4-4C0A-B133-C5B5A719C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5F4227-A8C1-4211-A51C-6E2C0FCC6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0D7FB3-45A7-4A90-A563-CE7E04258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B3D5-C4F7-4F57-89DD-3DC32FB2D812}" type="datetimeFigureOut">
              <a:rPr lang="en-AU" smtClean="0"/>
              <a:t>26/07/2021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3D796E-9290-452B-B891-489B6BB8B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C836B1-C91D-4DEC-8D32-382D780F7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2C83-5B2D-4056-BDA3-B12A1DA8F6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776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B74CB-C454-4A94-AE31-A61FDB398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77F7FB-197B-4BAB-949D-612334FDB1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49FB2B-59B9-44B1-A4E7-594B61C8B6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5887DD-FADB-46E1-AF81-F286B98A7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B3D5-C4F7-4F57-89DD-3DC32FB2D812}" type="datetimeFigureOut">
              <a:rPr lang="en-AU" smtClean="0"/>
              <a:t>26/07/2021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7D7118-D317-42E9-B49F-CCE18173D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75D796-A460-41AB-9D90-F1AF0FA57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2C83-5B2D-4056-BDA3-B12A1DA8F6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6752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DA5041-EA5C-4990-BDEE-9E4B233B8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2B12C6-488A-4A56-A7BC-29DCF5E814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018D-E29B-499A-8408-6D606744F0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5B3D5-C4F7-4F57-89DD-3DC32FB2D812}" type="datetimeFigureOut">
              <a:rPr lang="en-AU" smtClean="0"/>
              <a:t>26/07/2021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41DED-39B8-4392-ACA1-C66D6513AE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2A086E-C21D-4EC4-B4D0-A173CB9480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92C83-5B2D-4056-BDA3-B12A1DA8F6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0730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9.png"/><Relationship Id="rId3" Type="http://schemas.openxmlformats.org/officeDocument/2006/relationships/image" Target="../media/image16.svg"/><Relationship Id="rId7" Type="http://schemas.openxmlformats.org/officeDocument/2006/relationships/image" Target="../media/image20.svg"/><Relationship Id="rId12" Type="http://schemas.openxmlformats.org/officeDocument/2006/relationships/image" Target="../media/image25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svg"/><Relationship Id="rId10" Type="http://schemas.openxmlformats.org/officeDocument/2006/relationships/image" Target="../media/image23.jpeg"/><Relationship Id="rId4" Type="http://schemas.openxmlformats.org/officeDocument/2006/relationships/image" Target="../media/image17.png"/><Relationship Id="rId9" Type="http://schemas.openxmlformats.org/officeDocument/2006/relationships/image" Target="../media/image22.svg"/><Relationship Id="rId14" Type="http://schemas.openxmlformats.org/officeDocument/2006/relationships/image" Target="../media/image10.sv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4C69B-1D1F-4310-BE46-8AFF3C7332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4949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AU" b="1" dirty="0">
                <a:latin typeface="+mn-lt"/>
              </a:rPr>
              <a:t>WORKSHOP:</a:t>
            </a:r>
            <a:br>
              <a:rPr lang="en-AU" b="1" dirty="0">
                <a:latin typeface="+mn-lt"/>
              </a:rPr>
            </a:br>
            <a:r>
              <a:rPr lang="en-AU" b="1" dirty="0">
                <a:latin typeface="+mn-lt"/>
              </a:rPr>
              <a:t>Choosing Tobacco or Health:</a:t>
            </a:r>
            <a:br>
              <a:rPr lang="en-AU" b="1" dirty="0">
                <a:latin typeface="+mn-lt"/>
              </a:rPr>
            </a:br>
            <a:r>
              <a:rPr lang="en-AU" b="1" dirty="0">
                <a:latin typeface="+mn-lt"/>
              </a:rPr>
              <a:t>Where to from here?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15189E-DC11-4772-A04F-E228DCCD1A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75126"/>
            <a:ext cx="9144000" cy="1655762"/>
          </a:xfrm>
        </p:spPr>
        <p:txBody>
          <a:bodyPr>
            <a:normAutofit fontScale="92500" lnSpcReduction="10000"/>
          </a:bodyPr>
          <a:lstStyle/>
          <a:p>
            <a:r>
              <a:rPr lang="en-AU" sz="3000" dirty="0"/>
              <a:t>Seana Gall</a:t>
            </a:r>
            <a:br>
              <a:rPr lang="en-AU" dirty="0"/>
            </a:br>
            <a:r>
              <a:rPr lang="en-AU" sz="1700" dirty="0"/>
              <a:t>Menzies Institute for Medical Research</a:t>
            </a:r>
            <a:br>
              <a:rPr lang="en-AU" sz="1700" dirty="0"/>
            </a:br>
            <a:r>
              <a:rPr lang="en-AU" sz="1700" dirty="0"/>
              <a:t>University of Tasmania</a:t>
            </a:r>
          </a:p>
          <a:p>
            <a:pPr algn="l"/>
            <a:endParaRPr lang="en-AU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AU" sz="2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Children’s (and adolescent) smoking uptake – Mechanisms for reduction</a:t>
            </a:r>
          </a:p>
          <a:p>
            <a:endParaRPr lang="en-AU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ED8411C-B01C-4D24-B21D-C33ED83D5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03AA405-98ED-4DD2-BDEA-DD6AB44B70C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774" y="228600"/>
            <a:ext cx="4086226" cy="1101843"/>
          </a:xfrm>
          <a:prstGeom prst="rect">
            <a:avLst/>
          </a:prstGeom>
          <a:noFill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271ECEF-6267-4E9A-A890-433AE5E0F8AF}"/>
              </a:ext>
            </a:extLst>
          </p:cNvPr>
          <p:cNvSpPr txBox="1"/>
          <p:nvPr/>
        </p:nvSpPr>
        <p:spPr>
          <a:xfrm>
            <a:off x="6284739" y="549275"/>
            <a:ext cx="286878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altLang="en-US" sz="4000" b="1" dirty="0">
                <a:solidFill>
                  <a:srgbClr val="4472C4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Tasmania</a:t>
            </a:r>
            <a:endParaRPr kumimoji="0" lang="en-AU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64426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3F8C8F4-5DE7-40E8-B12B-39AF9A1C6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180" y="-77070"/>
            <a:ext cx="10515600" cy="1325563"/>
          </a:xfrm>
        </p:spPr>
        <p:txBody>
          <a:bodyPr>
            <a:normAutofit/>
          </a:bodyPr>
          <a:lstStyle/>
          <a:p>
            <a:r>
              <a:rPr lang="en-AU" sz="3200" b="1" dirty="0"/>
              <a:t>Drivers of smoking uptake in children and adolescents</a:t>
            </a:r>
          </a:p>
        </p:txBody>
      </p:sp>
      <p:pic>
        <p:nvPicPr>
          <p:cNvPr id="1026" name="Picture 2" descr="Figure 5.2.1">
            <a:extLst>
              <a:ext uri="{FF2B5EF4-FFF2-40B4-BE49-F238E27FC236}">
                <a16:creationId xmlns:a16="http://schemas.microsoft.com/office/drawing/2014/main" id="{B1801069-3821-4BA9-BB65-A783C80B9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6230" y="1248493"/>
            <a:ext cx="6667500" cy="454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6C57630-4419-4700-B58F-9625B30DAA50}"/>
              </a:ext>
            </a:extLst>
          </p:cNvPr>
          <p:cNvSpPr txBox="1"/>
          <p:nvPr/>
        </p:nvSpPr>
        <p:spPr>
          <a:xfrm>
            <a:off x="105872" y="6319819"/>
            <a:ext cx="609407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AU" sz="800" b="0" dirty="0">
                <a:solidFill>
                  <a:srgbClr val="777777"/>
                </a:solidFill>
                <a:effectLst/>
                <a:latin typeface="Arial" panose="020B0604020202020204" pitchFamily="34" charset="0"/>
              </a:rPr>
              <a:t>Source: Personal communication to Margaret Winstanley from Dr Lisa Wood, Department of Population Health, University of Western Australia, e-mail 2008</a:t>
            </a:r>
          </a:p>
          <a:p>
            <a:pPr algn="l"/>
            <a:r>
              <a:rPr lang="en-AU" sz="800" dirty="0">
                <a:solidFill>
                  <a:srgbClr val="777777"/>
                </a:solidFill>
                <a:latin typeface="Arial" panose="020B0604020202020204" pitchFamily="34" charset="0"/>
              </a:rPr>
              <a:t>Tobacco in Australia - https://www.tobaccoinaustralia.org.au/chapter-5-uptake/5-2-factors-influencing-uptake-by-young-people-ove</a:t>
            </a:r>
            <a:endParaRPr lang="en-AU" sz="800" b="0" dirty="0">
              <a:solidFill>
                <a:srgbClr val="777777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415218-32B0-467E-BEDA-5C260CCE13F4}"/>
              </a:ext>
            </a:extLst>
          </p:cNvPr>
          <p:cNvSpPr/>
          <p:nvPr/>
        </p:nvSpPr>
        <p:spPr>
          <a:xfrm>
            <a:off x="7032395" y="1630837"/>
            <a:ext cx="1432874" cy="76357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B00628E-CD8B-49B3-8F7C-313F88BDF580}"/>
              </a:ext>
            </a:extLst>
          </p:cNvPr>
          <p:cNvSpPr/>
          <p:nvPr/>
        </p:nvSpPr>
        <p:spPr>
          <a:xfrm>
            <a:off x="2659929" y="3216111"/>
            <a:ext cx="1619840" cy="76357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95C4A2C-B30A-422C-B55C-8D0C100BCD5D}"/>
              </a:ext>
            </a:extLst>
          </p:cNvPr>
          <p:cNvSpPr/>
          <p:nvPr/>
        </p:nvSpPr>
        <p:spPr>
          <a:xfrm>
            <a:off x="7224073" y="4763679"/>
            <a:ext cx="1316612" cy="55304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6276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 descr="Graduation cap">
            <a:extLst>
              <a:ext uri="{FF2B5EF4-FFF2-40B4-BE49-F238E27FC236}">
                <a16:creationId xmlns:a16="http://schemas.microsoft.com/office/drawing/2014/main" id="{4E46ACC2-7977-43BD-8E8A-C20FE10304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5169" y="2255747"/>
            <a:ext cx="1828800" cy="1828800"/>
          </a:xfrm>
          <a:prstGeom prst="rect">
            <a:avLst/>
          </a:prstGeom>
          <a:ln w="12700">
            <a:noFill/>
          </a:ln>
        </p:spPr>
      </p:pic>
      <p:pic>
        <p:nvPicPr>
          <p:cNvPr id="11" name="Graphic 10" descr="Home">
            <a:extLst>
              <a:ext uri="{FF2B5EF4-FFF2-40B4-BE49-F238E27FC236}">
                <a16:creationId xmlns:a16="http://schemas.microsoft.com/office/drawing/2014/main" id="{A91246FE-0CC3-4729-A127-E748FBAF783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56051" y="2255747"/>
            <a:ext cx="1828800" cy="1828800"/>
          </a:xfrm>
          <a:prstGeom prst="rect">
            <a:avLst/>
          </a:prstGeom>
          <a:ln w="12700">
            <a:noFill/>
          </a:ln>
        </p:spPr>
      </p:pic>
      <p:pic>
        <p:nvPicPr>
          <p:cNvPr id="13" name="Graphic 12" descr="Badge Follow">
            <a:extLst>
              <a:ext uri="{FF2B5EF4-FFF2-40B4-BE49-F238E27FC236}">
                <a16:creationId xmlns:a16="http://schemas.microsoft.com/office/drawing/2014/main" id="{0280B119-9691-4E68-BB7F-9667CAB933D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80538" y="2255747"/>
            <a:ext cx="1828800" cy="1828800"/>
          </a:xfrm>
          <a:prstGeom prst="rect">
            <a:avLst/>
          </a:prstGeom>
          <a:ln w="12700">
            <a:noFill/>
          </a:ln>
        </p:spPr>
      </p:pic>
      <p:pic>
        <p:nvPicPr>
          <p:cNvPr id="17" name="Graphic 16" descr="Smoking">
            <a:extLst>
              <a:ext uri="{FF2B5EF4-FFF2-40B4-BE49-F238E27FC236}">
                <a16:creationId xmlns:a16="http://schemas.microsoft.com/office/drawing/2014/main" id="{5D706A0B-A71B-419A-AB82-6374A90F61C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703260" y="2255747"/>
            <a:ext cx="1828800" cy="1828800"/>
          </a:xfrm>
          <a:prstGeom prst="rect">
            <a:avLst/>
          </a:prstGeom>
          <a:ln w="12700">
            <a:noFill/>
          </a:ln>
        </p:spPr>
      </p:pic>
      <p:sp>
        <p:nvSpPr>
          <p:cNvPr id="103" name="TextBox 102">
            <a:extLst>
              <a:ext uri="{FF2B5EF4-FFF2-40B4-BE49-F238E27FC236}">
                <a16:creationId xmlns:a16="http://schemas.microsoft.com/office/drawing/2014/main" id="{FAA584BA-EBB4-4DC4-81C6-A3ECB58FC56B}"/>
              </a:ext>
            </a:extLst>
          </p:cNvPr>
          <p:cNvSpPr txBox="1"/>
          <p:nvPr/>
        </p:nvSpPr>
        <p:spPr>
          <a:xfrm>
            <a:off x="554093" y="277265"/>
            <a:ext cx="1761481" cy="92333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Lower educational attainment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0623276D-7D49-4E6B-9A02-3A309906F9E3}"/>
              </a:ext>
            </a:extLst>
          </p:cNvPr>
          <p:cNvSpPr txBox="1"/>
          <p:nvPr/>
        </p:nvSpPr>
        <p:spPr>
          <a:xfrm>
            <a:off x="542569" y="1310152"/>
            <a:ext cx="1761481" cy="92333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Lower self-rated academic performance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50F22681-D723-4EE5-92C4-4942F1693F9E}"/>
              </a:ext>
            </a:extLst>
          </p:cNvPr>
          <p:cNvSpPr txBox="1"/>
          <p:nvPr/>
        </p:nvSpPr>
        <p:spPr>
          <a:xfrm>
            <a:off x="3780325" y="327721"/>
            <a:ext cx="1761481" cy="92333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Higher personal income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D0E64BD0-59ED-4685-B642-36B0200E19A5}"/>
              </a:ext>
            </a:extLst>
          </p:cNvPr>
          <p:cNvSpPr txBox="1"/>
          <p:nvPr/>
        </p:nvSpPr>
        <p:spPr>
          <a:xfrm>
            <a:off x="3773376" y="1450090"/>
            <a:ext cx="1761481" cy="6463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Not owning property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CA5BA620-0AAC-4104-BD9F-AD44F6C64898}"/>
              </a:ext>
            </a:extLst>
          </p:cNvPr>
          <p:cNvSpPr txBox="1"/>
          <p:nvPr/>
        </p:nvSpPr>
        <p:spPr>
          <a:xfrm>
            <a:off x="6723439" y="323971"/>
            <a:ext cx="1761481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Older age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CF4F374C-177D-4499-816E-2CC8C7C7F8FA}"/>
              </a:ext>
            </a:extLst>
          </p:cNvPr>
          <p:cNvSpPr txBox="1"/>
          <p:nvPr/>
        </p:nvSpPr>
        <p:spPr>
          <a:xfrm>
            <a:off x="6740239" y="871399"/>
            <a:ext cx="1761481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Indigenous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39BF12FA-01B5-4DE2-9FF2-B227A56547CA}"/>
              </a:ext>
            </a:extLst>
          </p:cNvPr>
          <p:cNvSpPr txBox="1"/>
          <p:nvPr/>
        </p:nvSpPr>
        <p:spPr>
          <a:xfrm>
            <a:off x="9703260" y="323971"/>
            <a:ext cx="2010974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Parents smoking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C3DBE676-A7F3-4C9A-BC05-15ACA974BE8D}"/>
              </a:ext>
            </a:extLst>
          </p:cNvPr>
          <p:cNvSpPr txBox="1"/>
          <p:nvPr/>
        </p:nvSpPr>
        <p:spPr>
          <a:xfrm>
            <a:off x="9710132" y="907137"/>
            <a:ext cx="2004102" cy="92333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Greater number of friends and family smoking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3534F183-44DF-42F1-9FD2-B245B414EB4A}"/>
              </a:ext>
            </a:extLst>
          </p:cNvPr>
          <p:cNvSpPr txBox="1"/>
          <p:nvPr/>
        </p:nvSpPr>
        <p:spPr>
          <a:xfrm>
            <a:off x="6674437" y="1428544"/>
            <a:ext cx="1892944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Trauma/anxiety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B9FEF0D-3DCC-47C0-B9A6-D4A615450911}"/>
              </a:ext>
            </a:extLst>
          </p:cNvPr>
          <p:cNvSpPr txBox="1"/>
          <p:nvPr/>
        </p:nvSpPr>
        <p:spPr>
          <a:xfrm>
            <a:off x="1539569" y="4807745"/>
            <a:ext cx="9231668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Tasmanian predictors are consistent with those found nationally and internationally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National Health Survey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Australian Secondary Students Alcohol and Drug Survey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Effective interventions in other places should be effective in Tasmania</a:t>
            </a:r>
          </a:p>
        </p:txBody>
      </p:sp>
    </p:spTree>
    <p:extLst>
      <p:ext uri="{BB962C8B-B14F-4D97-AF65-F5344CB8AC3E}">
        <p14:creationId xmlns:p14="http://schemas.microsoft.com/office/powerpoint/2010/main" val="389658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65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7487E00-154B-4A89-BD12-FE1C2321CE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36498"/>
              </p:ext>
            </p:extLst>
          </p:nvPr>
        </p:nvGraphicFramePr>
        <p:xfrm>
          <a:off x="765897" y="435316"/>
          <a:ext cx="7787324" cy="5402641"/>
        </p:xfrm>
        <a:graphic>
          <a:graphicData uri="http://schemas.openxmlformats.org/drawingml/2006/table">
            <a:tbl>
              <a:tblPr firstRow="1" firstCol="1" bandRow="1">
                <a:tableStyleId>{35758FB7-9AC5-4552-8A53-C91805E547FA}</a:tableStyleId>
              </a:tblPr>
              <a:tblGrid>
                <a:gridCol w="3294698">
                  <a:extLst>
                    <a:ext uri="{9D8B030D-6E8A-4147-A177-3AD203B41FA5}">
                      <a16:colId xmlns:a16="http://schemas.microsoft.com/office/drawing/2014/main" val="2743321128"/>
                    </a:ext>
                  </a:extLst>
                </a:gridCol>
                <a:gridCol w="1240473">
                  <a:extLst>
                    <a:ext uri="{9D8B030D-6E8A-4147-A177-3AD203B41FA5}">
                      <a16:colId xmlns:a16="http://schemas.microsoft.com/office/drawing/2014/main" val="489638618"/>
                    </a:ext>
                  </a:extLst>
                </a:gridCol>
                <a:gridCol w="935673">
                  <a:extLst>
                    <a:ext uri="{9D8B030D-6E8A-4147-A177-3AD203B41FA5}">
                      <a16:colId xmlns:a16="http://schemas.microsoft.com/office/drawing/2014/main" val="1187255335"/>
                    </a:ext>
                  </a:extLst>
                </a:gridCol>
                <a:gridCol w="672147">
                  <a:extLst>
                    <a:ext uri="{9D8B030D-6E8A-4147-A177-3AD203B41FA5}">
                      <a16:colId xmlns:a16="http://schemas.microsoft.com/office/drawing/2014/main" val="2470398909"/>
                    </a:ext>
                  </a:extLst>
                </a:gridCol>
                <a:gridCol w="689610">
                  <a:extLst>
                    <a:ext uri="{9D8B030D-6E8A-4147-A177-3AD203B41FA5}">
                      <a16:colId xmlns:a16="http://schemas.microsoft.com/office/drawing/2014/main" val="923877294"/>
                    </a:ext>
                  </a:extLst>
                </a:gridCol>
                <a:gridCol w="954723">
                  <a:extLst>
                    <a:ext uri="{9D8B030D-6E8A-4147-A177-3AD203B41FA5}">
                      <a16:colId xmlns:a16="http://schemas.microsoft.com/office/drawing/2014/main" val="1913578447"/>
                    </a:ext>
                  </a:extLst>
                </a:gridCol>
              </a:tblGrid>
              <a:tr h="6656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AU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Strongly disagree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Disagree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am </a:t>
                      </a:r>
                      <a:b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sure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Agree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Strongly </a:t>
                      </a:r>
                      <a:b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agree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0377620"/>
                  </a:ext>
                </a:extLst>
              </a:tr>
              <a:tr h="43039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Helps people to relax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28836276"/>
                  </a:ext>
                </a:extLst>
              </a:tr>
              <a:tr h="43039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They are addicted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50368285"/>
                  </a:ext>
                </a:extLst>
              </a:tr>
              <a:tr h="43039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Because parents or siblings smoke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2614853"/>
                  </a:ext>
                </a:extLst>
              </a:tr>
              <a:tr h="43039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Cope with stress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30237350"/>
                  </a:ext>
                </a:extLst>
              </a:tr>
              <a:tr h="43039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Look cool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73068847"/>
                  </a:ext>
                </a:extLst>
              </a:tr>
              <a:tr h="43039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Exciting to break the rules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59482172"/>
                  </a:ext>
                </a:extLst>
              </a:tr>
              <a:tr h="43039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Friends pressure them into it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25831799"/>
                  </a:ext>
                </a:extLst>
              </a:tr>
              <a:tr h="43039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Because it gives them a good feeling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544958218"/>
                  </a:ext>
                </a:extLst>
              </a:tr>
              <a:tr h="43039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Live with smokers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63637508"/>
                  </a:ext>
                </a:extLst>
              </a:tr>
              <a:tr h="43039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Want to stay slim or lose weight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92985925"/>
                  </a:ext>
                </a:extLst>
              </a:tr>
              <a:tr h="43039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Fit in with peers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62409629"/>
                  </a:ext>
                </a:extLst>
              </a:tr>
            </a:tbl>
          </a:graphicData>
        </a:graphic>
      </p:graphicFrame>
      <p:grpSp>
        <p:nvGrpSpPr>
          <p:cNvPr id="27" name="Group 26">
            <a:extLst>
              <a:ext uri="{FF2B5EF4-FFF2-40B4-BE49-F238E27FC236}">
                <a16:creationId xmlns:a16="http://schemas.microsoft.com/office/drawing/2014/main" id="{5D742039-03D1-490E-B3AA-92686EB955A2}"/>
              </a:ext>
            </a:extLst>
          </p:cNvPr>
          <p:cNvGrpSpPr/>
          <p:nvPr/>
        </p:nvGrpSpPr>
        <p:grpSpPr>
          <a:xfrm>
            <a:off x="746846" y="1084150"/>
            <a:ext cx="10168804" cy="4316526"/>
            <a:chOff x="746846" y="1084150"/>
            <a:chExt cx="10168804" cy="4316526"/>
          </a:xfrm>
        </p:grpSpPr>
        <p:pic>
          <p:nvPicPr>
            <p:cNvPr id="4" name="Graphic 3" descr="Smoking outline">
              <a:extLst>
                <a:ext uri="{FF2B5EF4-FFF2-40B4-BE49-F238E27FC236}">
                  <a16:creationId xmlns:a16="http://schemas.microsoft.com/office/drawing/2014/main" id="{6125B7E8-F225-420C-8B6D-D4190D5BA54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001250" y="2971800"/>
              <a:ext cx="914400" cy="914400"/>
            </a:xfrm>
            <a:prstGeom prst="rect">
              <a:avLst/>
            </a:prstGeom>
          </p:spPr>
        </p:pic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676A1AAC-BF1A-4999-A92B-BC9BA2FCA2FA}"/>
                </a:ext>
              </a:extLst>
            </p:cNvPr>
            <p:cNvGrpSpPr/>
            <p:nvPr/>
          </p:nvGrpSpPr>
          <p:grpSpPr>
            <a:xfrm>
              <a:off x="746846" y="1084150"/>
              <a:ext cx="7787323" cy="4316526"/>
              <a:chOff x="775422" y="2305050"/>
              <a:chExt cx="6211574" cy="2041643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54643B65-BACF-46B7-82E6-2BCD37D0BF74}"/>
                  </a:ext>
                </a:extLst>
              </p:cNvPr>
              <p:cNvSpPr/>
              <p:nvPr/>
            </p:nvSpPr>
            <p:spPr>
              <a:xfrm>
                <a:off x="775422" y="2305050"/>
                <a:ext cx="6211574" cy="216000"/>
              </a:xfrm>
              <a:prstGeom prst="rect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39F875A-834B-47E9-AAB9-45A24A172929}"/>
                  </a:ext>
                </a:extLst>
              </p:cNvPr>
              <p:cNvSpPr/>
              <p:nvPr/>
            </p:nvSpPr>
            <p:spPr>
              <a:xfrm>
                <a:off x="775422" y="2919318"/>
                <a:ext cx="6211574" cy="216000"/>
              </a:xfrm>
              <a:prstGeom prst="rect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42D9FACF-94A9-4AE7-8099-676529EC74F7}"/>
                  </a:ext>
                </a:extLst>
              </p:cNvPr>
              <p:cNvSpPr/>
              <p:nvPr/>
            </p:nvSpPr>
            <p:spPr>
              <a:xfrm>
                <a:off x="775422" y="3732181"/>
                <a:ext cx="6211574" cy="216000"/>
              </a:xfrm>
              <a:prstGeom prst="rect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9250B599-A724-4C8C-AB67-DB317E5DBA41}"/>
                  </a:ext>
                </a:extLst>
              </p:cNvPr>
              <p:cNvSpPr/>
              <p:nvPr/>
            </p:nvSpPr>
            <p:spPr>
              <a:xfrm>
                <a:off x="775422" y="4130693"/>
                <a:ext cx="6211574" cy="216000"/>
              </a:xfrm>
              <a:prstGeom prst="rect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C68C45D-464A-469F-A091-E88B7CEB8ADB}"/>
                </a:ext>
              </a:extLst>
            </p:cNvPr>
            <p:cNvCxnSpPr>
              <a:stCxn id="4" idx="1"/>
              <a:endCxn id="7" idx="3"/>
            </p:cNvCxnSpPr>
            <p:nvPr/>
          </p:nvCxnSpPr>
          <p:spPr>
            <a:xfrm flipH="1" flipV="1">
              <a:off x="8534169" y="1312488"/>
              <a:ext cx="1467081" cy="2116512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BA8A43A-26D8-48D6-932F-FD5C25B9B53D}"/>
                </a:ext>
              </a:extLst>
            </p:cNvPr>
            <p:cNvCxnSpPr>
              <a:cxnSpLocks/>
              <a:endCxn id="8" idx="3"/>
            </p:cNvCxnSpPr>
            <p:nvPr/>
          </p:nvCxnSpPr>
          <p:spPr>
            <a:xfrm flipH="1" flipV="1">
              <a:off x="8534169" y="2611199"/>
              <a:ext cx="1371831" cy="103494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60499021-F259-46C1-A3D8-0F1F3A94EB2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524644" y="3812461"/>
              <a:ext cx="1457554" cy="541561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92C981F-1832-432D-AF5C-281F9F1BCE7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548459" y="3909910"/>
              <a:ext cx="1452791" cy="1311747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14257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7487E00-154B-4A89-BD12-FE1C2321CE80}"/>
              </a:ext>
            </a:extLst>
          </p:cNvPr>
          <p:cNvGraphicFramePr>
            <a:graphicFrameLocks noGrp="1"/>
          </p:cNvGraphicFramePr>
          <p:nvPr/>
        </p:nvGraphicFramePr>
        <p:xfrm>
          <a:off x="765897" y="435316"/>
          <a:ext cx="7787324" cy="5402641"/>
        </p:xfrm>
        <a:graphic>
          <a:graphicData uri="http://schemas.openxmlformats.org/drawingml/2006/table">
            <a:tbl>
              <a:tblPr firstRow="1" firstCol="1" bandRow="1">
                <a:tableStyleId>{35758FB7-9AC5-4552-8A53-C91805E547FA}</a:tableStyleId>
              </a:tblPr>
              <a:tblGrid>
                <a:gridCol w="3294698">
                  <a:extLst>
                    <a:ext uri="{9D8B030D-6E8A-4147-A177-3AD203B41FA5}">
                      <a16:colId xmlns:a16="http://schemas.microsoft.com/office/drawing/2014/main" val="2743321128"/>
                    </a:ext>
                  </a:extLst>
                </a:gridCol>
                <a:gridCol w="1240473">
                  <a:extLst>
                    <a:ext uri="{9D8B030D-6E8A-4147-A177-3AD203B41FA5}">
                      <a16:colId xmlns:a16="http://schemas.microsoft.com/office/drawing/2014/main" val="489638618"/>
                    </a:ext>
                  </a:extLst>
                </a:gridCol>
                <a:gridCol w="935673">
                  <a:extLst>
                    <a:ext uri="{9D8B030D-6E8A-4147-A177-3AD203B41FA5}">
                      <a16:colId xmlns:a16="http://schemas.microsoft.com/office/drawing/2014/main" val="1187255335"/>
                    </a:ext>
                  </a:extLst>
                </a:gridCol>
                <a:gridCol w="672147">
                  <a:extLst>
                    <a:ext uri="{9D8B030D-6E8A-4147-A177-3AD203B41FA5}">
                      <a16:colId xmlns:a16="http://schemas.microsoft.com/office/drawing/2014/main" val="2470398909"/>
                    </a:ext>
                  </a:extLst>
                </a:gridCol>
                <a:gridCol w="689610">
                  <a:extLst>
                    <a:ext uri="{9D8B030D-6E8A-4147-A177-3AD203B41FA5}">
                      <a16:colId xmlns:a16="http://schemas.microsoft.com/office/drawing/2014/main" val="923877294"/>
                    </a:ext>
                  </a:extLst>
                </a:gridCol>
                <a:gridCol w="954723">
                  <a:extLst>
                    <a:ext uri="{9D8B030D-6E8A-4147-A177-3AD203B41FA5}">
                      <a16:colId xmlns:a16="http://schemas.microsoft.com/office/drawing/2014/main" val="1913578447"/>
                    </a:ext>
                  </a:extLst>
                </a:gridCol>
              </a:tblGrid>
              <a:tr h="6656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AU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Strongly disagree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Disagree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am </a:t>
                      </a:r>
                      <a:b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sure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Agree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Strongly </a:t>
                      </a:r>
                      <a:b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agree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0377620"/>
                  </a:ext>
                </a:extLst>
              </a:tr>
              <a:tr h="43039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Helps people to relax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28836276"/>
                  </a:ext>
                </a:extLst>
              </a:tr>
              <a:tr h="43039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They are addicted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50368285"/>
                  </a:ext>
                </a:extLst>
              </a:tr>
              <a:tr h="43039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Because parents or siblings smoke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2614853"/>
                  </a:ext>
                </a:extLst>
              </a:tr>
              <a:tr h="43039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Cope with stress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30237350"/>
                  </a:ext>
                </a:extLst>
              </a:tr>
              <a:tr h="43039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Look cool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73068847"/>
                  </a:ext>
                </a:extLst>
              </a:tr>
              <a:tr h="43039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Exciting to break the rules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59482172"/>
                  </a:ext>
                </a:extLst>
              </a:tr>
              <a:tr h="43039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Friends pressure them into it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25831799"/>
                  </a:ext>
                </a:extLst>
              </a:tr>
              <a:tr h="43039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Because it gives them a good feeling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544958218"/>
                  </a:ext>
                </a:extLst>
              </a:tr>
              <a:tr h="43039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Live with smokers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63637508"/>
                  </a:ext>
                </a:extLst>
              </a:tr>
              <a:tr h="43039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Want to stay slim or lose weight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92985925"/>
                  </a:ext>
                </a:extLst>
              </a:tr>
              <a:tr h="43039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Fit in with peers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48%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62409629"/>
                  </a:ext>
                </a:extLst>
              </a:tr>
            </a:tbl>
          </a:graphicData>
        </a:graphic>
      </p:graphicFrame>
      <p:pic>
        <p:nvPicPr>
          <p:cNvPr id="6" name="Graphic 5" descr="No smoking outline">
            <a:extLst>
              <a:ext uri="{FF2B5EF4-FFF2-40B4-BE49-F238E27FC236}">
                <a16:creationId xmlns:a16="http://schemas.microsoft.com/office/drawing/2014/main" id="{18A7B917-F2B4-4A3E-917E-56AE3C1C5D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25065" y="3168841"/>
            <a:ext cx="914400" cy="9144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4643B65-BACF-46B7-82E6-2BCD37D0BF74}"/>
              </a:ext>
            </a:extLst>
          </p:cNvPr>
          <p:cNvSpPr/>
          <p:nvPr/>
        </p:nvSpPr>
        <p:spPr>
          <a:xfrm>
            <a:off x="746846" y="2817700"/>
            <a:ext cx="7787323" cy="456676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39F875A-834B-47E9-AAB9-45A24A172929}"/>
              </a:ext>
            </a:extLst>
          </p:cNvPr>
          <p:cNvSpPr/>
          <p:nvPr/>
        </p:nvSpPr>
        <p:spPr>
          <a:xfrm>
            <a:off x="746846" y="3259161"/>
            <a:ext cx="7787323" cy="456676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2D9FACF-94A9-4AE7-8099-676529EC74F7}"/>
              </a:ext>
            </a:extLst>
          </p:cNvPr>
          <p:cNvSpPr/>
          <p:nvPr/>
        </p:nvSpPr>
        <p:spPr>
          <a:xfrm>
            <a:off x="746846" y="3701399"/>
            <a:ext cx="7787323" cy="3960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250B599-A724-4C8C-AB67-DB317E5DBA41}"/>
              </a:ext>
            </a:extLst>
          </p:cNvPr>
          <p:cNvSpPr/>
          <p:nvPr/>
        </p:nvSpPr>
        <p:spPr>
          <a:xfrm>
            <a:off x="746846" y="5391675"/>
            <a:ext cx="7787323" cy="456676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C68C45D-464A-469F-A091-E88B7CEB8ADB}"/>
              </a:ext>
            </a:extLst>
          </p:cNvPr>
          <p:cNvCxnSpPr>
            <a:cxnSpLocks/>
            <a:endCxn id="7" idx="3"/>
          </p:cNvCxnSpPr>
          <p:nvPr/>
        </p:nvCxnSpPr>
        <p:spPr>
          <a:xfrm flipH="1" flipV="1">
            <a:off x="8534169" y="3046038"/>
            <a:ext cx="1395645" cy="43193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BA8A43A-26D8-48D6-932F-FD5C25B9B53D}"/>
              </a:ext>
            </a:extLst>
          </p:cNvPr>
          <p:cNvCxnSpPr>
            <a:cxnSpLocks/>
          </p:cNvCxnSpPr>
          <p:nvPr/>
        </p:nvCxnSpPr>
        <p:spPr>
          <a:xfrm flipH="1" flipV="1">
            <a:off x="8534170" y="3509200"/>
            <a:ext cx="1395644" cy="11684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0499021-F259-46C1-A3D8-0F1F3A94EB27}"/>
              </a:ext>
            </a:extLst>
          </p:cNvPr>
          <p:cNvCxnSpPr>
            <a:cxnSpLocks/>
          </p:cNvCxnSpPr>
          <p:nvPr/>
        </p:nvCxnSpPr>
        <p:spPr>
          <a:xfrm flipH="1">
            <a:off x="8572272" y="3772863"/>
            <a:ext cx="1357542" cy="199053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92C981F-1832-432D-AF5C-281F9F1BCE78}"/>
              </a:ext>
            </a:extLst>
          </p:cNvPr>
          <p:cNvCxnSpPr>
            <a:cxnSpLocks/>
          </p:cNvCxnSpPr>
          <p:nvPr/>
        </p:nvCxnSpPr>
        <p:spPr>
          <a:xfrm flipH="1">
            <a:off x="8543694" y="3909910"/>
            <a:ext cx="1457557" cy="17910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1817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04E2FF7-AF63-4ADF-BA23-CAD2292C6E2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7594031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1470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17FF677-8932-47D6-A577-FEE5ED76A3BD}"/>
              </a:ext>
            </a:extLst>
          </p:cNvPr>
          <p:cNvSpPr txBox="1">
            <a:spLocks/>
          </p:cNvSpPr>
          <p:nvPr/>
        </p:nvSpPr>
        <p:spPr>
          <a:xfrm>
            <a:off x="372180" y="-770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000" b="1" dirty="0"/>
              <a:t>Harnessing peer networks to reduce smoking uptake – A Stop Smoking in Schools Trial (ASSIST)</a:t>
            </a:r>
          </a:p>
        </p:txBody>
      </p:sp>
      <p:pic>
        <p:nvPicPr>
          <p:cNvPr id="6" name="Graphic 5" descr="Social network outline">
            <a:extLst>
              <a:ext uri="{FF2B5EF4-FFF2-40B4-BE49-F238E27FC236}">
                <a16:creationId xmlns:a16="http://schemas.microsoft.com/office/drawing/2014/main" id="{D33C07C5-1F7B-4F8E-BC05-98E12FB2ED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20333" y="3161805"/>
            <a:ext cx="914400" cy="914400"/>
          </a:xfrm>
          <a:prstGeom prst="rect">
            <a:avLst/>
          </a:prstGeom>
        </p:spPr>
      </p:pic>
      <p:pic>
        <p:nvPicPr>
          <p:cNvPr id="10" name="Graphic 9" descr="Classroom with solid fill">
            <a:extLst>
              <a:ext uri="{FF2B5EF4-FFF2-40B4-BE49-F238E27FC236}">
                <a16:creationId xmlns:a16="http://schemas.microsoft.com/office/drawing/2014/main" id="{1EC4B95C-E10B-45EF-BBB1-F0DF4F7374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20333" y="2169679"/>
            <a:ext cx="914400" cy="914400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6357A1FF-9EA7-45F9-8F21-AD9DAB1B5625}"/>
              </a:ext>
            </a:extLst>
          </p:cNvPr>
          <p:cNvGrpSpPr/>
          <p:nvPr/>
        </p:nvGrpSpPr>
        <p:grpSpPr>
          <a:xfrm>
            <a:off x="1163133" y="1166687"/>
            <a:ext cx="1930389" cy="914400"/>
            <a:chOff x="1163133" y="1166687"/>
            <a:chExt cx="1930389" cy="914400"/>
          </a:xfrm>
        </p:grpSpPr>
        <p:pic>
          <p:nvPicPr>
            <p:cNvPr id="12" name="Graphic 11" descr="User Crown Male outline">
              <a:extLst>
                <a:ext uri="{FF2B5EF4-FFF2-40B4-BE49-F238E27FC236}">
                  <a16:creationId xmlns:a16="http://schemas.microsoft.com/office/drawing/2014/main" id="{3B3275E2-3858-4BBD-A1D3-471CDEF79E5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163133" y="1166687"/>
              <a:ext cx="914400" cy="914400"/>
            </a:xfrm>
            <a:prstGeom prst="rect">
              <a:avLst/>
            </a:prstGeom>
          </p:spPr>
        </p:pic>
        <p:pic>
          <p:nvPicPr>
            <p:cNvPr id="14" name="Graphic 13" descr="User Crown Female outline">
              <a:extLst>
                <a:ext uri="{FF2B5EF4-FFF2-40B4-BE49-F238E27FC236}">
                  <a16:creationId xmlns:a16="http://schemas.microsoft.com/office/drawing/2014/main" id="{DF7292FE-F2BA-4700-BB0B-95452A5B6CE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2179122" y="1166687"/>
              <a:ext cx="914400" cy="914400"/>
            </a:xfrm>
            <a:prstGeom prst="rect">
              <a:avLst/>
            </a:prstGeom>
          </p:spPr>
        </p:pic>
      </p:grpSp>
      <p:pic>
        <p:nvPicPr>
          <p:cNvPr id="3074" name="Picture 2">
            <a:extLst>
              <a:ext uri="{FF2B5EF4-FFF2-40B4-BE49-F238E27FC236}">
                <a16:creationId xmlns:a16="http://schemas.microsoft.com/office/drawing/2014/main" id="{E2A44176-EC1F-4D8A-A06C-EAE379B71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462" y="1152030"/>
            <a:ext cx="4791075" cy="493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2944C2A7-F300-4E8C-A152-508E3E02B175}"/>
              </a:ext>
            </a:extLst>
          </p:cNvPr>
          <p:cNvSpPr txBox="1"/>
          <p:nvPr/>
        </p:nvSpPr>
        <p:spPr>
          <a:xfrm>
            <a:off x="7162800" y="6517354"/>
            <a:ext cx="609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1400" b="0" i="0" dirty="0">
                <a:effectLst/>
                <a:latin typeface="arial" panose="020B0604020202020204" pitchFamily="34" charset="0"/>
              </a:rPr>
              <a:t>Campbell et al. Lancet. 2008 May 10; 371(9624): 1595–1602.</a:t>
            </a:r>
            <a:endParaRPr lang="en-AU" sz="1400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65CAC8C-6AED-448A-8536-6B02E2661B5A}"/>
              </a:ext>
            </a:extLst>
          </p:cNvPr>
          <p:cNvGrpSpPr/>
          <p:nvPr/>
        </p:nvGrpSpPr>
        <p:grpSpPr>
          <a:xfrm>
            <a:off x="9207062" y="1230346"/>
            <a:ext cx="1718655" cy="4242654"/>
            <a:chOff x="9864435" y="1965571"/>
            <a:chExt cx="1429834" cy="4242654"/>
          </a:xfrm>
        </p:grpSpPr>
        <p:pic>
          <p:nvPicPr>
            <p:cNvPr id="19" name="Graphic 18" descr="Coins outline">
              <a:extLst>
                <a:ext uri="{FF2B5EF4-FFF2-40B4-BE49-F238E27FC236}">
                  <a16:creationId xmlns:a16="http://schemas.microsoft.com/office/drawing/2014/main" id="{D06F1D6B-CAF5-486A-A81F-D1E80065873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0114467" y="1965571"/>
              <a:ext cx="914400" cy="914400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E857EE4-7875-4327-B497-EF3BA98B3D84}"/>
                </a:ext>
              </a:extLst>
            </p:cNvPr>
            <p:cNvSpPr txBox="1"/>
            <p:nvPr/>
          </p:nvSpPr>
          <p:spPr>
            <a:xfrm>
              <a:off x="9864435" y="3068904"/>
              <a:ext cx="1429834" cy="313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/>
                <a:t>Meets cost-effectiveness targets - $22,000 per QALY </a:t>
              </a:r>
            </a:p>
            <a:p>
              <a:pPr algn="ctr"/>
              <a:endParaRPr lang="en-AU" dirty="0"/>
            </a:p>
            <a:p>
              <a:pPr algn="ctr"/>
              <a:r>
                <a:rPr lang="en-AU" dirty="0"/>
                <a:t>$90,000 for Tasmanian implementation over 3 years + local staffing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649A299-B5E0-4907-9F86-519C5C50684A}"/>
              </a:ext>
            </a:extLst>
          </p:cNvPr>
          <p:cNvGrpSpPr/>
          <p:nvPr/>
        </p:nvGrpSpPr>
        <p:grpSpPr>
          <a:xfrm>
            <a:off x="1612648" y="4076205"/>
            <a:ext cx="914400" cy="2009775"/>
            <a:chOff x="1612648" y="4076205"/>
            <a:chExt cx="914400" cy="2009775"/>
          </a:xfrm>
        </p:grpSpPr>
        <p:pic>
          <p:nvPicPr>
            <p:cNvPr id="8" name="Graphic 7" descr="Smoking with solid fill">
              <a:extLst>
                <a:ext uri="{FF2B5EF4-FFF2-40B4-BE49-F238E27FC236}">
                  <a16:creationId xmlns:a16="http://schemas.microsoft.com/office/drawing/2014/main" id="{DBD31EBD-EA9E-449A-A3D8-1D59F22BB08D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1612648" y="5171580"/>
              <a:ext cx="914400" cy="914400"/>
            </a:xfrm>
            <a:prstGeom prst="rect">
              <a:avLst/>
            </a:prstGeom>
          </p:spPr>
        </p:pic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34137FAC-B9A2-4969-83CA-41C5D3E11DD5}"/>
                </a:ext>
              </a:extLst>
            </p:cNvPr>
            <p:cNvCxnSpPr>
              <a:stCxn id="6" idx="2"/>
              <a:endCxn id="8" idx="0"/>
            </p:cNvCxnSpPr>
            <p:nvPr/>
          </p:nvCxnSpPr>
          <p:spPr>
            <a:xfrm flipH="1">
              <a:off x="2069848" y="4076205"/>
              <a:ext cx="7685" cy="10953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2312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A4F25-C052-4098-BD1E-201388C04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Where to from 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7CA30-CC61-42A2-8A8E-92ABD41C8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Harness government interest in ‘education’</a:t>
            </a:r>
          </a:p>
          <a:p>
            <a:pPr lvl="1"/>
            <a:r>
              <a:rPr lang="en-AU" dirty="0"/>
              <a:t>Fund ASSIST evidence-based education program led by peers</a:t>
            </a:r>
          </a:p>
          <a:p>
            <a:pPr lvl="1"/>
            <a:r>
              <a:rPr lang="en-AU" dirty="0"/>
              <a:t>Map and consolidate education efforts across school sector</a:t>
            </a:r>
          </a:p>
          <a:p>
            <a:pPr lvl="2"/>
            <a:r>
              <a:rPr lang="en-AU" dirty="0"/>
              <a:t>Focus on evidence-based programs</a:t>
            </a:r>
          </a:p>
          <a:p>
            <a:r>
              <a:rPr lang="en-AU" dirty="0"/>
              <a:t>Implement CO monitoring</a:t>
            </a:r>
          </a:p>
          <a:p>
            <a:pPr lvl="1"/>
            <a:r>
              <a:rPr lang="en-AU" dirty="0"/>
              <a:t>Will drive down maternal smoking and reduce smoking in children</a:t>
            </a:r>
          </a:p>
          <a:p>
            <a:r>
              <a:rPr lang="en-AU" dirty="0"/>
              <a:t>New Smoke Free Young People Strategy</a:t>
            </a:r>
          </a:p>
          <a:p>
            <a:pPr lvl="1"/>
            <a:r>
              <a:rPr lang="en-AU" dirty="0"/>
              <a:t>Dedicated funding needed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16136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4522</TotalTime>
  <Words>658</Words>
  <Application>Microsoft Office PowerPoint</Application>
  <PresentationFormat>Widescreen</PresentationFormat>
  <Paragraphs>196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arial</vt:lpstr>
      <vt:lpstr>Calibri</vt:lpstr>
      <vt:lpstr>Calibri Light</vt:lpstr>
      <vt:lpstr>Rockwell</vt:lpstr>
      <vt:lpstr>Wingdings</vt:lpstr>
      <vt:lpstr>Office Theme</vt:lpstr>
      <vt:lpstr>Atlas</vt:lpstr>
      <vt:lpstr>WORKSHOP: Choosing Tobacco or Health: Where to from here?</vt:lpstr>
      <vt:lpstr>Drivers of smoking uptake in children and adolescents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Where to from here?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Leonard Crocombe</dc:creator>
  <cp:lastModifiedBy>Kathryn Barnsley</cp:lastModifiedBy>
  <cp:revision>16</cp:revision>
  <dcterms:created xsi:type="dcterms:W3CDTF">2021-06-14T00:02:12Z</dcterms:created>
  <dcterms:modified xsi:type="dcterms:W3CDTF">2021-07-26T07:19:56Z</dcterms:modified>
</cp:coreProperties>
</file>