
<file path=[Content_Types].xml><?xml version="1.0" encoding="utf-8"?>
<Types xmlns="http://schemas.openxmlformats.org/package/2006/content-types">
  <Default Extension="jpeg" ContentType="image/jpeg"/>
  <Default Extension="jpg" ContentType="image/jpeg"/>
  <Default Extension="m4a" ContentType="audio/mp4"/>
  <Default Extension="mov" ContentType="video/quicktime"/>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6"/>
  </p:notesMasterIdLst>
  <p:sldIdLst>
    <p:sldId id="256" r:id="rId3"/>
    <p:sldId id="259" r:id="rId4"/>
    <p:sldId id="269" r:id="rId5"/>
    <p:sldId id="260" r:id="rId6"/>
    <p:sldId id="261" r:id="rId7"/>
    <p:sldId id="262" r:id="rId8"/>
    <p:sldId id="265" r:id="rId9"/>
    <p:sldId id="263" r:id="rId10"/>
    <p:sldId id="264" r:id="rId11"/>
    <p:sldId id="270" r:id="rId12"/>
    <p:sldId id="266" r:id="rId13"/>
    <p:sldId id="267" r:id="rId14"/>
    <p:sldId id="268" r:id="rId15"/>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70237" autoAdjust="0"/>
  </p:normalViewPr>
  <p:slideViewPr>
    <p:cSldViewPr snapToGrid="0">
      <p:cViewPr varScale="1">
        <p:scale>
          <a:sx n="80" d="100"/>
          <a:sy n="80" d="100"/>
        </p:scale>
        <p:origin x="1788" y="84"/>
      </p:cViewPr>
      <p:guideLst/>
    </p:cSldViewPr>
  </p:slideViewPr>
  <p:notesTextViewPr>
    <p:cViewPr>
      <p:scale>
        <a:sx n="1" d="1"/>
        <a:sy n="1" d="1"/>
      </p:scale>
      <p:origin x="0" y="0"/>
    </p:cViewPr>
  </p:notesTextViewPr>
  <p:notesViewPr>
    <p:cSldViewPr snapToGrid="0">
      <p:cViewPr varScale="1">
        <p:scale>
          <a:sx n="91" d="100"/>
          <a:sy n="91" d="100"/>
        </p:scale>
        <p:origin x="295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18C07386-2CAB-4FC2-9ED6-3E096FA707F8}" type="datetimeFigureOut">
              <a:rPr lang="en-AU" smtClean="0"/>
              <a:t>26/07/2021</a:t>
            </a:fld>
            <a:endParaRPr lang="en-AU"/>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5354546B-9D21-464F-B3D1-3FE9A9279C4D}" type="slidenum">
              <a:rPr lang="en-AU" smtClean="0"/>
              <a:t>‹#›</a:t>
            </a:fld>
            <a:endParaRPr lang="en-AU"/>
          </a:p>
        </p:txBody>
      </p:sp>
    </p:spTree>
    <p:extLst>
      <p:ext uri="{BB962C8B-B14F-4D97-AF65-F5344CB8AC3E}">
        <p14:creationId xmlns:p14="http://schemas.microsoft.com/office/powerpoint/2010/main" val="970142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354546B-9D21-464F-B3D1-3FE9A9279C4D}" type="slidenum">
              <a:rPr lang="en-AU" smtClean="0"/>
              <a:t>1</a:t>
            </a:fld>
            <a:endParaRPr lang="en-AU"/>
          </a:p>
        </p:txBody>
      </p:sp>
    </p:spTree>
    <p:extLst>
      <p:ext uri="{BB962C8B-B14F-4D97-AF65-F5344CB8AC3E}">
        <p14:creationId xmlns:p14="http://schemas.microsoft.com/office/powerpoint/2010/main" val="1004850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Deacon.</a:t>
            </a:r>
          </a:p>
          <a:p>
            <a:pPr marL="171450" indent="-171450">
              <a:buFont typeface="Arial" panose="020B0604020202020204" pitchFamily="34" charset="0"/>
              <a:buChar char="•"/>
            </a:pPr>
            <a:r>
              <a:rPr lang="en-AU" dirty="0"/>
              <a:t>Parent smoked but Mum pleaded him to give up.</a:t>
            </a:r>
          </a:p>
          <a:p>
            <a:pPr marL="171450" indent="-171450">
              <a:buFont typeface="Arial" panose="020B0604020202020204" pitchFamily="34" charset="0"/>
              <a:buChar char="•"/>
            </a:pPr>
            <a:r>
              <a:rPr lang="en-AU" dirty="0"/>
              <a:t>He used mint gum, a punching bag and water</a:t>
            </a:r>
          </a:p>
          <a:p>
            <a:pPr marL="171450" indent="-171450">
              <a:buFont typeface="Arial" panose="020B0604020202020204" pitchFamily="34" charset="0"/>
              <a:buChar char="•"/>
            </a:pPr>
            <a:r>
              <a:rPr lang="en-AU" dirty="0"/>
              <a:t>He said giving up made him feel angry</a:t>
            </a:r>
          </a:p>
        </p:txBody>
      </p:sp>
      <p:sp>
        <p:nvSpPr>
          <p:cNvPr id="4" name="Slide Number Placeholder 3"/>
          <p:cNvSpPr>
            <a:spLocks noGrp="1"/>
          </p:cNvSpPr>
          <p:nvPr>
            <p:ph type="sldNum" sz="quarter" idx="5"/>
          </p:nvPr>
        </p:nvSpPr>
        <p:spPr/>
        <p:txBody>
          <a:bodyPr/>
          <a:lstStyle/>
          <a:p>
            <a:fld id="{5354546B-9D21-464F-B3D1-3FE9A9279C4D}" type="slidenum">
              <a:rPr lang="en-AU" smtClean="0"/>
              <a:t>10</a:t>
            </a:fld>
            <a:endParaRPr lang="en-AU"/>
          </a:p>
        </p:txBody>
      </p:sp>
    </p:spTree>
    <p:extLst>
      <p:ext uri="{BB962C8B-B14F-4D97-AF65-F5344CB8AC3E}">
        <p14:creationId xmlns:p14="http://schemas.microsoft.com/office/powerpoint/2010/main" val="561143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All young people who smoked felt something had to be done to stop young people starting</a:t>
            </a:r>
          </a:p>
          <a:p>
            <a:endParaRPr lang="en-AU" dirty="0"/>
          </a:p>
          <a:p>
            <a:pPr marL="171450" indent="-171450">
              <a:buFont typeface="Arial" panose="020B0604020202020204" pitchFamily="34" charset="0"/>
              <a:buChar char="•"/>
            </a:pPr>
            <a:r>
              <a:rPr lang="en-AU" dirty="0"/>
              <a:t>Cessation strategies developed with young people.</a:t>
            </a:r>
          </a:p>
          <a:p>
            <a:pPr marL="171450" indent="-171450">
              <a:buFont typeface="Arial" panose="020B0604020202020204" pitchFamily="34" charset="0"/>
              <a:buChar char="•"/>
            </a:pPr>
            <a:r>
              <a:rPr lang="en-AU" dirty="0"/>
              <a:t>Start interventions in late primary school – focus on how many chemicals are in a cigarette.</a:t>
            </a:r>
          </a:p>
          <a:p>
            <a:pPr marL="171450" indent="-171450">
              <a:buFont typeface="Arial" panose="020B0604020202020204" pitchFamily="34" charset="0"/>
              <a:buChar char="•"/>
            </a:pPr>
            <a:r>
              <a:rPr lang="en-AU" dirty="0"/>
              <a:t>Focus on immediate effects, include long-term too.</a:t>
            </a:r>
          </a:p>
          <a:p>
            <a:pPr marL="171450" indent="-171450">
              <a:buFont typeface="Arial" panose="020B0604020202020204" pitchFamily="34" charset="0"/>
              <a:buChar char="•"/>
            </a:pPr>
            <a:r>
              <a:rPr lang="en-AU" dirty="0"/>
              <a:t>Campaigns and strategies developed with young people (especially young smokers) and relevant for young people. E.g. work with alternative education centres</a:t>
            </a:r>
          </a:p>
          <a:p>
            <a:endParaRPr lang="en-AU" dirty="0"/>
          </a:p>
          <a:p>
            <a:r>
              <a:rPr lang="en-AU" dirty="0"/>
              <a:t>It was also mentioned that the advertising campaigns need to be more targeted to young people by focusing on the immediate effects and ‘what is in tobacco’, e.g. the harmful ingredients (“All of the ad campaigns have grown ups on them. You’ll never see a young, a youth kid on it”). They talked about not relating to anti-smoking messages about potential health consequences in the future.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18A75-F102-4D4D-849C-B9A3DE890A3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964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voice of young people has been lost in this debate. Young smokers and non-smokers, and youth workers, agreed something needed to be done to stop the uptake of smoking among young people. Even though many had not heard of T21 and did not fully understand it, there was good support to try it. Young people said they got their first cigarette from friends.</a:t>
            </a:r>
          </a:p>
          <a:p>
            <a:endParaRPr lang="en-US" dirty="0"/>
          </a:p>
        </p:txBody>
      </p:sp>
      <p:sp>
        <p:nvSpPr>
          <p:cNvPr id="4" name="Slide Number Placeholder 3"/>
          <p:cNvSpPr>
            <a:spLocks noGrp="1"/>
          </p:cNvSpPr>
          <p:nvPr>
            <p:ph type="sldNum" sz="quarter" idx="5"/>
          </p:nvPr>
        </p:nvSpPr>
        <p:spPr/>
        <p:txBody>
          <a:bodyPr/>
          <a:lstStyle/>
          <a:p>
            <a:fld id="{2C018A75-F102-4D4D-849C-B9A3DE890A3D}" type="slidenum">
              <a:rPr lang="en-AU" smtClean="0"/>
              <a:t>12</a:t>
            </a:fld>
            <a:endParaRPr lang="en-AU"/>
          </a:p>
        </p:txBody>
      </p:sp>
    </p:spTree>
    <p:extLst>
      <p:ext uri="{BB962C8B-B14F-4D97-AF65-F5344CB8AC3E}">
        <p14:creationId xmlns:p14="http://schemas.microsoft.com/office/powerpoint/2010/main" val="1506659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C018A75-F102-4D4D-849C-B9A3DE890A3D}" type="slidenum">
              <a:rPr lang="en-AU" smtClean="0"/>
              <a:t>13</a:t>
            </a:fld>
            <a:endParaRPr lang="en-AU"/>
          </a:p>
        </p:txBody>
      </p:sp>
    </p:spTree>
    <p:extLst>
      <p:ext uri="{BB962C8B-B14F-4D97-AF65-F5344CB8AC3E}">
        <p14:creationId xmlns:p14="http://schemas.microsoft.com/office/powerpoint/2010/main" val="257424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C018A75-F102-4D4D-849C-B9A3DE890A3D}" type="slidenum">
              <a:rPr lang="en-AU" smtClean="0"/>
              <a:t>2</a:t>
            </a:fld>
            <a:endParaRPr lang="en-AU"/>
          </a:p>
        </p:txBody>
      </p:sp>
    </p:spTree>
    <p:extLst>
      <p:ext uri="{BB962C8B-B14F-4D97-AF65-F5344CB8AC3E}">
        <p14:creationId xmlns:p14="http://schemas.microsoft.com/office/powerpoint/2010/main" val="3507954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Effort made to engage with kids not in mainstream school.</a:t>
            </a:r>
          </a:p>
          <a:p>
            <a:r>
              <a:rPr lang="en-AU" dirty="0"/>
              <a:t>We also spoke with youth workers, teachers and counsellors who work closely with kids in alternative education</a:t>
            </a:r>
          </a:p>
        </p:txBody>
      </p:sp>
      <p:sp>
        <p:nvSpPr>
          <p:cNvPr id="4" name="Slide Number Placeholder 3"/>
          <p:cNvSpPr>
            <a:spLocks noGrp="1"/>
          </p:cNvSpPr>
          <p:nvPr>
            <p:ph type="sldNum" sz="quarter" idx="5"/>
          </p:nvPr>
        </p:nvSpPr>
        <p:spPr/>
        <p:txBody>
          <a:bodyPr/>
          <a:lstStyle/>
          <a:p>
            <a:fld id="{5354546B-9D21-464F-B3D1-3FE9A9279C4D}" type="slidenum">
              <a:rPr lang="en-AU" smtClean="0"/>
              <a:t>3</a:t>
            </a:fld>
            <a:endParaRPr lang="en-AU"/>
          </a:p>
        </p:txBody>
      </p:sp>
    </p:spTree>
    <p:extLst>
      <p:ext uri="{BB962C8B-B14F-4D97-AF65-F5344CB8AC3E}">
        <p14:creationId xmlns:p14="http://schemas.microsoft.com/office/powerpoint/2010/main" val="1794247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FF0000"/>
              </a:buClr>
            </a:pPr>
            <a:r>
              <a:rPr lang="en-AU" dirty="0"/>
              <a:t>There was a high level of understanding about long-term health effects of smoking.</a:t>
            </a:r>
          </a:p>
          <a:p>
            <a:pPr>
              <a:buClr>
                <a:srgbClr val="FF0000"/>
              </a:buClr>
            </a:pPr>
            <a:endParaRPr lang="en-AU" sz="1200" dirty="0"/>
          </a:p>
          <a:p>
            <a:pPr>
              <a:buClr>
                <a:srgbClr val="FF0000"/>
              </a:buClr>
            </a:pPr>
            <a:r>
              <a:rPr lang="en-AU" sz="1200" dirty="0"/>
              <a:t>… and do not become a regular smoker</a:t>
            </a:r>
          </a:p>
          <a:p>
            <a:pPr marL="457200" indent="-457200">
              <a:lnSpc>
                <a:spcPct val="150000"/>
              </a:lnSpc>
              <a:buClr>
                <a:srgbClr val="FF0000"/>
              </a:buClr>
              <a:buFont typeface="Wingdings" panose="05000000000000000000" pitchFamily="2" charset="2"/>
              <a:buChar char="§"/>
            </a:pPr>
            <a:r>
              <a:rPr lang="en-AU" sz="1200" dirty="0"/>
              <a:t>Are being rebellious, taking a risk</a:t>
            </a:r>
          </a:p>
          <a:p>
            <a:pPr marL="457200" indent="-457200">
              <a:lnSpc>
                <a:spcPct val="150000"/>
              </a:lnSpc>
              <a:buClr>
                <a:srgbClr val="FF0000"/>
              </a:buClr>
              <a:buFont typeface="Wingdings" panose="05000000000000000000" pitchFamily="2" charset="2"/>
              <a:buChar char="§"/>
            </a:pPr>
            <a:r>
              <a:rPr lang="en-AU" sz="1200" dirty="0"/>
              <a:t>Are fitting in, going with the flow</a:t>
            </a:r>
          </a:p>
          <a:p>
            <a:pPr marL="457200" indent="-457200">
              <a:lnSpc>
                <a:spcPct val="150000"/>
              </a:lnSpc>
              <a:buClr>
                <a:srgbClr val="FF0000"/>
              </a:buClr>
              <a:buFont typeface="Wingdings" panose="05000000000000000000" pitchFamily="2" charset="2"/>
              <a:buChar char="§"/>
            </a:pPr>
            <a:r>
              <a:rPr lang="en-AU" sz="1200" dirty="0"/>
              <a:t>More likely to be at mainstream school</a:t>
            </a:r>
          </a:p>
          <a:p>
            <a:pPr marL="457200" indent="-457200">
              <a:lnSpc>
                <a:spcPct val="150000"/>
              </a:lnSpc>
              <a:buClr>
                <a:srgbClr val="FF0000"/>
              </a:buClr>
              <a:buFont typeface="Wingdings" panose="05000000000000000000" pitchFamily="2" charset="2"/>
              <a:buChar char="§"/>
            </a:pPr>
            <a:endParaRPr lang="en-AU" sz="1200" dirty="0"/>
          </a:p>
          <a:p>
            <a:pPr>
              <a:buClr>
                <a:srgbClr val="FF0000"/>
              </a:buClr>
            </a:pPr>
            <a:r>
              <a:rPr lang="en-AU" sz="1200" dirty="0"/>
              <a:t>… and go on to smoke regularly:</a:t>
            </a:r>
          </a:p>
          <a:p>
            <a:pPr marL="457200" indent="-457200">
              <a:lnSpc>
                <a:spcPct val="150000"/>
              </a:lnSpc>
              <a:buClr>
                <a:srgbClr val="FF0000"/>
              </a:buClr>
              <a:buFont typeface="Wingdings" panose="05000000000000000000" pitchFamily="2" charset="2"/>
              <a:buChar char="§"/>
            </a:pPr>
            <a:r>
              <a:rPr lang="en-AU" sz="1200" dirty="0"/>
              <a:t>Are more likely to be living with trauma/anxiety</a:t>
            </a:r>
          </a:p>
          <a:p>
            <a:pPr marL="457200" indent="-457200">
              <a:lnSpc>
                <a:spcPct val="150000"/>
              </a:lnSpc>
              <a:buClr>
                <a:srgbClr val="FF0000"/>
              </a:buClr>
              <a:buFont typeface="Wingdings" panose="05000000000000000000" pitchFamily="2" charset="2"/>
              <a:buChar char="§"/>
            </a:pPr>
            <a:r>
              <a:rPr lang="en-AU" sz="1200" dirty="0"/>
              <a:t>Less likely to be at mainstream school</a:t>
            </a:r>
          </a:p>
          <a:p>
            <a:pPr marL="457200" indent="-457200">
              <a:lnSpc>
                <a:spcPct val="150000"/>
              </a:lnSpc>
              <a:buClr>
                <a:srgbClr val="FF0000"/>
              </a:buClr>
              <a:buFont typeface="Wingdings" panose="05000000000000000000" pitchFamily="2" charset="2"/>
              <a:buChar char="§"/>
            </a:pPr>
            <a:r>
              <a:rPr lang="en-AU" sz="1200" dirty="0"/>
              <a:t>Are surrounded by smoking</a:t>
            </a:r>
          </a:p>
          <a:p>
            <a:pPr marL="457200" indent="-457200">
              <a:lnSpc>
                <a:spcPct val="150000"/>
              </a:lnSpc>
              <a:buClr>
                <a:srgbClr val="FF0000"/>
              </a:buClr>
              <a:buFont typeface="Wingdings" panose="05000000000000000000" pitchFamily="2" charset="2"/>
              <a:buChar char="§"/>
            </a:pPr>
            <a:r>
              <a:rPr lang="en-AU" sz="1200" dirty="0"/>
              <a:t>Use smoking to cope with stress</a:t>
            </a:r>
          </a:p>
          <a:p>
            <a:pPr marL="457200" indent="-457200">
              <a:lnSpc>
                <a:spcPct val="150000"/>
              </a:lnSpc>
              <a:buClr>
                <a:srgbClr val="FF0000"/>
              </a:buClr>
              <a:buFont typeface="Wingdings" panose="05000000000000000000" pitchFamily="2" charset="2"/>
              <a:buChar char="§"/>
            </a:pPr>
            <a:endParaRPr lang="en-AU" sz="1200" dirty="0"/>
          </a:p>
          <a:p>
            <a:r>
              <a:rPr lang="en-AU" dirty="0"/>
              <a:t>Some creative ‘solutions’</a:t>
            </a:r>
          </a:p>
          <a:p>
            <a:pPr lvl="1"/>
            <a:r>
              <a:rPr lang="en-AU" dirty="0"/>
              <a:t>Mostly regular smokers</a:t>
            </a:r>
          </a:p>
          <a:p>
            <a:pPr lvl="1"/>
            <a:r>
              <a:rPr lang="en-AU" dirty="0"/>
              <a:t>Butt runs, targeting particular strangers, sharing of pouch tobacco + whole packets among groups</a:t>
            </a:r>
          </a:p>
          <a:p>
            <a:endParaRPr lang="en-AU" dirty="0"/>
          </a:p>
        </p:txBody>
      </p:sp>
      <p:sp>
        <p:nvSpPr>
          <p:cNvPr id="4" name="Slide Number Placeholder 3"/>
          <p:cNvSpPr>
            <a:spLocks noGrp="1"/>
          </p:cNvSpPr>
          <p:nvPr>
            <p:ph type="sldNum" sz="quarter" idx="5"/>
          </p:nvPr>
        </p:nvSpPr>
        <p:spPr/>
        <p:txBody>
          <a:bodyPr/>
          <a:lstStyle/>
          <a:p>
            <a:fld id="{2C018A75-F102-4D4D-849C-B9A3DE890A3D}" type="slidenum">
              <a:rPr lang="en-AU" smtClean="0"/>
              <a:t>4</a:t>
            </a:fld>
            <a:endParaRPr lang="en-AU"/>
          </a:p>
        </p:txBody>
      </p:sp>
    </p:spTree>
    <p:extLst>
      <p:ext uri="{BB962C8B-B14F-4D97-AF65-F5344CB8AC3E}">
        <p14:creationId xmlns:p14="http://schemas.microsoft.com/office/powerpoint/2010/main" val="639009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C018A75-F102-4D4D-849C-B9A3DE890A3D}" type="slidenum">
              <a:rPr lang="en-AU" smtClean="0"/>
              <a:t>5</a:t>
            </a:fld>
            <a:endParaRPr lang="en-AU"/>
          </a:p>
        </p:txBody>
      </p:sp>
    </p:spTree>
    <p:extLst>
      <p:ext uri="{BB962C8B-B14F-4D97-AF65-F5344CB8AC3E}">
        <p14:creationId xmlns:p14="http://schemas.microsoft.com/office/powerpoint/2010/main" val="385377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 between tobacco and other drugs in terms of addiction – effects of smoking are invisible</a:t>
            </a:r>
          </a:p>
          <a:p>
            <a:r>
              <a:rPr lang="en-US" dirty="0"/>
              <a:t>Highlight that although there will be an inconvenience to 18 to 21 year </a:t>
            </a:r>
            <a:r>
              <a:rPr lang="en-US" dirty="0" err="1"/>
              <a:t>olds</a:t>
            </a:r>
            <a:r>
              <a:rPr lang="en-US" dirty="0"/>
              <a:t> at time of introduction, the real benefits will be on people who are 10 years old at the time of introduction. This is a measure to prevent smoking uptake that has an off target consequence of affecting current smokers aged 18-21. There has been discussion among tobacco control experts about the fact that today’s 10 year </a:t>
            </a:r>
            <a:r>
              <a:rPr lang="en-US" dirty="0" err="1"/>
              <a:t>olds</a:t>
            </a:r>
            <a:r>
              <a:rPr lang="en-US" dirty="0"/>
              <a:t> have the greatest opportunities to be the ‘smoke free generation’. This group of children have grown up in an environment where they have not seen tobacco in shops, there has not been smoking in cars, there have been expansions of smoke free areas and higher than ever anti-smoking advertisements. If there was ever a generation that was ripe for the introduction of an endgame strategy like T21, it </a:t>
            </a:r>
            <a:r>
              <a:rPr lang="en-US"/>
              <a:t>is today’s young people.</a:t>
            </a:r>
            <a:endParaRPr lang="en-US" dirty="0"/>
          </a:p>
          <a:p>
            <a:endParaRPr lang="en-US" dirty="0"/>
          </a:p>
        </p:txBody>
      </p:sp>
      <p:sp>
        <p:nvSpPr>
          <p:cNvPr id="4" name="Slide Number Placeholder 3"/>
          <p:cNvSpPr>
            <a:spLocks noGrp="1"/>
          </p:cNvSpPr>
          <p:nvPr>
            <p:ph type="sldNum" sz="quarter" idx="5"/>
          </p:nvPr>
        </p:nvSpPr>
        <p:spPr/>
        <p:txBody>
          <a:bodyPr/>
          <a:lstStyle/>
          <a:p>
            <a:fld id="{2C018A75-F102-4D4D-849C-B9A3DE890A3D}" type="slidenum">
              <a:rPr lang="en-AU" smtClean="0"/>
              <a:t>6</a:t>
            </a:fld>
            <a:endParaRPr lang="en-AU"/>
          </a:p>
        </p:txBody>
      </p:sp>
    </p:spTree>
    <p:extLst>
      <p:ext uri="{BB962C8B-B14F-4D97-AF65-F5344CB8AC3E}">
        <p14:creationId xmlns:p14="http://schemas.microsoft.com/office/powerpoint/2010/main" val="4137821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sz="1800" dirty="0">
                <a:effectLst/>
                <a:latin typeface="Times New Roman" panose="02020603050405020304" pitchFamily="18" charset="0"/>
                <a:ea typeface="Calibri" panose="020F0502020204030204" pitchFamily="34" charset="0"/>
              </a:rPr>
              <a:t>Themes for regular smokers</a:t>
            </a:r>
          </a:p>
          <a:p>
            <a:pPr marL="285750" indent="-285750">
              <a:buFont typeface="Arial" panose="020B0604020202020204" pitchFamily="34" charset="0"/>
              <a:buChar char="•"/>
            </a:pPr>
            <a:r>
              <a:rPr lang="en-AU" sz="1800" dirty="0">
                <a:latin typeface="Times New Roman" panose="02020603050405020304" pitchFamily="18" charset="0"/>
              </a:rPr>
              <a:t>Surrounded by smoking; it’s a part of life</a:t>
            </a:r>
          </a:p>
          <a:p>
            <a:pPr marL="285750" indent="-285750">
              <a:buFont typeface="Arial" panose="020B0604020202020204" pitchFamily="34" charset="0"/>
              <a:buChar char="•"/>
            </a:pPr>
            <a:r>
              <a:rPr lang="en-AU" sz="1800" dirty="0">
                <a:latin typeface="Times New Roman" panose="02020603050405020304" pitchFamily="18" charset="0"/>
              </a:rPr>
              <a:t>Calms down when stressed or angry</a:t>
            </a:r>
          </a:p>
          <a:p>
            <a:pPr marL="285750" indent="-285750">
              <a:buFont typeface="Arial" panose="020B0604020202020204" pitchFamily="34" charset="0"/>
              <a:buChar char="•"/>
            </a:pPr>
            <a:r>
              <a:rPr lang="en-AU" sz="1800" dirty="0">
                <a:latin typeface="Times New Roman" panose="02020603050405020304" pitchFamily="18" charset="0"/>
              </a:rPr>
              <a:t>Social reasons – fit in, blend in, being social</a:t>
            </a:r>
          </a:p>
          <a:p>
            <a:pPr marL="285750" indent="-285750">
              <a:buFont typeface="Arial" panose="020B0604020202020204" pitchFamily="34" charset="0"/>
              <a:buChar char="•"/>
            </a:pPr>
            <a:r>
              <a:rPr lang="en-AU" sz="1800" dirty="0">
                <a:latin typeface="Times New Roman" panose="02020603050405020304" pitchFamily="18" charset="0"/>
              </a:rPr>
              <a:t>Addicted</a:t>
            </a:r>
          </a:p>
          <a:p>
            <a:endParaRPr lang="en-AU" dirty="0"/>
          </a:p>
        </p:txBody>
      </p:sp>
      <p:sp>
        <p:nvSpPr>
          <p:cNvPr id="4" name="Slide Number Placeholder 3"/>
          <p:cNvSpPr>
            <a:spLocks noGrp="1"/>
          </p:cNvSpPr>
          <p:nvPr>
            <p:ph type="sldNum" sz="quarter" idx="5"/>
          </p:nvPr>
        </p:nvSpPr>
        <p:spPr/>
        <p:txBody>
          <a:bodyPr/>
          <a:lstStyle/>
          <a:p>
            <a:fld id="{2C018A75-F102-4D4D-849C-B9A3DE890A3D}" type="slidenum">
              <a:rPr lang="en-AU" smtClean="0"/>
              <a:t>7</a:t>
            </a:fld>
            <a:endParaRPr lang="en-AU"/>
          </a:p>
        </p:txBody>
      </p:sp>
    </p:spTree>
    <p:extLst>
      <p:ext uri="{BB962C8B-B14F-4D97-AF65-F5344CB8AC3E}">
        <p14:creationId xmlns:p14="http://schemas.microsoft.com/office/powerpoint/2010/main" val="2908563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Many expressed surprise about the immediate effects:</a:t>
            </a:r>
          </a:p>
          <a:p>
            <a:pPr marL="171450" indent="-171450">
              <a:buFont typeface="Arial" panose="020B0604020202020204" pitchFamily="34" charset="0"/>
              <a:buChar char="•"/>
            </a:pPr>
            <a:r>
              <a:rPr lang="en-AU" dirty="0"/>
              <a:t>Shortness of breath and how quickly that came about</a:t>
            </a:r>
          </a:p>
          <a:p>
            <a:pPr marL="171450" indent="-171450">
              <a:buFont typeface="Arial" panose="020B0604020202020204" pitchFamily="34" charset="0"/>
              <a:buChar char="•"/>
            </a:pPr>
            <a:r>
              <a:rPr lang="en-AU" dirty="0"/>
              <a:t>Hair smell</a:t>
            </a:r>
          </a:p>
          <a:p>
            <a:pPr marL="171450" indent="-171450">
              <a:buFont typeface="Arial" panose="020B0604020202020204" pitchFamily="34" charset="0"/>
              <a:buChar char="•"/>
            </a:pPr>
            <a:r>
              <a:rPr lang="en-AU" dirty="0"/>
              <a:t>Coughing up black gunk</a:t>
            </a:r>
          </a:p>
          <a:p>
            <a:pPr marL="171450" indent="-171450">
              <a:buFont typeface="Arial" panose="020B0604020202020204" pitchFamily="34" charset="0"/>
              <a:buChar char="•"/>
            </a:pPr>
            <a:r>
              <a:rPr lang="en-AU" dirty="0"/>
              <a:t>Inability to play sport like used to</a:t>
            </a:r>
          </a:p>
          <a:p>
            <a:endParaRPr lang="en-AU" dirty="0"/>
          </a:p>
          <a:p>
            <a:r>
              <a:rPr lang="en-AU" dirty="0"/>
              <a:t>Overall sentiment was that “</a:t>
            </a:r>
            <a:r>
              <a:rPr lang="en-AU" i="1" dirty="0"/>
              <a:t>kids definitely shouldn’t be smoking</a:t>
            </a:r>
            <a:r>
              <a:rPr lang="en-AU" dirty="0"/>
              <a:t>”</a:t>
            </a:r>
          </a:p>
          <a:p>
            <a:endParaRPr lang="en-AU" dirty="0"/>
          </a:p>
          <a:p>
            <a:r>
              <a:rPr lang="en-AU" dirty="0"/>
              <a:t>Re some longer-term health impacts, many felt they are going to get some form of disease when they are older anyway.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18A75-F102-4D4D-849C-B9A3DE890A3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613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topic of quitting comes up in conversation.</a:t>
            </a:r>
          </a:p>
          <a:p>
            <a:pPr marL="171450" indent="-171450">
              <a:buFont typeface="Arial" panose="020B0604020202020204" pitchFamily="34" charset="0"/>
              <a:buChar char="•"/>
            </a:pPr>
            <a:r>
              <a:rPr lang="en-AU" dirty="0"/>
              <a:t>Most had attempted to quit but unsuccessful</a:t>
            </a:r>
          </a:p>
          <a:p>
            <a:pPr marL="171450" indent="-171450">
              <a:buFont typeface="Arial" panose="020B0604020202020204" pitchFamily="34" charset="0"/>
              <a:buChar char="•"/>
            </a:pPr>
            <a:r>
              <a:rPr lang="en-AU" dirty="0"/>
              <a:t>They felt the cessation options are more for adults</a:t>
            </a:r>
          </a:p>
          <a:p>
            <a:pPr marL="628650" lvl="1" indent="-171450">
              <a:buFont typeface="Arial" panose="020B0604020202020204" pitchFamily="34" charset="0"/>
              <a:buChar char="•"/>
            </a:pPr>
            <a:r>
              <a:rPr lang="en-AU" dirty="0"/>
              <a:t>patches burnt, the inhalers made them feel sick, too hard when friends are not quitting, ads on TV are for older people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18A75-F102-4D4D-849C-B9A3DE890A3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276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B8035-D452-49C7-A3E0-F7D519CE46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28EF8B2-50A3-43BE-80A5-B9C5F04ED3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0EA2DAC-AA61-4057-B0F0-FC59A4CCCB1E}"/>
              </a:ext>
            </a:extLst>
          </p:cNvPr>
          <p:cNvSpPr>
            <a:spLocks noGrp="1"/>
          </p:cNvSpPr>
          <p:nvPr>
            <p:ph type="dt" sz="half" idx="10"/>
          </p:nvPr>
        </p:nvSpPr>
        <p:spPr/>
        <p:txBody>
          <a:bodyPr/>
          <a:lstStyle/>
          <a:p>
            <a:fld id="{CDE5B3D5-C4F7-4F57-89DD-3DC32FB2D812}" type="datetimeFigureOut">
              <a:rPr lang="en-AU" smtClean="0"/>
              <a:t>26/07/2021</a:t>
            </a:fld>
            <a:endParaRPr lang="en-AU"/>
          </a:p>
        </p:txBody>
      </p:sp>
      <p:sp>
        <p:nvSpPr>
          <p:cNvPr id="5" name="Footer Placeholder 4">
            <a:extLst>
              <a:ext uri="{FF2B5EF4-FFF2-40B4-BE49-F238E27FC236}">
                <a16:creationId xmlns:a16="http://schemas.microsoft.com/office/drawing/2014/main" id="{CFE5E5F0-B74D-49BB-8E9F-6446AA9AA70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55CE05E-7A39-439D-989B-210D803F0AC8}"/>
              </a:ext>
            </a:extLst>
          </p:cNvPr>
          <p:cNvSpPr>
            <a:spLocks noGrp="1"/>
          </p:cNvSpPr>
          <p:nvPr>
            <p:ph type="sldNum" sz="quarter" idx="12"/>
          </p:nvPr>
        </p:nvSpPr>
        <p:spPr/>
        <p:txBody>
          <a:bodyPr/>
          <a:lstStyle/>
          <a:p>
            <a:fld id="{6C192C83-5B2D-4056-BDA3-B12A1DA8F68B}" type="slidenum">
              <a:rPr lang="en-AU" smtClean="0"/>
              <a:t>‹#›</a:t>
            </a:fld>
            <a:endParaRPr lang="en-AU"/>
          </a:p>
        </p:txBody>
      </p:sp>
    </p:spTree>
    <p:extLst>
      <p:ext uri="{BB962C8B-B14F-4D97-AF65-F5344CB8AC3E}">
        <p14:creationId xmlns:p14="http://schemas.microsoft.com/office/powerpoint/2010/main" val="3356521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B454C-1E76-43EB-9415-D17DC4F3ADF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4E2F165-4BB6-4783-A91A-165CC03EA9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EFC2DB7-B05F-4D9E-BB10-77F737A3FD12}"/>
              </a:ext>
            </a:extLst>
          </p:cNvPr>
          <p:cNvSpPr>
            <a:spLocks noGrp="1"/>
          </p:cNvSpPr>
          <p:nvPr>
            <p:ph type="dt" sz="half" idx="10"/>
          </p:nvPr>
        </p:nvSpPr>
        <p:spPr/>
        <p:txBody>
          <a:bodyPr/>
          <a:lstStyle/>
          <a:p>
            <a:fld id="{CDE5B3D5-C4F7-4F57-89DD-3DC32FB2D812}" type="datetimeFigureOut">
              <a:rPr lang="en-AU" smtClean="0"/>
              <a:t>26/07/2021</a:t>
            </a:fld>
            <a:endParaRPr lang="en-AU"/>
          </a:p>
        </p:txBody>
      </p:sp>
      <p:sp>
        <p:nvSpPr>
          <p:cNvPr id="5" name="Footer Placeholder 4">
            <a:extLst>
              <a:ext uri="{FF2B5EF4-FFF2-40B4-BE49-F238E27FC236}">
                <a16:creationId xmlns:a16="http://schemas.microsoft.com/office/drawing/2014/main" id="{C39F0660-9D25-45DC-BAA6-6AF96398B91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F3F88B4-CE8D-4442-9584-8928203430B2}"/>
              </a:ext>
            </a:extLst>
          </p:cNvPr>
          <p:cNvSpPr>
            <a:spLocks noGrp="1"/>
          </p:cNvSpPr>
          <p:nvPr>
            <p:ph type="sldNum" sz="quarter" idx="12"/>
          </p:nvPr>
        </p:nvSpPr>
        <p:spPr/>
        <p:txBody>
          <a:bodyPr/>
          <a:lstStyle/>
          <a:p>
            <a:fld id="{6C192C83-5B2D-4056-BDA3-B12A1DA8F68B}" type="slidenum">
              <a:rPr lang="en-AU" smtClean="0"/>
              <a:t>‹#›</a:t>
            </a:fld>
            <a:endParaRPr lang="en-AU"/>
          </a:p>
        </p:txBody>
      </p:sp>
    </p:spTree>
    <p:extLst>
      <p:ext uri="{BB962C8B-B14F-4D97-AF65-F5344CB8AC3E}">
        <p14:creationId xmlns:p14="http://schemas.microsoft.com/office/powerpoint/2010/main" val="154414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4CC2C2-5038-48F9-AC6D-8C9128D3D5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77992CC-8BC2-4BE6-BCD7-8567D52E45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5080EAC-260A-40B0-8000-E9CD870B4225}"/>
              </a:ext>
            </a:extLst>
          </p:cNvPr>
          <p:cNvSpPr>
            <a:spLocks noGrp="1"/>
          </p:cNvSpPr>
          <p:nvPr>
            <p:ph type="dt" sz="half" idx="10"/>
          </p:nvPr>
        </p:nvSpPr>
        <p:spPr/>
        <p:txBody>
          <a:bodyPr/>
          <a:lstStyle/>
          <a:p>
            <a:fld id="{CDE5B3D5-C4F7-4F57-89DD-3DC32FB2D812}" type="datetimeFigureOut">
              <a:rPr lang="en-AU" smtClean="0"/>
              <a:t>26/07/2021</a:t>
            </a:fld>
            <a:endParaRPr lang="en-AU"/>
          </a:p>
        </p:txBody>
      </p:sp>
      <p:sp>
        <p:nvSpPr>
          <p:cNvPr id="5" name="Footer Placeholder 4">
            <a:extLst>
              <a:ext uri="{FF2B5EF4-FFF2-40B4-BE49-F238E27FC236}">
                <a16:creationId xmlns:a16="http://schemas.microsoft.com/office/drawing/2014/main" id="{4C75BB1F-49E2-495A-9EEF-377F2AA853A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A195643-63B0-41AD-AFFB-6A9311A5B462}"/>
              </a:ext>
            </a:extLst>
          </p:cNvPr>
          <p:cNvSpPr>
            <a:spLocks noGrp="1"/>
          </p:cNvSpPr>
          <p:nvPr>
            <p:ph type="sldNum" sz="quarter" idx="12"/>
          </p:nvPr>
        </p:nvSpPr>
        <p:spPr/>
        <p:txBody>
          <a:bodyPr/>
          <a:lstStyle/>
          <a:p>
            <a:fld id="{6C192C83-5B2D-4056-BDA3-B12A1DA8F68B}" type="slidenum">
              <a:rPr lang="en-AU" smtClean="0"/>
              <a:t>‹#›</a:t>
            </a:fld>
            <a:endParaRPr lang="en-AU"/>
          </a:p>
        </p:txBody>
      </p:sp>
    </p:spTree>
    <p:extLst>
      <p:ext uri="{BB962C8B-B14F-4D97-AF65-F5344CB8AC3E}">
        <p14:creationId xmlns:p14="http://schemas.microsoft.com/office/powerpoint/2010/main" val="2865727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48BE71-45E0-427E-8D4B-E7B96E8F15A0}"/>
              </a:ext>
            </a:extLst>
          </p:cNvPr>
          <p:cNvSpPr>
            <a:spLocks noGrp="1"/>
          </p:cNvSpPr>
          <p:nvPr>
            <p:ph type="dt" sz="half" idx="10"/>
          </p:nvPr>
        </p:nvSpPr>
        <p:spPr/>
        <p:txBody>
          <a:bodyPr/>
          <a:lstStyle/>
          <a:p>
            <a:fld id="{4D66A3A6-7636-49A4-9527-3300FCA3F971}" type="datetimeFigureOut">
              <a:rPr lang="en-AU" smtClean="0"/>
              <a:t>26/07/2021</a:t>
            </a:fld>
            <a:endParaRPr lang="en-AU"/>
          </a:p>
        </p:txBody>
      </p:sp>
      <p:sp>
        <p:nvSpPr>
          <p:cNvPr id="3" name="Footer Placeholder 2">
            <a:extLst>
              <a:ext uri="{FF2B5EF4-FFF2-40B4-BE49-F238E27FC236}">
                <a16:creationId xmlns:a16="http://schemas.microsoft.com/office/drawing/2014/main" id="{DA1147B6-C870-404A-A4B6-849C419CFA6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F23B997-36B8-46B0-9D27-11B521CBE9B6}"/>
              </a:ext>
            </a:extLst>
          </p:cNvPr>
          <p:cNvSpPr>
            <a:spLocks noGrp="1"/>
          </p:cNvSpPr>
          <p:nvPr>
            <p:ph type="sldNum" sz="quarter" idx="12"/>
          </p:nvPr>
        </p:nvSpPr>
        <p:spPr/>
        <p:txBody>
          <a:bodyPr/>
          <a:lstStyle/>
          <a:p>
            <a:fld id="{89772801-A8AA-4D39-8E62-3AE4510C0EFA}" type="slidenum">
              <a:rPr lang="en-AU" smtClean="0"/>
              <a:t>‹#›</a:t>
            </a:fld>
            <a:endParaRPr lang="en-AU"/>
          </a:p>
        </p:txBody>
      </p:sp>
    </p:spTree>
    <p:extLst>
      <p:ext uri="{BB962C8B-B14F-4D97-AF65-F5344CB8AC3E}">
        <p14:creationId xmlns:p14="http://schemas.microsoft.com/office/powerpoint/2010/main" val="2064416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69108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34D23-5B77-4F45-A3FC-44BECF5886B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0878E65-4A86-474C-B54C-6B34E44785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5E74076-E04E-4994-9F78-88628AAF3703}"/>
              </a:ext>
            </a:extLst>
          </p:cNvPr>
          <p:cNvSpPr>
            <a:spLocks noGrp="1"/>
          </p:cNvSpPr>
          <p:nvPr>
            <p:ph type="dt" sz="half" idx="10"/>
          </p:nvPr>
        </p:nvSpPr>
        <p:spPr/>
        <p:txBody>
          <a:bodyPr/>
          <a:lstStyle/>
          <a:p>
            <a:fld id="{CDE5B3D5-C4F7-4F57-89DD-3DC32FB2D812}" type="datetimeFigureOut">
              <a:rPr lang="en-AU" smtClean="0"/>
              <a:t>26/07/2021</a:t>
            </a:fld>
            <a:endParaRPr lang="en-AU"/>
          </a:p>
        </p:txBody>
      </p:sp>
      <p:sp>
        <p:nvSpPr>
          <p:cNvPr id="5" name="Footer Placeholder 4">
            <a:extLst>
              <a:ext uri="{FF2B5EF4-FFF2-40B4-BE49-F238E27FC236}">
                <a16:creationId xmlns:a16="http://schemas.microsoft.com/office/drawing/2014/main" id="{277FDA66-5A83-45B9-8B42-6955C7C3668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153C866-8E9D-4F54-8F4D-D99B520496BB}"/>
              </a:ext>
            </a:extLst>
          </p:cNvPr>
          <p:cNvSpPr>
            <a:spLocks noGrp="1"/>
          </p:cNvSpPr>
          <p:nvPr>
            <p:ph type="sldNum" sz="quarter" idx="12"/>
          </p:nvPr>
        </p:nvSpPr>
        <p:spPr/>
        <p:txBody>
          <a:bodyPr/>
          <a:lstStyle/>
          <a:p>
            <a:fld id="{6C192C83-5B2D-4056-BDA3-B12A1DA8F68B}" type="slidenum">
              <a:rPr lang="en-AU" smtClean="0"/>
              <a:t>‹#›</a:t>
            </a:fld>
            <a:endParaRPr lang="en-AU"/>
          </a:p>
        </p:txBody>
      </p:sp>
    </p:spTree>
    <p:extLst>
      <p:ext uri="{BB962C8B-B14F-4D97-AF65-F5344CB8AC3E}">
        <p14:creationId xmlns:p14="http://schemas.microsoft.com/office/powerpoint/2010/main" val="3771837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A5BE-CEF4-4175-AB99-5090CFDDE5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48AEC51-DC43-44B0-9486-8605B5DF87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F766D4-624F-4849-B516-61BBBF1FBFAD}"/>
              </a:ext>
            </a:extLst>
          </p:cNvPr>
          <p:cNvSpPr>
            <a:spLocks noGrp="1"/>
          </p:cNvSpPr>
          <p:nvPr>
            <p:ph type="dt" sz="half" idx="10"/>
          </p:nvPr>
        </p:nvSpPr>
        <p:spPr/>
        <p:txBody>
          <a:bodyPr/>
          <a:lstStyle/>
          <a:p>
            <a:fld id="{CDE5B3D5-C4F7-4F57-89DD-3DC32FB2D812}" type="datetimeFigureOut">
              <a:rPr lang="en-AU" smtClean="0"/>
              <a:t>26/07/2021</a:t>
            </a:fld>
            <a:endParaRPr lang="en-AU"/>
          </a:p>
        </p:txBody>
      </p:sp>
      <p:sp>
        <p:nvSpPr>
          <p:cNvPr id="5" name="Footer Placeholder 4">
            <a:extLst>
              <a:ext uri="{FF2B5EF4-FFF2-40B4-BE49-F238E27FC236}">
                <a16:creationId xmlns:a16="http://schemas.microsoft.com/office/drawing/2014/main" id="{F7BA8399-7B83-4869-8E7A-578E3EF6317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2CDCD55-D231-45E6-AF9E-65C1476925BE}"/>
              </a:ext>
            </a:extLst>
          </p:cNvPr>
          <p:cNvSpPr>
            <a:spLocks noGrp="1"/>
          </p:cNvSpPr>
          <p:nvPr>
            <p:ph type="sldNum" sz="quarter" idx="12"/>
          </p:nvPr>
        </p:nvSpPr>
        <p:spPr/>
        <p:txBody>
          <a:bodyPr/>
          <a:lstStyle/>
          <a:p>
            <a:fld id="{6C192C83-5B2D-4056-BDA3-B12A1DA8F68B}" type="slidenum">
              <a:rPr lang="en-AU" smtClean="0"/>
              <a:t>‹#›</a:t>
            </a:fld>
            <a:endParaRPr lang="en-AU"/>
          </a:p>
        </p:txBody>
      </p:sp>
    </p:spTree>
    <p:extLst>
      <p:ext uri="{BB962C8B-B14F-4D97-AF65-F5344CB8AC3E}">
        <p14:creationId xmlns:p14="http://schemas.microsoft.com/office/powerpoint/2010/main" val="4169186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23EC7-417D-478C-934E-2A45693A34E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622DFD4-8C80-48F5-AFDD-713DDF6FBC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ABACD00-ABB8-4402-B44E-BE3BC7F9FD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DFB39F1-4D0F-4787-851B-EDEA581573E9}"/>
              </a:ext>
            </a:extLst>
          </p:cNvPr>
          <p:cNvSpPr>
            <a:spLocks noGrp="1"/>
          </p:cNvSpPr>
          <p:nvPr>
            <p:ph type="dt" sz="half" idx="10"/>
          </p:nvPr>
        </p:nvSpPr>
        <p:spPr/>
        <p:txBody>
          <a:bodyPr/>
          <a:lstStyle/>
          <a:p>
            <a:fld id="{CDE5B3D5-C4F7-4F57-89DD-3DC32FB2D812}" type="datetimeFigureOut">
              <a:rPr lang="en-AU" smtClean="0"/>
              <a:t>26/07/2021</a:t>
            </a:fld>
            <a:endParaRPr lang="en-AU"/>
          </a:p>
        </p:txBody>
      </p:sp>
      <p:sp>
        <p:nvSpPr>
          <p:cNvPr id="6" name="Footer Placeholder 5">
            <a:extLst>
              <a:ext uri="{FF2B5EF4-FFF2-40B4-BE49-F238E27FC236}">
                <a16:creationId xmlns:a16="http://schemas.microsoft.com/office/drawing/2014/main" id="{1AE5032F-CA91-47EC-BCD8-FBDABC55A0A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6A4D9B5-36DD-401C-89D1-613AFC5FF2BC}"/>
              </a:ext>
            </a:extLst>
          </p:cNvPr>
          <p:cNvSpPr>
            <a:spLocks noGrp="1"/>
          </p:cNvSpPr>
          <p:nvPr>
            <p:ph type="sldNum" sz="quarter" idx="12"/>
          </p:nvPr>
        </p:nvSpPr>
        <p:spPr/>
        <p:txBody>
          <a:bodyPr/>
          <a:lstStyle/>
          <a:p>
            <a:fld id="{6C192C83-5B2D-4056-BDA3-B12A1DA8F68B}" type="slidenum">
              <a:rPr lang="en-AU" smtClean="0"/>
              <a:t>‹#›</a:t>
            </a:fld>
            <a:endParaRPr lang="en-AU"/>
          </a:p>
        </p:txBody>
      </p:sp>
    </p:spTree>
    <p:extLst>
      <p:ext uri="{BB962C8B-B14F-4D97-AF65-F5344CB8AC3E}">
        <p14:creationId xmlns:p14="http://schemas.microsoft.com/office/powerpoint/2010/main" val="2072552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321D3-544A-4DC9-A1F0-1139188C3AB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95AB741-744B-45F6-8B16-38040B338D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8EEACA-8CE5-42F3-9AB7-3C315139FA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C43A003-8859-4354-A583-FFAE08E188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F1670C-B500-43E3-BCE8-C6E804052A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9650E66-FA3C-4484-A81F-5751136C5071}"/>
              </a:ext>
            </a:extLst>
          </p:cNvPr>
          <p:cNvSpPr>
            <a:spLocks noGrp="1"/>
          </p:cNvSpPr>
          <p:nvPr>
            <p:ph type="dt" sz="half" idx="10"/>
          </p:nvPr>
        </p:nvSpPr>
        <p:spPr/>
        <p:txBody>
          <a:bodyPr/>
          <a:lstStyle/>
          <a:p>
            <a:fld id="{CDE5B3D5-C4F7-4F57-89DD-3DC32FB2D812}" type="datetimeFigureOut">
              <a:rPr lang="en-AU" smtClean="0"/>
              <a:t>26/07/2021</a:t>
            </a:fld>
            <a:endParaRPr lang="en-AU"/>
          </a:p>
        </p:txBody>
      </p:sp>
      <p:sp>
        <p:nvSpPr>
          <p:cNvPr id="8" name="Footer Placeholder 7">
            <a:extLst>
              <a:ext uri="{FF2B5EF4-FFF2-40B4-BE49-F238E27FC236}">
                <a16:creationId xmlns:a16="http://schemas.microsoft.com/office/drawing/2014/main" id="{CFD06912-A231-4E59-A70F-4845E41E998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FD1E65A-7919-489A-A413-A523BBE99998}"/>
              </a:ext>
            </a:extLst>
          </p:cNvPr>
          <p:cNvSpPr>
            <a:spLocks noGrp="1"/>
          </p:cNvSpPr>
          <p:nvPr>
            <p:ph type="sldNum" sz="quarter" idx="12"/>
          </p:nvPr>
        </p:nvSpPr>
        <p:spPr/>
        <p:txBody>
          <a:bodyPr/>
          <a:lstStyle/>
          <a:p>
            <a:fld id="{6C192C83-5B2D-4056-BDA3-B12A1DA8F68B}" type="slidenum">
              <a:rPr lang="en-AU" smtClean="0"/>
              <a:t>‹#›</a:t>
            </a:fld>
            <a:endParaRPr lang="en-AU"/>
          </a:p>
        </p:txBody>
      </p:sp>
    </p:spTree>
    <p:extLst>
      <p:ext uri="{BB962C8B-B14F-4D97-AF65-F5344CB8AC3E}">
        <p14:creationId xmlns:p14="http://schemas.microsoft.com/office/powerpoint/2010/main" val="3381917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D698A-88C1-4640-A5B3-11D39302FFB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305C591-04DB-452B-9EA0-6758F3FC7C22}"/>
              </a:ext>
            </a:extLst>
          </p:cNvPr>
          <p:cNvSpPr>
            <a:spLocks noGrp="1"/>
          </p:cNvSpPr>
          <p:nvPr>
            <p:ph type="dt" sz="half" idx="10"/>
          </p:nvPr>
        </p:nvSpPr>
        <p:spPr/>
        <p:txBody>
          <a:bodyPr/>
          <a:lstStyle/>
          <a:p>
            <a:fld id="{CDE5B3D5-C4F7-4F57-89DD-3DC32FB2D812}" type="datetimeFigureOut">
              <a:rPr lang="en-AU" smtClean="0"/>
              <a:t>26/07/2021</a:t>
            </a:fld>
            <a:endParaRPr lang="en-AU"/>
          </a:p>
        </p:txBody>
      </p:sp>
      <p:sp>
        <p:nvSpPr>
          <p:cNvPr id="4" name="Footer Placeholder 3">
            <a:extLst>
              <a:ext uri="{FF2B5EF4-FFF2-40B4-BE49-F238E27FC236}">
                <a16:creationId xmlns:a16="http://schemas.microsoft.com/office/drawing/2014/main" id="{9A6545A2-C29A-4FBE-B6B1-066F68D8320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CE92528-3F93-4B50-959E-0FAE77C281EA}"/>
              </a:ext>
            </a:extLst>
          </p:cNvPr>
          <p:cNvSpPr>
            <a:spLocks noGrp="1"/>
          </p:cNvSpPr>
          <p:nvPr>
            <p:ph type="sldNum" sz="quarter" idx="12"/>
          </p:nvPr>
        </p:nvSpPr>
        <p:spPr/>
        <p:txBody>
          <a:bodyPr/>
          <a:lstStyle/>
          <a:p>
            <a:fld id="{6C192C83-5B2D-4056-BDA3-B12A1DA8F68B}" type="slidenum">
              <a:rPr lang="en-AU" smtClean="0"/>
              <a:t>‹#›</a:t>
            </a:fld>
            <a:endParaRPr lang="en-AU"/>
          </a:p>
        </p:txBody>
      </p:sp>
    </p:spTree>
    <p:extLst>
      <p:ext uri="{BB962C8B-B14F-4D97-AF65-F5344CB8AC3E}">
        <p14:creationId xmlns:p14="http://schemas.microsoft.com/office/powerpoint/2010/main" val="420449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960D65-15F8-4580-A0D4-9FD640272855}"/>
              </a:ext>
            </a:extLst>
          </p:cNvPr>
          <p:cNvSpPr>
            <a:spLocks noGrp="1"/>
          </p:cNvSpPr>
          <p:nvPr>
            <p:ph type="dt" sz="half" idx="10"/>
          </p:nvPr>
        </p:nvSpPr>
        <p:spPr/>
        <p:txBody>
          <a:bodyPr/>
          <a:lstStyle/>
          <a:p>
            <a:fld id="{CDE5B3D5-C4F7-4F57-89DD-3DC32FB2D812}" type="datetimeFigureOut">
              <a:rPr lang="en-AU" smtClean="0"/>
              <a:t>26/07/2021</a:t>
            </a:fld>
            <a:endParaRPr lang="en-AU"/>
          </a:p>
        </p:txBody>
      </p:sp>
      <p:sp>
        <p:nvSpPr>
          <p:cNvPr id="3" name="Footer Placeholder 2">
            <a:extLst>
              <a:ext uri="{FF2B5EF4-FFF2-40B4-BE49-F238E27FC236}">
                <a16:creationId xmlns:a16="http://schemas.microsoft.com/office/drawing/2014/main" id="{58AB1831-4499-4142-96D7-FE581743CC1C}"/>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178B764-1CA1-4EAA-B6C5-83C65C0FABDB}"/>
              </a:ext>
            </a:extLst>
          </p:cNvPr>
          <p:cNvSpPr>
            <a:spLocks noGrp="1"/>
          </p:cNvSpPr>
          <p:nvPr>
            <p:ph type="sldNum" sz="quarter" idx="12"/>
          </p:nvPr>
        </p:nvSpPr>
        <p:spPr/>
        <p:txBody>
          <a:bodyPr/>
          <a:lstStyle/>
          <a:p>
            <a:fld id="{6C192C83-5B2D-4056-BDA3-B12A1DA8F68B}" type="slidenum">
              <a:rPr lang="en-AU" smtClean="0"/>
              <a:t>‹#›</a:t>
            </a:fld>
            <a:endParaRPr lang="en-AU"/>
          </a:p>
        </p:txBody>
      </p:sp>
    </p:spTree>
    <p:extLst>
      <p:ext uri="{BB962C8B-B14F-4D97-AF65-F5344CB8AC3E}">
        <p14:creationId xmlns:p14="http://schemas.microsoft.com/office/powerpoint/2010/main" val="2684744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CEE2-8449-4AC2-883F-E828CD60B9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CFD2C95-18F4-4C0A-B133-C5B5A719CA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A5F4227-A8C1-4211-A51C-6E2C0FCC6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0D7FB3-45A7-4A90-A563-CE7E04258FC1}"/>
              </a:ext>
            </a:extLst>
          </p:cNvPr>
          <p:cNvSpPr>
            <a:spLocks noGrp="1"/>
          </p:cNvSpPr>
          <p:nvPr>
            <p:ph type="dt" sz="half" idx="10"/>
          </p:nvPr>
        </p:nvSpPr>
        <p:spPr/>
        <p:txBody>
          <a:bodyPr/>
          <a:lstStyle/>
          <a:p>
            <a:fld id="{CDE5B3D5-C4F7-4F57-89DD-3DC32FB2D812}" type="datetimeFigureOut">
              <a:rPr lang="en-AU" smtClean="0"/>
              <a:t>26/07/2021</a:t>
            </a:fld>
            <a:endParaRPr lang="en-AU"/>
          </a:p>
        </p:txBody>
      </p:sp>
      <p:sp>
        <p:nvSpPr>
          <p:cNvPr id="6" name="Footer Placeholder 5">
            <a:extLst>
              <a:ext uri="{FF2B5EF4-FFF2-40B4-BE49-F238E27FC236}">
                <a16:creationId xmlns:a16="http://schemas.microsoft.com/office/drawing/2014/main" id="{393D796E-9290-452B-B891-489B6BB8B3C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DC836B1-C91D-4DEC-8D32-382D780F77D8}"/>
              </a:ext>
            </a:extLst>
          </p:cNvPr>
          <p:cNvSpPr>
            <a:spLocks noGrp="1"/>
          </p:cNvSpPr>
          <p:nvPr>
            <p:ph type="sldNum" sz="quarter" idx="12"/>
          </p:nvPr>
        </p:nvSpPr>
        <p:spPr/>
        <p:txBody>
          <a:bodyPr/>
          <a:lstStyle/>
          <a:p>
            <a:fld id="{6C192C83-5B2D-4056-BDA3-B12A1DA8F68B}" type="slidenum">
              <a:rPr lang="en-AU" smtClean="0"/>
              <a:t>‹#›</a:t>
            </a:fld>
            <a:endParaRPr lang="en-AU"/>
          </a:p>
        </p:txBody>
      </p:sp>
    </p:spTree>
    <p:extLst>
      <p:ext uri="{BB962C8B-B14F-4D97-AF65-F5344CB8AC3E}">
        <p14:creationId xmlns:p14="http://schemas.microsoft.com/office/powerpoint/2010/main" val="15377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B74CB-C454-4A94-AE31-A61FDB398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577F7FB-197B-4BAB-949D-612334FDB1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D49FB2B-59B9-44B1-A4E7-594B61C8B6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5887DD-FADB-46E1-AF81-F286B98A7F27}"/>
              </a:ext>
            </a:extLst>
          </p:cNvPr>
          <p:cNvSpPr>
            <a:spLocks noGrp="1"/>
          </p:cNvSpPr>
          <p:nvPr>
            <p:ph type="dt" sz="half" idx="10"/>
          </p:nvPr>
        </p:nvSpPr>
        <p:spPr/>
        <p:txBody>
          <a:bodyPr/>
          <a:lstStyle/>
          <a:p>
            <a:fld id="{CDE5B3D5-C4F7-4F57-89DD-3DC32FB2D812}" type="datetimeFigureOut">
              <a:rPr lang="en-AU" smtClean="0"/>
              <a:t>26/07/2021</a:t>
            </a:fld>
            <a:endParaRPr lang="en-AU"/>
          </a:p>
        </p:txBody>
      </p:sp>
      <p:sp>
        <p:nvSpPr>
          <p:cNvPr id="6" name="Footer Placeholder 5">
            <a:extLst>
              <a:ext uri="{FF2B5EF4-FFF2-40B4-BE49-F238E27FC236}">
                <a16:creationId xmlns:a16="http://schemas.microsoft.com/office/drawing/2014/main" id="{537D7118-D317-42E9-B49F-CCE18173DE9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475D796-A460-41AB-9D90-F1AF0FA570C2}"/>
              </a:ext>
            </a:extLst>
          </p:cNvPr>
          <p:cNvSpPr>
            <a:spLocks noGrp="1"/>
          </p:cNvSpPr>
          <p:nvPr>
            <p:ph type="sldNum" sz="quarter" idx="12"/>
          </p:nvPr>
        </p:nvSpPr>
        <p:spPr/>
        <p:txBody>
          <a:bodyPr/>
          <a:lstStyle/>
          <a:p>
            <a:fld id="{6C192C83-5B2D-4056-BDA3-B12A1DA8F68B}" type="slidenum">
              <a:rPr lang="en-AU" smtClean="0"/>
              <a:t>‹#›</a:t>
            </a:fld>
            <a:endParaRPr lang="en-AU"/>
          </a:p>
        </p:txBody>
      </p:sp>
    </p:spTree>
    <p:extLst>
      <p:ext uri="{BB962C8B-B14F-4D97-AF65-F5344CB8AC3E}">
        <p14:creationId xmlns:p14="http://schemas.microsoft.com/office/powerpoint/2010/main" val="2296752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DA5041-EA5C-4990-BDEE-9E4B233B8E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F2B12C6-488A-4A56-A7BC-29DCF5E814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780018D-E29B-499A-8408-6D606744F0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5B3D5-C4F7-4F57-89DD-3DC32FB2D812}" type="datetimeFigureOut">
              <a:rPr lang="en-AU" smtClean="0"/>
              <a:t>26/07/2021</a:t>
            </a:fld>
            <a:endParaRPr lang="en-AU"/>
          </a:p>
        </p:txBody>
      </p:sp>
      <p:sp>
        <p:nvSpPr>
          <p:cNvPr id="5" name="Footer Placeholder 4">
            <a:extLst>
              <a:ext uri="{FF2B5EF4-FFF2-40B4-BE49-F238E27FC236}">
                <a16:creationId xmlns:a16="http://schemas.microsoft.com/office/drawing/2014/main" id="{EEF41DED-39B8-4392-ACA1-C66D6513AE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42A086E-C21D-4EC4-B4D0-A173CB9480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92C83-5B2D-4056-BDA3-B12A1DA8F68B}" type="slidenum">
              <a:rPr lang="en-AU" smtClean="0"/>
              <a:t>‹#›</a:t>
            </a:fld>
            <a:endParaRPr lang="en-AU"/>
          </a:p>
        </p:txBody>
      </p:sp>
    </p:spTree>
    <p:extLst>
      <p:ext uri="{BB962C8B-B14F-4D97-AF65-F5344CB8AC3E}">
        <p14:creationId xmlns:p14="http://schemas.microsoft.com/office/powerpoint/2010/main" val="1340730538"/>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64"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8472B4-B4B3-4752-8532-CA9D05A8F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63D50ED-BE3B-4CD4-9AD5-6147C99F98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3154252-29E5-4FDA-BE8A-8AA9E214D3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6A3A6-7636-49A4-9527-3300FCA3F971}" type="datetimeFigureOut">
              <a:rPr lang="en-AU" smtClean="0"/>
              <a:t>26/07/2021</a:t>
            </a:fld>
            <a:endParaRPr lang="en-AU"/>
          </a:p>
        </p:txBody>
      </p:sp>
      <p:sp>
        <p:nvSpPr>
          <p:cNvPr id="5" name="Footer Placeholder 4">
            <a:extLst>
              <a:ext uri="{FF2B5EF4-FFF2-40B4-BE49-F238E27FC236}">
                <a16:creationId xmlns:a16="http://schemas.microsoft.com/office/drawing/2014/main" id="{BBF3768E-243E-4CC3-B2D9-E167CD90F4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D0E8FCE3-200F-43D0-86A0-E212C132B2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72801-A8AA-4D39-8E62-3AE4510C0EFA}" type="slidenum">
              <a:rPr lang="en-AU" smtClean="0"/>
              <a:t>‹#›</a:t>
            </a:fld>
            <a:endParaRPr lang="en-AU"/>
          </a:p>
        </p:txBody>
      </p:sp>
    </p:spTree>
    <p:extLst>
      <p:ext uri="{BB962C8B-B14F-4D97-AF65-F5344CB8AC3E}">
        <p14:creationId xmlns:p14="http://schemas.microsoft.com/office/powerpoint/2010/main" val="695629197"/>
      </p:ext>
    </p:extLst>
  </p:cSld>
  <p:clrMap bg1="lt1" tx1="dk1" bg2="lt2" tx2="dk2" accent1="accent1" accent2="accent2" accent3="accent3" accent4="accent4" accent5="accent5" accent6="accent6" hlink="hlink" folHlink="folHlink"/>
  <p:sldLayoutIdLst>
    <p:sldLayoutId id="2147483655" r:id="rId1"/>
    <p:sldLayoutId id="21474836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hyperlink" Target="https://biteable.com/watch/tasmanian-research-about-smoking-2834691/b0681c63253a74ce9e7d818ec1fd0820"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0.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3.png"/><Relationship Id="rId2" Type="http://schemas.openxmlformats.org/officeDocument/2006/relationships/video" Target="../media/media4.mov"/><Relationship Id="rId1" Type="http://schemas.microsoft.com/office/2007/relationships/media" Target="../media/media4.mov"/><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4a"/><Relationship Id="rId7" Type="http://schemas.openxmlformats.org/officeDocument/2006/relationships/image" Target="../media/image1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8.xml"/><Relationship Id="rId5" Type="http://schemas.openxmlformats.org/officeDocument/2006/relationships/slideLayout" Target="../slideLayouts/slideLayout13.xml"/><Relationship Id="rId4" Type="http://schemas.openxmlformats.org/officeDocument/2006/relationships/audio" Target="../media/media2.m4a"/></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C69B-1D1F-4310-BE46-8AFF3C733235}"/>
              </a:ext>
            </a:extLst>
          </p:cNvPr>
          <p:cNvSpPr>
            <a:spLocks noGrp="1"/>
          </p:cNvSpPr>
          <p:nvPr>
            <p:ph type="ctrTitle"/>
          </p:nvPr>
        </p:nvSpPr>
        <p:spPr>
          <a:xfrm>
            <a:off x="1524000" y="1349494"/>
            <a:ext cx="9144000" cy="2387600"/>
          </a:xfrm>
        </p:spPr>
        <p:txBody>
          <a:bodyPr>
            <a:normAutofit fontScale="90000"/>
          </a:bodyPr>
          <a:lstStyle/>
          <a:p>
            <a:r>
              <a:rPr lang="en-AU" b="1" dirty="0">
                <a:latin typeface="+mn-lt"/>
              </a:rPr>
              <a:t>WORKSHOP:</a:t>
            </a:r>
            <a:br>
              <a:rPr lang="en-AU" b="1" dirty="0">
                <a:latin typeface="+mn-lt"/>
              </a:rPr>
            </a:br>
            <a:r>
              <a:rPr lang="en-AU" b="1" dirty="0">
                <a:latin typeface="+mn-lt"/>
              </a:rPr>
              <a:t>Choosing Tobacco or Health:</a:t>
            </a:r>
            <a:br>
              <a:rPr lang="en-AU" b="1" dirty="0">
                <a:latin typeface="+mn-lt"/>
              </a:rPr>
            </a:br>
            <a:r>
              <a:rPr lang="en-AU" b="1" dirty="0">
                <a:latin typeface="+mn-lt"/>
              </a:rPr>
              <a:t>Where to from here?</a:t>
            </a:r>
          </a:p>
        </p:txBody>
      </p:sp>
      <p:sp>
        <p:nvSpPr>
          <p:cNvPr id="3" name="Subtitle 2">
            <a:extLst>
              <a:ext uri="{FF2B5EF4-FFF2-40B4-BE49-F238E27FC236}">
                <a16:creationId xmlns:a16="http://schemas.microsoft.com/office/drawing/2014/main" id="{FB15189E-DC11-4772-A04F-E228DCCD1A53}"/>
              </a:ext>
            </a:extLst>
          </p:cNvPr>
          <p:cNvSpPr>
            <a:spLocks noGrp="1"/>
          </p:cNvSpPr>
          <p:nvPr>
            <p:ph type="subTitle" idx="1"/>
          </p:nvPr>
        </p:nvSpPr>
        <p:spPr>
          <a:xfrm>
            <a:off x="1524000" y="4175126"/>
            <a:ext cx="9144000" cy="1655762"/>
          </a:xfrm>
        </p:spPr>
        <p:txBody>
          <a:bodyPr>
            <a:normAutofit fontScale="85000" lnSpcReduction="20000"/>
          </a:bodyPr>
          <a:lstStyle/>
          <a:p>
            <a:pPr algn="l"/>
            <a:endParaRPr lang="en-AU" sz="2800" b="0" i="0" u="none" strike="noStrike" baseline="0" dirty="0">
              <a:solidFill>
                <a:srgbClr val="000000"/>
              </a:solidFill>
              <a:latin typeface="Calibri" panose="020F0502020204030204" pitchFamily="34" charset="0"/>
            </a:endParaRPr>
          </a:p>
          <a:p>
            <a:r>
              <a:rPr lang="en-AU" sz="3200" b="0" i="0" u="none" strike="noStrike" baseline="0" dirty="0">
                <a:solidFill>
                  <a:srgbClr val="000000"/>
                </a:solidFill>
                <a:latin typeface="Calibri" panose="020F0502020204030204" pitchFamily="34" charset="0"/>
              </a:rPr>
              <a:t>Young Tasmanian’s perspectives about tobacco uptake</a:t>
            </a:r>
          </a:p>
          <a:p>
            <a:endParaRPr lang="en-AU" sz="3200" dirty="0">
              <a:solidFill>
                <a:srgbClr val="000000"/>
              </a:solidFill>
              <a:latin typeface="Calibri" panose="020F0502020204030204" pitchFamily="34" charset="0"/>
            </a:endParaRPr>
          </a:p>
          <a:p>
            <a:r>
              <a:rPr lang="en-AU" sz="3200" b="0" i="0" u="none" strike="noStrike" baseline="0" dirty="0">
                <a:solidFill>
                  <a:srgbClr val="000000"/>
                </a:solidFill>
                <a:latin typeface="Calibri" panose="020F0502020204030204" pitchFamily="34" charset="0"/>
              </a:rPr>
              <a:t>Dr Suzie Waddingham </a:t>
            </a:r>
          </a:p>
          <a:p>
            <a:endParaRPr lang="en-AU" dirty="0"/>
          </a:p>
        </p:txBody>
      </p:sp>
      <p:sp>
        <p:nvSpPr>
          <p:cNvPr id="4" name="Rectangle 2">
            <a:extLst>
              <a:ext uri="{FF2B5EF4-FFF2-40B4-BE49-F238E27FC236}">
                <a16:creationId xmlns:a16="http://schemas.microsoft.com/office/drawing/2014/main" id="{0ED8411C-B01C-4D24-B21D-C33ED83D5B4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7" name="Picture 6">
            <a:extLst>
              <a:ext uri="{FF2B5EF4-FFF2-40B4-BE49-F238E27FC236}">
                <a16:creationId xmlns:a16="http://schemas.microsoft.com/office/drawing/2014/main" id="{003AA405-98ED-4DD2-BDEA-DD6AB44B70C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09774" y="228600"/>
            <a:ext cx="4086226" cy="1101843"/>
          </a:xfrm>
          <a:prstGeom prst="rect">
            <a:avLst/>
          </a:prstGeom>
          <a:noFill/>
        </p:spPr>
      </p:pic>
      <p:sp>
        <p:nvSpPr>
          <p:cNvPr id="6" name="TextBox 5">
            <a:extLst>
              <a:ext uri="{FF2B5EF4-FFF2-40B4-BE49-F238E27FC236}">
                <a16:creationId xmlns:a16="http://schemas.microsoft.com/office/drawing/2014/main" id="{E271ECEF-6267-4E9A-A890-433AE5E0F8AF}"/>
              </a:ext>
            </a:extLst>
          </p:cNvPr>
          <p:cNvSpPr txBox="1"/>
          <p:nvPr/>
        </p:nvSpPr>
        <p:spPr>
          <a:xfrm>
            <a:off x="6284739" y="549275"/>
            <a:ext cx="2868785" cy="984885"/>
          </a:xfrm>
          <a:prstGeom prst="rect">
            <a:avLst/>
          </a:prstGeom>
          <a:noFill/>
        </p:spPr>
        <p:txBody>
          <a:bodyPr wrap="square" rtlCol="0">
            <a:spAutoFit/>
          </a:bodyPr>
          <a:lstStyle/>
          <a:p>
            <a:r>
              <a:rPr lang="en-AU" altLang="en-US" sz="4000" b="1" dirty="0">
                <a:solidFill>
                  <a:srgbClr val="4472C4"/>
                </a:solidFill>
                <a:latin typeface="Arial" panose="020B0604020202020204" pitchFamily="34" charset="0"/>
                <a:ea typeface="Calibri" panose="020F0502020204030204" pitchFamily="34" charset="0"/>
              </a:rPr>
              <a:t>Tasmania</a:t>
            </a:r>
            <a:endParaRPr kumimoji="0" lang="en-AU" altLang="en-US" sz="4000" b="0" i="0" u="none" strike="noStrike" cap="none" normalizeH="0" baseline="0" dirty="0">
              <a:ln>
                <a:noFill/>
              </a:ln>
              <a:solidFill>
                <a:schemeClr val="tx1"/>
              </a:solidFill>
              <a:effectLst/>
              <a:latin typeface="Arial" panose="020B0604020202020204" pitchFamily="34" charset="0"/>
            </a:endParaRPr>
          </a:p>
          <a:p>
            <a:endParaRPr lang="en-AU" dirty="0"/>
          </a:p>
        </p:txBody>
      </p:sp>
    </p:spTree>
    <p:extLst>
      <p:ext uri="{BB962C8B-B14F-4D97-AF65-F5344CB8AC3E}">
        <p14:creationId xmlns:p14="http://schemas.microsoft.com/office/powerpoint/2010/main" val="3864426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ext&#10;&#10;Description automatically generated">
            <a:extLst>
              <a:ext uri="{FF2B5EF4-FFF2-40B4-BE49-F238E27FC236}">
                <a16:creationId xmlns:a16="http://schemas.microsoft.com/office/drawing/2014/main" id="{9A71B650-AC84-4D95-B098-45FDF96D7298}"/>
              </a:ext>
            </a:extLst>
          </p:cNvPr>
          <p:cNvPicPr>
            <a:picLocks noChangeAspect="1"/>
          </p:cNvPicPr>
          <p:nvPr/>
        </p:nvPicPr>
        <p:blipFill rotWithShape="1">
          <a:blip r:embed="rId3">
            <a:extLst>
              <a:ext uri="{28A0092B-C50C-407E-A947-70E740481C1C}">
                <a14:useLocalDpi xmlns:a14="http://schemas.microsoft.com/office/drawing/2010/main" val="0"/>
              </a:ext>
            </a:extLst>
          </a:blip>
          <a:srcRect t="1042" r="-2" b="385"/>
          <a:stretch/>
        </p:blipFill>
        <p:spPr>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p:spPr>
      </p:pic>
      <p:sp>
        <p:nvSpPr>
          <p:cNvPr id="5" name="Title 1">
            <a:extLst>
              <a:ext uri="{FF2B5EF4-FFF2-40B4-BE49-F238E27FC236}">
                <a16:creationId xmlns:a16="http://schemas.microsoft.com/office/drawing/2014/main" id="{97B0D734-EC72-4323-8698-6E79B1F2BBED}"/>
              </a:ext>
            </a:extLst>
          </p:cNvPr>
          <p:cNvSpPr txBox="1">
            <a:spLocks/>
          </p:cNvSpPr>
          <p:nvPr/>
        </p:nvSpPr>
        <p:spPr>
          <a:xfrm>
            <a:off x="661916" y="2852381"/>
            <a:ext cx="3161940" cy="26402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a:solidFill>
                  <a:schemeClr val="tx1">
                    <a:lumMod val="85000"/>
                    <a:lumOff val="15000"/>
                  </a:schemeClr>
                </a:solidFill>
              </a:rPr>
              <a:t>Some find their own way</a:t>
            </a:r>
          </a:p>
        </p:txBody>
      </p:sp>
    </p:spTree>
    <p:extLst>
      <p:ext uri="{BB962C8B-B14F-4D97-AF65-F5344CB8AC3E}">
        <p14:creationId xmlns:p14="http://schemas.microsoft.com/office/powerpoint/2010/main" val="3356847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20469-BA3C-458F-9116-2BA310B6C5AB}"/>
              </a:ext>
            </a:extLst>
          </p:cNvPr>
          <p:cNvSpPr>
            <a:spLocks noGrp="1"/>
          </p:cNvSpPr>
          <p:nvPr>
            <p:ph type="title"/>
          </p:nvPr>
        </p:nvSpPr>
        <p:spPr>
          <a:xfrm>
            <a:off x="70077" y="59551"/>
            <a:ext cx="8846079" cy="1353310"/>
          </a:xfrm>
        </p:spPr>
        <p:txBody>
          <a:bodyPr vert="horz" lIns="228600" tIns="228600" rIns="228600" bIns="228600" rtlCol="0" anchor="b">
            <a:normAutofit/>
          </a:bodyPr>
          <a:lstStyle/>
          <a:p>
            <a:pPr algn="l"/>
            <a:r>
              <a:rPr lang="en-US" sz="3600" b="1" dirty="0">
                <a:solidFill>
                  <a:schemeClr val="tx1"/>
                </a:solidFill>
              </a:rPr>
              <a:t>Solutions</a:t>
            </a:r>
          </a:p>
        </p:txBody>
      </p:sp>
      <p:pic>
        <p:nvPicPr>
          <p:cNvPr id="6" name="Picture 5">
            <a:extLst>
              <a:ext uri="{FF2B5EF4-FFF2-40B4-BE49-F238E27FC236}">
                <a16:creationId xmlns:a16="http://schemas.microsoft.com/office/drawing/2014/main" id="{B2124FD5-6BAB-4A69-AF65-7F8AAE40FE1E}"/>
              </a:ext>
            </a:extLst>
          </p:cNvPr>
          <p:cNvPicPr>
            <a:picLocks noChangeAspect="1"/>
          </p:cNvPicPr>
          <p:nvPr/>
        </p:nvPicPr>
        <p:blipFill>
          <a:blip r:embed="rId3"/>
          <a:stretch>
            <a:fillRect/>
          </a:stretch>
        </p:blipFill>
        <p:spPr>
          <a:xfrm>
            <a:off x="3287688" y="316366"/>
            <a:ext cx="6118548" cy="6225268"/>
          </a:xfrm>
          <a:prstGeom prst="rect">
            <a:avLst/>
          </a:prstGeom>
        </p:spPr>
      </p:pic>
      <p:sp>
        <p:nvSpPr>
          <p:cNvPr id="61" name="TextBox 60">
            <a:extLst>
              <a:ext uri="{FF2B5EF4-FFF2-40B4-BE49-F238E27FC236}">
                <a16:creationId xmlns:a16="http://schemas.microsoft.com/office/drawing/2014/main" id="{09BD6A74-01FD-4D90-BC3B-4EC556CA1FCA}"/>
              </a:ext>
            </a:extLst>
          </p:cNvPr>
          <p:cNvSpPr txBox="1"/>
          <p:nvPr/>
        </p:nvSpPr>
        <p:spPr>
          <a:xfrm>
            <a:off x="147896" y="4222325"/>
            <a:ext cx="1891863" cy="923330"/>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dirty="0"/>
              <a:t>Supported by youth online surveys (n=527)</a:t>
            </a:r>
            <a:endParaRPr lang="en-AU" sz="1400" dirty="0"/>
          </a:p>
        </p:txBody>
      </p:sp>
      <p:sp>
        <p:nvSpPr>
          <p:cNvPr id="62" name="TextBox 61">
            <a:extLst>
              <a:ext uri="{FF2B5EF4-FFF2-40B4-BE49-F238E27FC236}">
                <a16:creationId xmlns:a16="http://schemas.microsoft.com/office/drawing/2014/main" id="{47446930-7019-4D75-BDAE-5B0F8243CBB6}"/>
              </a:ext>
            </a:extLst>
          </p:cNvPr>
          <p:cNvSpPr txBox="1"/>
          <p:nvPr/>
        </p:nvSpPr>
        <p:spPr>
          <a:xfrm>
            <a:off x="147896" y="3346612"/>
            <a:ext cx="1891863" cy="646331"/>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dirty="0"/>
              <a:t>Youth interviews (n=12)</a:t>
            </a:r>
          </a:p>
        </p:txBody>
      </p:sp>
      <p:pic>
        <p:nvPicPr>
          <p:cNvPr id="7" name="Graphic 6" descr="Lights On with solid fill">
            <a:extLst>
              <a:ext uri="{FF2B5EF4-FFF2-40B4-BE49-F238E27FC236}">
                <a16:creationId xmlns:a16="http://schemas.microsoft.com/office/drawing/2014/main" id="{D33A9E5F-F074-4211-A50C-7761242B50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7174" y="1763921"/>
            <a:ext cx="1353309" cy="1353309"/>
          </a:xfrm>
          <a:prstGeom prst="rect">
            <a:avLst/>
          </a:prstGeom>
        </p:spPr>
      </p:pic>
    </p:spTree>
    <p:extLst>
      <p:ext uri="{BB962C8B-B14F-4D97-AF65-F5344CB8AC3E}">
        <p14:creationId xmlns:p14="http://schemas.microsoft.com/office/powerpoint/2010/main" val="2110677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568ABB-D2D0-734F-A055-1D4C43CD0B01}"/>
              </a:ext>
            </a:extLst>
          </p:cNvPr>
          <p:cNvSpPr>
            <a:spLocks noGrp="1"/>
          </p:cNvSpPr>
          <p:nvPr>
            <p:ph idx="4294967295"/>
          </p:nvPr>
        </p:nvSpPr>
        <p:spPr>
          <a:xfrm>
            <a:off x="2942726" y="1694964"/>
            <a:ext cx="8399462" cy="3845322"/>
          </a:xfrm>
        </p:spPr>
        <p:txBody>
          <a:bodyPr vert="horz" lIns="91440" tIns="45720" rIns="91440" bIns="45720" rtlCol="0" anchor="t">
            <a:normAutofit fontScale="62500" lnSpcReduction="20000"/>
          </a:bodyPr>
          <a:lstStyle/>
          <a:p>
            <a:pPr marL="0" indent="0">
              <a:lnSpc>
                <a:spcPct val="107000"/>
              </a:lnSpc>
              <a:spcAft>
                <a:spcPts val="800"/>
              </a:spcAft>
              <a:buNone/>
            </a:pPr>
            <a:r>
              <a:rPr lang="en-AU" dirty="0">
                <a:effectLst/>
                <a:latin typeface="Calibri" panose="020F0502020204030204" pitchFamily="34" charset="0"/>
                <a:ea typeface="Calibri" panose="020F0502020204030204" pitchFamily="34" charset="0"/>
                <a:cs typeface="Times New Roman" panose="02020603050405020304" pitchFamily="18" charset="0"/>
              </a:rPr>
              <a:t>The voice of young people has been lost in this debate. </a:t>
            </a:r>
          </a:p>
          <a:p>
            <a:pPr marL="0" indent="0">
              <a:lnSpc>
                <a:spcPct val="107000"/>
              </a:lnSpc>
              <a:spcAft>
                <a:spcPts val="800"/>
              </a:spcAft>
              <a:buNone/>
            </a:pPr>
            <a:r>
              <a:rPr lang="en-AU" dirty="0">
                <a:effectLst/>
                <a:latin typeface="Calibri" panose="020F0502020204030204" pitchFamily="34" charset="0"/>
                <a:ea typeface="Calibri" panose="020F0502020204030204" pitchFamily="34" charset="0"/>
                <a:cs typeface="Times New Roman" panose="02020603050405020304" pitchFamily="18" charset="0"/>
              </a:rPr>
              <a:t>Young smokers and non-smokers, and youth workers, agreed something needed to be done to stop the uptake of smoking among young people. </a:t>
            </a:r>
          </a:p>
          <a:p>
            <a:pPr marL="0" indent="0">
              <a:lnSpc>
                <a:spcPct val="107000"/>
              </a:lnSpc>
              <a:spcAft>
                <a:spcPts val="800"/>
              </a:spcAft>
              <a:buNone/>
            </a:pPr>
            <a:r>
              <a:rPr lang="en-AU" dirty="0">
                <a:effectLst/>
                <a:latin typeface="Calibri" panose="020F0502020204030204" pitchFamily="34" charset="0"/>
                <a:ea typeface="Calibri" panose="020F0502020204030204" pitchFamily="34" charset="0"/>
                <a:cs typeface="Times New Roman" panose="02020603050405020304" pitchFamily="18" charset="0"/>
              </a:rPr>
              <a:t>They said this should be started in late primary school.</a:t>
            </a:r>
          </a:p>
          <a:p>
            <a:pPr marL="0" indent="0">
              <a:lnSpc>
                <a:spcPct val="107000"/>
              </a:lnSpc>
              <a:spcAft>
                <a:spcPts val="800"/>
              </a:spcAft>
              <a:buNone/>
            </a:pPr>
            <a:r>
              <a:rPr lang="en-AU" dirty="0">
                <a:effectLst/>
                <a:latin typeface="Calibri" panose="020F0502020204030204" pitchFamily="34" charset="0"/>
                <a:ea typeface="Calibri" panose="020F0502020204030204" pitchFamily="34" charset="0"/>
                <a:cs typeface="Times New Roman" panose="02020603050405020304" pitchFamily="18" charset="0"/>
              </a:rPr>
              <a:t>Young people said they got their first cigarette from friends.</a:t>
            </a:r>
          </a:p>
          <a:p>
            <a:pPr marL="0" indent="0">
              <a:lnSpc>
                <a:spcPct val="107000"/>
              </a:lnSpc>
              <a:spcAft>
                <a:spcPts val="800"/>
              </a:spcAft>
              <a:buNone/>
            </a:pPr>
            <a:r>
              <a:rPr lang="en-AU" dirty="0">
                <a:effectLst/>
                <a:latin typeface="Calibri" panose="020F0502020204030204" pitchFamily="34" charset="0"/>
                <a:ea typeface="Calibri" panose="020F0502020204030204" pitchFamily="34" charset="0"/>
                <a:cs typeface="Times New Roman" panose="02020603050405020304" pitchFamily="18" charset="0"/>
              </a:rPr>
              <a:t>On a side note – research funding should include resources to ‘close the loop’ back to community/consumers</a:t>
            </a:r>
          </a:p>
          <a:p>
            <a:pPr marL="0" indent="0">
              <a:lnSpc>
                <a:spcPct val="107000"/>
              </a:lnSpc>
              <a:spcAft>
                <a:spcPts val="800"/>
              </a:spcAft>
              <a:buNone/>
            </a:pP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AU" sz="2000" dirty="0">
                <a:effectLst/>
                <a:latin typeface="Calibri" panose="020F0502020204030204" pitchFamily="34" charset="0"/>
                <a:ea typeface="Calibri" panose="020F0502020204030204" pitchFamily="34" charset="0"/>
                <a:cs typeface="Times New Roman" panose="02020603050405020304" pitchFamily="18" charset="0"/>
                <a:hlinkClick r:id="rId3"/>
              </a:rPr>
              <a:t>Summary</a:t>
            </a:r>
            <a:br>
              <a:rPr lang="en-AU" sz="2000" dirty="0">
                <a:effectLst/>
                <a:latin typeface="Calibri" panose="020F0502020204030204" pitchFamily="34" charset="0"/>
                <a:ea typeface="Calibri" panose="020F0502020204030204" pitchFamily="34" charset="0"/>
                <a:cs typeface="Times New Roman" panose="02020603050405020304" pitchFamily="18" charset="0"/>
              </a:rPr>
            </a:b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DBBE0CD8-A1EE-4288-BB8C-39BF095D8BD5}"/>
              </a:ext>
            </a:extLst>
          </p:cNvPr>
          <p:cNvSpPr txBox="1">
            <a:spLocks/>
          </p:cNvSpPr>
          <p:nvPr/>
        </p:nvSpPr>
        <p:spPr>
          <a:xfrm>
            <a:off x="70077" y="59551"/>
            <a:ext cx="8846079" cy="1353310"/>
          </a:xfrm>
          <a:prstGeom prst="rect">
            <a:avLst/>
          </a:prstGeom>
        </p:spPr>
        <p:txBody>
          <a:bodyPr vert="horz" lIns="228600" tIns="228600" rIns="228600" bIns="22860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Reflections and summary</a:t>
            </a:r>
          </a:p>
        </p:txBody>
      </p:sp>
      <p:pic>
        <p:nvPicPr>
          <p:cNvPr id="5" name="Graphic 4" descr="Cheers with solid fill">
            <a:extLst>
              <a:ext uri="{FF2B5EF4-FFF2-40B4-BE49-F238E27FC236}">
                <a16:creationId xmlns:a16="http://schemas.microsoft.com/office/drawing/2014/main" id="{0A3C4ED0-AF44-4D34-B3E8-097685B9DA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4887" y="2149371"/>
            <a:ext cx="1955702" cy="1955702"/>
          </a:xfrm>
          <a:prstGeom prst="rect">
            <a:avLst/>
          </a:prstGeom>
        </p:spPr>
      </p:pic>
    </p:spTree>
    <p:extLst>
      <p:ext uri="{BB962C8B-B14F-4D97-AF65-F5344CB8AC3E}">
        <p14:creationId xmlns:p14="http://schemas.microsoft.com/office/powerpoint/2010/main" val="2444184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3B43877-CEA9-414E-8F95-C4983665F0A8}"/>
              </a:ext>
            </a:extLst>
          </p:cNvPr>
          <p:cNvSpPr txBox="1"/>
          <p:nvPr/>
        </p:nvSpPr>
        <p:spPr>
          <a:xfrm>
            <a:off x="4366730" y="2316232"/>
            <a:ext cx="6408712" cy="1384995"/>
          </a:xfrm>
          <a:prstGeom prst="rect">
            <a:avLst/>
          </a:prstGeom>
          <a:noFill/>
        </p:spPr>
        <p:txBody>
          <a:bodyPr wrap="square">
            <a:spAutoFit/>
          </a:bodyPr>
          <a:lstStyle/>
          <a:p>
            <a:r>
              <a:rPr lang="en-AU" sz="2800" i="1" dirty="0"/>
              <a:t>“Just don’t try it in the first place, just don’t get into it. If you don’t get into it you’re not going to get addicted.”</a:t>
            </a:r>
          </a:p>
        </p:txBody>
      </p:sp>
      <p:sp>
        <p:nvSpPr>
          <p:cNvPr id="9" name="TextBox 8">
            <a:extLst>
              <a:ext uri="{FF2B5EF4-FFF2-40B4-BE49-F238E27FC236}">
                <a16:creationId xmlns:a16="http://schemas.microsoft.com/office/drawing/2014/main" id="{97F033F0-7272-4D2E-B2E6-41A573C4CAF3}"/>
              </a:ext>
            </a:extLst>
          </p:cNvPr>
          <p:cNvSpPr txBox="1"/>
          <p:nvPr/>
        </p:nvSpPr>
        <p:spPr>
          <a:xfrm>
            <a:off x="219075" y="4653136"/>
            <a:ext cx="11860201" cy="1830790"/>
          </a:xfrm>
          <a:prstGeom prst="rect">
            <a:avLst/>
          </a:prstGeom>
        </p:spPr>
        <p:txBody>
          <a:bodyPr vert="horz" lIns="91440" tIns="45720" rIns="91440" bIns="45720" rtlCol="0" anchor="ctr">
            <a:normAutofit fontScale="47500" lnSpcReduction="20000"/>
          </a:bodyPr>
          <a:lstStyle/>
          <a:p>
            <a:pPr defTabSz="914400">
              <a:lnSpc>
                <a:spcPct val="110000"/>
              </a:lnSpc>
              <a:spcAft>
                <a:spcPts val="600"/>
              </a:spcAft>
              <a:buClr>
                <a:srgbClr val="FF0000"/>
              </a:buClr>
              <a:buSzPct val="110000"/>
            </a:pPr>
            <a:r>
              <a:rPr lang="en-US" sz="2400" b="1" dirty="0"/>
              <a:t>Acknowledgements </a:t>
            </a:r>
          </a:p>
          <a:p>
            <a:pPr indent="-228600" defTabSz="914400">
              <a:lnSpc>
                <a:spcPct val="110000"/>
              </a:lnSpc>
              <a:spcAft>
                <a:spcPts val="600"/>
              </a:spcAft>
              <a:buClr>
                <a:srgbClr val="FF0000"/>
              </a:buClr>
              <a:buSzPct val="110000"/>
              <a:buFont typeface="Wingdings" panose="05000000000000000000" pitchFamily="2" charset="2"/>
              <a:buChar char="§"/>
            </a:pPr>
            <a:endParaRPr lang="en-US" sz="1100" dirty="0"/>
          </a:p>
          <a:p>
            <a:pPr lvl="1" indent="-228600">
              <a:lnSpc>
                <a:spcPct val="110000"/>
              </a:lnSpc>
              <a:spcAft>
                <a:spcPts val="600"/>
              </a:spcAft>
              <a:buClr>
                <a:srgbClr val="FF0000"/>
              </a:buClr>
              <a:buSzPct val="110000"/>
              <a:buFont typeface="Wingdings" panose="05000000000000000000" pitchFamily="2" charset="2"/>
              <a:buChar char="§"/>
            </a:pPr>
            <a:r>
              <a:rPr lang="en-US" sz="2100" dirty="0"/>
              <a:t>Research was conducted by A/Prof Seana Gall and Dr Suzie Waddingham with support from Dr Tan Bui and Dr Sabah Rehman.  The research was guided by a working group including researchers, tobacco control experts and Department of Health staff. </a:t>
            </a:r>
          </a:p>
          <a:p>
            <a:pPr indent="-228600" defTabSz="914400">
              <a:lnSpc>
                <a:spcPct val="110000"/>
              </a:lnSpc>
              <a:spcAft>
                <a:spcPts val="600"/>
              </a:spcAft>
              <a:buClr>
                <a:srgbClr val="FF0000"/>
              </a:buClr>
              <a:buSzPct val="110000"/>
              <a:buFont typeface="Wingdings" panose="05000000000000000000" pitchFamily="2" charset="2"/>
              <a:buChar char="§"/>
            </a:pPr>
            <a:endParaRPr lang="en-US" sz="2100" dirty="0"/>
          </a:p>
          <a:p>
            <a:pPr lvl="1" indent="-228600">
              <a:lnSpc>
                <a:spcPct val="110000"/>
              </a:lnSpc>
              <a:spcAft>
                <a:spcPts val="600"/>
              </a:spcAft>
              <a:buClr>
                <a:srgbClr val="FF0000"/>
              </a:buClr>
              <a:buSzPct val="110000"/>
              <a:buFont typeface="Wingdings" panose="05000000000000000000" pitchFamily="2" charset="2"/>
              <a:buChar char="§"/>
            </a:pPr>
            <a:r>
              <a:rPr lang="en-US" sz="2100" dirty="0"/>
              <a:t>All projects were approved by the Tasmanian Social Sciences Human Research Ethics Committee.  Funding was provided by the Minderoo Foundation and A/Prof Gall is supported by National Heart Foundation of Australia Future Leader Fellowship. </a:t>
            </a:r>
          </a:p>
          <a:p>
            <a:pPr indent="-228600" defTabSz="914400">
              <a:lnSpc>
                <a:spcPct val="110000"/>
              </a:lnSpc>
              <a:spcAft>
                <a:spcPts val="600"/>
              </a:spcAft>
              <a:buClr>
                <a:srgbClr val="FF0000"/>
              </a:buClr>
              <a:buSzPct val="110000"/>
              <a:buFont typeface="Wingdings" panose="05000000000000000000" pitchFamily="2" charset="2"/>
              <a:buChar char="§"/>
            </a:pPr>
            <a:endParaRPr lang="en-US" sz="2100" dirty="0"/>
          </a:p>
          <a:p>
            <a:pPr lvl="1" indent="-228600">
              <a:lnSpc>
                <a:spcPct val="110000"/>
              </a:lnSpc>
              <a:spcAft>
                <a:spcPts val="600"/>
              </a:spcAft>
              <a:buClr>
                <a:srgbClr val="FF0000"/>
              </a:buClr>
              <a:buSzPct val="110000"/>
              <a:buFont typeface="Wingdings" panose="05000000000000000000" pitchFamily="2" charset="2"/>
              <a:buChar char="§"/>
            </a:pPr>
            <a:r>
              <a:rPr lang="en-US" sz="2100" dirty="0"/>
              <a:t>We would like to thank the participants in the various components of the research. </a:t>
            </a:r>
          </a:p>
          <a:p>
            <a:pPr indent="-228600" defTabSz="914400">
              <a:lnSpc>
                <a:spcPct val="110000"/>
              </a:lnSpc>
              <a:spcAft>
                <a:spcPts val="600"/>
              </a:spcAft>
              <a:buClr>
                <a:srgbClr val="FF0000"/>
              </a:buClr>
              <a:buSzPct val="110000"/>
              <a:buFont typeface="Wingdings" panose="05000000000000000000" pitchFamily="2" charset="2"/>
              <a:buChar char="§"/>
            </a:pPr>
            <a:endParaRPr lang="en-US" sz="1100" dirty="0"/>
          </a:p>
        </p:txBody>
      </p:sp>
      <p:pic>
        <p:nvPicPr>
          <p:cNvPr id="5" name="Graphic 4" descr="Hang Loose Hand Gesture with solid fill">
            <a:extLst>
              <a:ext uri="{FF2B5EF4-FFF2-40B4-BE49-F238E27FC236}">
                <a16:creationId xmlns:a16="http://schemas.microsoft.com/office/drawing/2014/main" id="{0AEE947A-8D3D-4FC7-9B6B-77FEF1A648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6558" y="1412861"/>
            <a:ext cx="2424260" cy="2424260"/>
          </a:xfrm>
          <a:prstGeom prst="rect">
            <a:avLst/>
          </a:prstGeom>
        </p:spPr>
      </p:pic>
      <p:pic>
        <p:nvPicPr>
          <p:cNvPr id="12" name="Video">
            <a:hlinkClick r:id="" action="ppaction://media"/>
            <a:extLst>
              <a:ext uri="{FF2B5EF4-FFF2-40B4-BE49-F238E27FC236}">
                <a16:creationId xmlns:a16="http://schemas.microsoft.com/office/drawing/2014/main" id="{48E7EBE3-B92F-483F-BD42-EE2BF55712A6}"/>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2251587" y="3701226"/>
            <a:ext cx="717755" cy="475955"/>
          </a:xfrm>
          <a:prstGeom prst="rect">
            <a:avLst/>
          </a:prstGeom>
        </p:spPr>
      </p:pic>
      <p:sp>
        <p:nvSpPr>
          <p:cNvPr id="11" name="Title 1">
            <a:extLst>
              <a:ext uri="{FF2B5EF4-FFF2-40B4-BE49-F238E27FC236}">
                <a16:creationId xmlns:a16="http://schemas.microsoft.com/office/drawing/2014/main" id="{2EB3C0ED-35E0-4658-B4C3-DD6470521D8D}"/>
              </a:ext>
            </a:extLst>
          </p:cNvPr>
          <p:cNvSpPr txBox="1">
            <a:spLocks/>
          </p:cNvSpPr>
          <p:nvPr/>
        </p:nvSpPr>
        <p:spPr>
          <a:xfrm>
            <a:off x="70077" y="59551"/>
            <a:ext cx="8846079" cy="1353310"/>
          </a:xfrm>
          <a:prstGeom prst="rect">
            <a:avLst/>
          </a:prstGeom>
        </p:spPr>
        <p:txBody>
          <a:bodyPr vert="horz" lIns="228600" tIns="228600" rIns="228600" bIns="22860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Questions</a:t>
            </a:r>
          </a:p>
        </p:txBody>
      </p:sp>
    </p:spTree>
    <p:extLst>
      <p:ext uri="{BB962C8B-B14F-4D97-AF65-F5344CB8AC3E}">
        <p14:creationId xmlns:p14="http://schemas.microsoft.com/office/powerpoint/2010/main" val="327433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65"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20469-BA3C-458F-9116-2BA310B6C5AB}"/>
              </a:ext>
            </a:extLst>
          </p:cNvPr>
          <p:cNvSpPr>
            <a:spLocks noGrp="1"/>
          </p:cNvSpPr>
          <p:nvPr>
            <p:ph type="title"/>
          </p:nvPr>
        </p:nvSpPr>
        <p:spPr>
          <a:xfrm>
            <a:off x="598487" y="33153"/>
            <a:ext cx="8846079" cy="1353310"/>
          </a:xfrm>
        </p:spPr>
        <p:txBody>
          <a:bodyPr vert="horz" lIns="228600" tIns="228600" rIns="228600" bIns="228600" rtlCol="0" anchor="b">
            <a:normAutofit/>
          </a:bodyPr>
          <a:lstStyle/>
          <a:p>
            <a:pPr algn="l"/>
            <a:r>
              <a:rPr lang="en-US" sz="3600" b="1" dirty="0">
                <a:solidFill>
                  <a:schemeClr val="tx1"/>
                </a:solidFill>
              </a:rPr>
              <a:t>Tobacco 21 research aims</a:t>
            </a:r>
          </a:p>
        </p:txBody>
      </p:sp>
      <p:sp>
        <p:nvSpPr>
          <p:cNvPr id="3" name="Vertical Text Placeholder 2">
            <a:extLst>
              <a:ext uri="{FF2B5EF4-FFF2-40B4-BE49-F238E27FC236}">
                <a16:creationId xmlns:a16="http://schemas.microsoft.com/office/drawing/2014/main" id="{10B09C8A-EA39-4156-9F31-FD2A3B1FCA6D}"/>
              </a:ext>
            </a:extLst>
          </p:cNvPr>
          <p:cNvSpPr>
            <a:spLocks noGrp="1"/>
          </p:cNvSpPr>
          <p:nvPr>
            <p:ph type="body" orient="vert" idx="1"/>
          </p:nvPr>
        </p:nvSpPr>
        <p:spPr>
          <a:xfrm>
            <a:off x="773493" y="1157390"/>
            <a:ext cx="10820019" cy="1702825"/>
          </a:xfrm>
        </p:spPr>
        <p:txBody>
          <a:bodyPr vert="horz" lIns="91440" tIns="45720" rIns="91440" bIns="45720" rtlCol="0" anchor="ctr">
            <a:normAutofit/>
          </a:bodyPr>
          <a:lstStyle/>
          <a:p>
            <a:r>
              <a:rPr lang="en-AU" sz="2000" dirty="0">
                <a:effectLst/>
                <a:ea typeface="Gill Sans MT" panose="020B0502020104020203" pitchFamily="34" charset="0"/>
              </a:rPr>
              <a:t>Address uncertainty regarding smoking in young people in Tasmania</a:t>
            </a:r>
          </a:p>
          <a:p>
            <a:r>
              <a:rPr lang="en-AU" sz="2000" dirty="0">
                <a:ea typeface="Gill Sans MT" panose="020B0502020104020203" pitchFamily="34" charset="0"/>
              </a:rPr>
              <a:t>Understand community sentiment about smoking and tobacco control, particularly T21</a:t>
            </a:r>
          </a:p>
          <a:p>
            <a:r>
              <a:rPr lang="en-AU" sz="2000" dirty="0">
                <a:effectLst/>
                <a:ea typeface="Gill Sans MT" panose="020B0502020104020203" pitchFamily="34" charset="0"/>
              </a:rPr>
              <a:t>Create c</a:t>
            </a:r>
            <a:r>
              <a:rPr lang="en-AU" sz="2000" dirty="0">
                <a:ea typeface="Gill Sans MT" panose="020B0502020104020203" pitchFamily="34" charset="0"/>
              </a:rPr>
              <a:t>learinghouse of relevant data to allow T21 evaluation if implemented</a:t>
            </a:r>
            <a:endParaRPr lang="en-AU" sz="2000" dirty="0">
              <a:effectLst/>
              <a:ea typeface="Gill Sans MT" panose="020B0502020104020203" pitchFamily="34" charset="0"/>
            </a:endParaRPr>
          </a:p>
        </p:txBody>
      </p:sp>
      <p:pic>
        <p:nvPicPr>
          <p:cNvPr id="6" name="Picture 5">
            <a:extLst>
              <a:ext uri="{FF2B5EF4-FFF2-40B4-BE49-F238E27FC236}">
                <a16:creationId xmlns:a16="http://schemas.microsoft.com/office/drawing/2014/main" id="{CD50EFC2-12AD-4773-8FF5-396E5DB144CF}"/>
              </a:ext>
            </a:extLst>
          </p:cNvPr>
          <p:cNvPicPr>
            <a:picLocks noChangeAspect="1"/>
          </p:cNvPicPr>
          <p:nvPr/>
        </p:nvPicPr>
        <p:blipFill>
          <a:blip r:embed="rId3"/>
          <a:stretch>
            <a:fillRect/>
          </a:stretch>
        </p:blipFill>
        <p:spPr>
          <a:xfrm>
            <a:off x="688098" y="2628443"/>
            <a:ext cx="10772566" cy="2969009"/>
          </a:xfrm>
          <a:prstGeom prst="rect">
            <a:avLst/>
          </a:prstGeom>
        </p:spPr>
      </p:pic>
      <p:grpSp>
        <p:nvGrpSpPr>
          <p:cNvPr id="67" name="Group 66">
            <a:extLst>
              <a:ext uri="{FF2B5EF4-FFF2-40B4-BE49-F238E27FC236}">
                <a16:creationId xmlns:a16="http://schemas.microsoft.com/office/drawing/2014/main" id="{3F51883E-A4CF-4E3C-AAE3-3AA696D08531}"/>
              </a:ext>
            </a:extLst>
          </p:cNvPr>
          <p:cNvGrpSpPr/>
          <p:nvPr/>
        </p:nvGrpSpPr>
        <p:grpSpPr>
          <a:xfrm>
            <a:off x="724674" y="5321537"/>
            <a:ext cx="11463054" cy="1457612"/>
            <a:chOff x="728945" y="5400387"/>
            <a:chExt cx="11463054" cy="1457612"/>
          </a:xfrm>
        </p:grpSpPr>
        <p:pic>
          <p:nvPicPr>
            <p:cNvPr id="4" name="Picture 3" descr="A close up of a logo&#10;&#10;Description automatically generated">
              <a:extLst>
                <a:ext uri="{FF2B5EF4-FFF2-40B4-BE49-F238E27FC236}">
                  <a16:creationId xmlns:a16="http://schemas.microsoft.com/office/drawing/2014/main" id="{F56E75BE-FE50-4BFA-9551-890E345AF49A}"/>
                </a:ext>
              </a:extLst>
            </p:cNvPr>
            <p:cNvPicPr>
              <a:picLocks noChangeAspect="1"/>
            </p:cNvPicPr>
            <p:nvPr/>
          </p:nvPicPr>
          <p:blipFill>
            <a:blip r:embed="rId4"/>
            <a:stretch>
              <a:fillRect/>
            </a:stretch>
          </p:blipFill>
          <p:spPr>
            <a:xfrm>
              <a:off x="10154652" y="5989712"/>
              <a:ext cx="2037347" cy="868287"/>
            </a:xfrm>
            <a:prstGeom prst="rect">
              <a:avLst/>
            </a:prstGeom>
          </p:spPr>
        </p:pic>
        <p:sp>
          <p:nvSpPr>
            <p:cNvPr id="7" name="TextBox 6">
              <a:extLst>
                <a:ext uri="{FF2B5EF4-FFF2-40B4-BE49-F238E27FC236}">
                  <a16:creationId xmlns:a16="http://schemas.microsoft.com/office/drawing/2014/main" id="{C2E561DF-BD7B-40B7-93FD-6257CEE67FA5}"/>
                </a:ext>
              </a:extLst>
            </p:cNvPr>
            <p:cNvSpPr txBox="1"/>
            <p:nvPr/>
          </p:nvSpPr>
          <p:spPr>
            <a:xfrm>
              <a:off x="6272194" y="5418766"/>
              <a:ext cx="2403845" cy="52322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ea typeface="+mn-ea"/>
                  <a:cs typeface="+mn-cs"/>
                </a:rPr>
                <a:t>Online survey, n=194 stakeholders</a:t>
              </a:r>
            </a:p>
          </p:txBody>
        </p:sp>
        <p:sp>
          <p:nvSpPr>
            <p:cNvPr id="30" name="TextBox 29">
              <a:extLst>
                <a:ext uri="{FF2B5EF4-FFF2-40B4-BE49-F238E27FC236}">
                  <a16:creationId xmlns:a16="http://schemas.microsoft.com/office/drawing/2014/main" id="{32372C38-CF05-4CF8-A366-B5FD03D7D104}"/>
                </a:ext>
              </a:extLst>
            </p:cNvPr>
            <p:cNvSpPr txBox="1"/>
            <p:nvPr/>
          </p:nvSpPr>
          <p:spPr>
            <a:xfrm>
              <a:off x="6268083" y="5988659"/>
              <a:ext cx="2403845" cy="52322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sz="1400" dirty="0"/>
                <a:t>Interviews, n=29 stakeholders</a:t>
              </a:r>
            </a:p>
          </p:txBody>
        </p:sp>
        <p:sp>
          <p:nvSpPr>
            <p:cNvPr id="37" name="TextBox 36">
              <a:extLst>
                <a:ext uri="{FF2B5EF4-FFF2-40B4-BE49-F238E27FC236}">
                  <a16:creationId xmlns:a16="http://schemas.microsoft.com/office/drawing/2014/main" id="{6D14B38A-D98C-4A7D-891E-913D21CB72D8}"/>
                </a:ext>
              </a:extLst>
            </p:cNvPr>
            <p:cNvSpPr txBox="1"/>
            <p:nvPr/>
          </p:nvSpPr>
          <p:spPr>
            <a:xfrm>
              <a:off x="728945" y="5400387"/>
              <a:ext cx="2448523"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ea typeface="+mn-ea"/>
                  <a:cs typeface="+mn-cs"/>
                </a:rPr>
                <a:t>Secondary analysis NHS (15-24 years), ASSAD (12-17 years), Census, TSHS</a:t>
              </a:r>
            </a:p>
          </p:txBody>
        </p:sp>
        <p:sp>
          <p:nvSpPr>
            <p:cNvPr id="66" name="TextBox 65">
              <a:extLst>
                <a:ext uri="{FF2B5EF4-FFF2-40B4-BE49-F238E27FC236}">
                  <a16:creationId xmlns:a16="http://schemas.microsoft.com/office/drawing/2014/main" id="{5CB3F3FA-4BD0-49E9-A50C-8C6546D84246}"/>
                </a:ext>
              </a:extLst>
            </p:cNvPr>
            <p:cNvSpPr txBox="1"/>
            <p:nvPr/>
          </p:nvSpPr>
          <p:spPr>
            <a:xfrm>
              <a:off x="9025902" y="5433710"/>
              <a:ext cx="2403845" cy="30777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400" dirty="0">
                  <a:solidFill>
                    <a:prstClr val="black"/>
                  </a:solidFill>
                </a:rPr>
                <a:t>n</a:t>
              </a:r>
              <a:r>
                <a:rPr kumimoji="0" lang="en-AU" sz="1400" b="0" i="0" u="none" strike="noStrike" kern="1200" cap="none" spc="0" normalizeH="0" baseline="0" noProof="0" dirty="0">
                  <a:ln>
                    <a:noFill/>
                  </a:ln>
                  <a:solidFill>
                    <a:prstClr val="black"/>
                  </a:solidFill>
                  <a:effectLst/>
                  <a:uLnTx/>
                  <a:uFillTx/>
                  <a:ea typeface="+mn-ea"/>
                  <a:cs typeface="+mn-cs"/>
                </a:rPr>
                <a:t>=8 studies identified</a:t>
              </a:r>
            </a:p>
          </p:txBody>
        </p:sp>
      </p:grpSp>
      <p:sp>
        <p:nvSpPr>
          <p:cNvPr id="60" name="TextBox 59">
            <a:extLst>
              <a:ext uri="{FF2B5EF4-FFF2-40B4-BE49-F238E27FC236}">
                <a16:creationId xmlns:a16="http://schemas.microsoft.com/office/drawing/2014/main" id="{D25D05CD-12B6-44E8-A3C0-25CF30701137}"/>
              </a:ext>
            </a:extLst>
          </p:cNvPr>
          <p:cNvSpPr txBox="1"/>
          <p:nvPr/>
        </p:nvSpPr>
        <p:spPr>
          <a:xfrm>
            <a:off x="6260426" y="6510899"/>
            <a:ext cx="2403845" cy="30777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sz="1400" dirty="0"/>
              <a:t>Smokers, non-smokers</a:t>
            </a:r>
          </a:p>
        </p:txBody>
      </p:sp>
      <p:sp>
        <p:nvSpPr>
          <p:cNvPr id="69" name="Rectangle 68">
            <a:extLst>
              <a:ext uri="{FF2B5EF4-FFF2-40B4-BE49-F238E27FC236}">
                <a16:creationId xmlns:a16="http://schemas.microsoft.com/office/drawing/2014/main" id="{F7C8A716-4CE9-407A-A46B-26245D241441}"/>
              </a:ext>
            </a:extLst>
          </p:cNvPr>
          <p:cNvSpPr/>
          <p:nvPr/>
        </p:nvSpPr>
        <p:spPr>
          <a:xfrm>
            <a:off x="3287688" y="2780929"/>
            <a:ext cx="2839889" cy="3998220"/>
          </a:xfrm>
          <a:prstGeom prst="rect">
            <a:avLst/>
          </a:prstGeom>
          <a:noFill/>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AU" dirty="0"/>
          </a:p>
        </p:txBody>
      </p:sp>
      <p:pic>
        <p:nvPicPr>
          <p:cNvPr id="70" name="Picture 69">
            <a:extLst>
              <a:ext uri="{FF2B5EF4-FFF2-40B4-BE49-F238E27FC236}">
                <a16:creationId xmlns:a16="http://schemas.microsoft.com/office/drawing/2014/main" id="{30F415AB-511B-4A2F-9F1C-E1D573ADDB01}"/>
              </a:ext>
            </a:extLst>
          </p:cNvPr>
          <p:cNvPicPr>
            <a:picLocks noChangeAspect="1"/>
          </p:cNvPicPr>
          <p:nvPr/>
        </p:nvPicPr>
        <p:blipFill>
          <a:blip r:embed="rId5"/>
          <a:stretch>
            <a:fillRect/>
          </a:stretch>
        </p:blipFill>
        <p:spPr>
          <a:xfrm>
            <a:off x="9385591" y="5929586"/>
            <a:ext cx="2710507" cy="849563"/>
          </a:xfrm>
          <a:prstGeom prst="rect">
            <a:avLst/>
          </a:prstGeom>
        </p:spPr>
      </p:pic>
    </p:spTree>
    <p:extLst>
      <p:ext uri="{BB962C8B-B14F-4D97-AF65-F5344CB8AC3E}">
        <p14:creationId xmlns:p14="http://schemas.microsoft.com/office/powerpoint/2010/main" val="32259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B6E94-3B7B-4C21-B9D6-A5B0E26DCCCC}"/>
              </a:ext>
            </a:extLst>
          </p:cNvPr>
          <p:cNvSpPr txBox="1"/>
          <p:nvPr/>
        </p:nvSpPr>
        <p:spPr>
          <a:xfrm>
            <a:off x="4479774" y="787739"/>
            <a:ext cx="2448523" cy="578882"/>
          </a:xfrm>
          <a:prstGeom prst="round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ea typeface="+mn-ea"/>
                <a:cs typeface="+mn-cs"/>
              </a:rPr>
              <a:t>Original research approach</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1400" dirty="0">
                <a:solidFill>
                  <a:prstClr val="black"/>
                </a:solidFill>
              </a:rPr>
              <a:t>Focus Groups</a:t>
            </a:r>
          </a:p>
        </p:txBody>
      </p:sp>
      <p:sp>
        <p:nvSpPr>
          <p:cNvPr id="11" name="TextBox 10">
            <a:extLst>
              <a:ext uri="{FF2B5EF4-FFF2-40B4-BE49-F238E27FC236}">
                <a16:creationId xmlns:a16="http://schemas.microsoft.com/office/drawing/2014/main" id="{4A75F4D8-6BA6-4C66-B670-D974644EB2F6}"/>
              </a:ext>
            </a:extLst>
          </p:cNvPr>
          <p:cNvSpPr txBox="1"/>
          <p:nvPr/>
        </p:nvSpPr>
        <p:spPr>
          <a:xfrm>
            <a:off x="4479774" y="1610965"/>
            <a:ext cx="2448523" cy="340519"/>
          </a:xfrm>
          <a:prstGeom prst="round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ea typeface="+mn-ea"/>
                <a:cs typeface="+mn-cs"/>
              </a:rPr>
              <a:t>COVID-19</a:t>
            </a:r>
            <a:endParaRPr lang="en-AU" sz="1400" dirty="0">
              <a:solidFill>
                <a:prstClr val="black"/>
              </a:solidFill>
            </a:endParaRPr>
          </a:p>
        </p:txBody>
      </p:sp>
      <p:sp>
        <p:nvSpPr>
          <p:cNvPr id="12" name="TextBox 11">
            <a:extLst>
              <a:ext uri="{FF2B5EF4-FFF2-40B4-BE49-F238E27FC236}">
                <a16:creationId xmlns:a16="http://schemas.microsoft.com/office/drawing/2014/main" id="{4484D1EC-320D-4772-8EB9-FD665ED95A66}"/>
              </a:ext>
            </a:extLst>
          </p:cNvPr>
          <p:cNvSpPr txBox="1"/>
          <p:nvPr/>
        </p:nvSpPr>
        <p:spPr>
          <a:xfrm>
            <a:off x="4479774" y="2195828"/>
            <a:ext cx="2448523" cy="817245"/>
          </a:xfrm>
          <a:prstGeom prst="round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ea typeface="+mn-ea"/>
                <a:cs typeface="+mn-cs"/>
              </a:rPr>
              <a:t>Amended research approach</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1400" dirty="0">
                <a:solidFill>
                  <a:prstClr val="black"/>
                </a:solidFill>
              </a:rPr>
              <a:t>Online survey</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1400" dirty="0">
                <a:solidFill>
                  <a:prstClr val="black"/>
                </a:solidFill>
              </a:rPr>
              <a:t>Interviews</a:t>
            </a:r>
          </a:p>
        </p:txBody>
      </p:sp>
      <p:sp>
        <p:nvSpPr>
          <p:cNvPr id="13" name="TextBox 12">
            <a:extLst>
              <a:ext uri="{FF2B5EF4-FFF2-40B4-BE49-F238E27FC236}">
                <a16:creationId xmlns:a16="http://schemas.microsoft.com/office/drawing/2014/main" id="{3B6BBA41-1B6B-4097-8116-A70437B2EBA6}"/>
              </a:ext>
            </a:extLst>
          </p:cNvPr>
          <p:cNvSpPr txBox="1"/>
          <p:nvPr/>
        </p:nvSpPr>
        <p:spPr>
          <a:xfrm>
            <a:off x="2416876" y="3612546"/>
            <a:ext cx="2448523" cy="1293971"/>
          </a:xfrm>
          <a:prstGeom prst="roundRect">
            <a:avLst/>
          </a:prstGeom>
          <a:ln w="57150">
            <a:solidFill>
              <a:srgbClr val="00B0F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ea typeface="+mn-ea"/>
                <a:cs typeface="+mn-cs"/>
              </a:rPr>
              <a:t>Online survey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ea typeface="+mn-ea"/>
                <a:cs typeface="+mn-cs"/>
              </a:rPr>
              <a:t>n=527</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1400" dirty="0">
              <a:solidFill>
                <a:prstClr val="black"/>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ea typeface="+mn-ea"/>
                <a:cs typeface="+mn-cs"/>
              </a:rPr>
              <a:t>15-24 years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ea typeface="+mn-ea"/>
                <a:cs typeface="+mn-cs"/>
              </a:rPr>
              <a:t>24% smokers</a:t>
            </a:r>
          </a:p>
        </p:txBody>
      </p:sp>
      <p:sp>
        <p:nvSpPr>
          <p:cNvPr id="14" name="TextBox 13">
            <a:extLst>
              <a:ext uri="{FF2B5EF4-FFF2-40B4-BE49-F238E27FC236}">
                <a16:creationId xmlns:a16="http://schemas.microsoft.com/office/drawing/2014/main" id="{83353995-C5F1-4423-8032-A935E7CC425F}"/>
              </a:ext>
            </a:extLst>
          </p:cNvPr>
          <p:cNvSpPr txBox="1"/>
          <p:nvPr/>
        </p:nvSpPr>
        <p:spPr>
          <a:xfrm>
            <a:off x="2416875" y="5123538"/>
            <a:ext cx="2448523" cy="1293971"/>
          </a:xfrm>
          <a:prstGeom prst="roundRect">
            <a:avLst/>
          </a:prstGeom>
          <a:ln w="57150">
            <a:solidFill>
              <a:srgbClr val="00B0F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400" dirty="0">
                <a:solidFill>
                  <a:prstClr val="black"/>
                </a:solidFill>
              </a:rPr>
              <a:t>Information sheet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black"/>
              </a:solidFill>
              <a:effectLst/>
              <a:uLnTx/>
              <a:uFillTx/>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AU" sz="1400" dirty="0">
                <a:solidFill>
                  <a:prstClr val="black"/>
                </a:solidFill>
              </a:rPr>
              <a:t>Extra layer of screening</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1400" dirty="0">
              <a:solidFill>
                <a:prstClr val="black"/>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AU" sz="1400" dirty="0">
                <a:solidFill>
                  <a:prstClr val="black"/>
                </a:solidFill>
              </a:rPr>
              <a:t>Consent</a:t>
            </a:r>
            <a:endParaRPr kumimoji="0" lang="en-AU" sz="1400" b="0" i="0" u="none" strike="noStrike" kern="1200" cap="none" spc="0" normalizeH="0" baseline="0" noProof="0" dirty="0">
              <a:ln>
                <a:noFill/>
              </a:ln>
              <a:solidFill>
                <a:prstClr val="black"/>
              </a:solidFill>
              <a:effectLst/>
              <a:uLnTx/>
              <a:uFillTx/>
              <a:ea typeface="+mn-ea"/>
              <a:cs typeface="+mn-cs"/>
            </a:endParaRPr>
          </a:p>
        </p:txBody>
      </p:sp>
      <p:sp>
        <p:nvSpPr>
          <p:cNvPr id="15" name="TextBox 14">
            <a:extLst>
              <a:ext uri="{FF2B5EF4-FFF2-40B4-BE49-F238E27FC236}">
                <a16:creationId xmlns:a16="http://schemas.microsoft.com/office/drawing/2014/main" id="{DACD51C1-AA5D-4EDE-9F39-9CBC37B01671}"/>
              </a:ext>
            </a:extLst>
          </p:cNvPr>
          <p:cNvSpPr txBox="1"/>
          <p:nvPr/>
        </p:nvSpPr>
        <p:spPr>
          <a:xfrm>
            <a:off x="6509679" y="3612546"/>
            <a:ext cx="2448523" cy="1293971"/>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AU" sz="1400" b="1" dirty="0"/>
              <a:t>Interviews</a:t>
            </a:r>
          </a:p>
          <a:p>
            <a:pPr algn="ctr"/>
            <a:r>
              <a:rPr lang="en-AU" sz="1400" b="1" dirty="0"/>
              <a:t>n=12</a:t>
            </a:r>
          </a:p>
          <a:p>
            <a:pPr algn="ctr"/>
            <a:endParaRPr lang="en-AU" sz="1400" dirty="0"/>
          </a:p>
          <a:p>
            <a:pPr algn="ctr"/>
            <a:r>
              <a:rPr lang="en-AU" sz="1400" dirty="0"/>
              <a:t>13-19 years</a:t>
            </a:r>
          </a:p>
          <a:p>
            <a:pPr algn="ctr"/>
            <a:r>
              <a:rPr lang="en-AU" sz="1400" dirty="0"/>
              <a:t>All current or recent smokers</a:t>
            </a:r>
            <a:endParaRPr kumimoji="0" lang="en-AU" sz="1400" b="0" i="0" u="none" strike="noStrike" kern="1200" cap="none" spc="0" normalizeH="0" baseline="0" noProof="0" dirty="0">
              <a:ln>
                <a:noFill/>
              </a:ln>
              <a:solidFill>
                <a:prstClr val="black"/>
              </a:solidFill>
              <a:effectLst/>
              <a:uLnTx/>
              <a:uFillTx/>
              <a:ea typeface="+mn-ea"/>
              <a:cs typeface="+mn-cs"/>
            </a:endParaRPr>
          </a:p>
        </p:txBody>
      </p:sp>
      <p:sp>
        <p:nvSpPr>
          <p:cNvPr id="16" name="TextBox 15">
            <a:extLst>
              <a:ext uri="{FF2B5EF4-FFF2-40B4-BE49-F238E27FC236}">
                <a16:creationId xmlns:a16="http://schemas.microsoft.com/office/drawing/2014/main" id="{6A9AF8FA-D4BA-455F-A8FC-4AD2F71ED092}"/>
              </a:ext>
            </a:extLst>
          </p:cNvPr>
          <p:cNvSpPr txBox="1"/>
          <p:nvPr/>
        </p:nvSpPr>
        <p:spPr>
          <a:xfrm>
            <a:off x="6509679" y="5123537"/>
            <a:ext cx="2448523" cy="1293971"/>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400" dirty="0">
                <a:solidFill>
                  <a:prstClr val="black"/>
                </a:solidFill>
              </a:rPr>
              <a:t>Information sheet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black"/>
              </a:solidFill>
              <a:effectLst/>
              <a:uLnTx/>
              <a:uFillTx/>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AU" sz="1400" dirty="0">
                <a:solidFill>
                  <a:prstClr val="black"/>
                </a:solidFill>
              </a:rPr>
              <a:t>Youth worker present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1400" dirty="0">
              <a:solidFill>
                <a:prstClr val="black"/>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AU" sz="1400" dirty="0">
                <a:solidFill>
                  <a:prstClr val="black"/>
                </a:solidFill>
              </a:rPr>
              <a:t>Consent</a:t>
            </a:r>
            <a:endParaRPr kumimoji="0" lang="en-AU" sz="1400" b="0" i="0" u="none" strike="noStrike" kern="1200" cap="none" spc="0" normalizeH="0" baseline="0" noProof="0" dirty="0">
              <a:ln>
                <a:noFill/>
              </a:ln>
              <a:solidFill>
                <a:prstClr val="black"/>
              </a:solidFill>
              <a:effectLst/>
              <a:uLnTx/>
              <a:uFillTx/>
              <a:ea typeface="+mn-ea"/>
              <a:cs typeface="+mn-cs"/>
            </a:endParaRPr>
          </a:p>
        </p:txBody>
      </p:sp>
      <p:cxnSp>
        <p:nvCxnSpPr>
          <p:cNvPr id="18" name="Straight Arrow Connector 17">
            <a:extLst>
              <a:ext uri="{FF2B5EF4-FFF2-40B4-BE49-F238E27FC236}">
                <a16:creationId xmlns:a16="http://schemas.microsoft.com/office/drawing/2014/main" id="{7BABAE1A-7A71-49E2-90B2-3B3B09254498}"/>
              </a:ext>
            </a:extLst>
          </p:cNvPr>
          <p:cNvCxnSpPr>
            <a:stCxn id="12" idx="2"/>
          </p:cNvCxnSpPr>
          <p:nvPr/>
        </p:nvCxnSpPr>
        <p:spPr>
          <a:xfrm flipH="1">
            <a:off x="3641136" y="3013073"/>
            <a:ext cx="2062900" cy="512552"/>
          </a:xfrm>
          <a:prstGeom prst="straightConnector1">
            <a:avLst/>
          </a:prstGeom>
          <a:ln w="28575">
            <a:solidFill>
              <a:srgbClr val="00B0F0"/>
            </a:solidFill>
            <a:tailEnd type="triangle"/>
          </a:ln>
        </p:spPr>
        <p:style>
          <a:lnRef idx="1">
            <a:schemeClr val="accent5"/>
          </a:lnRef>
          <a:fillRef idx="0">
            <a:schemeClr val="accent5"/>
          </a:fillRef>
          <a:effectRef idx="0">
            <a:schemeClr val="accent5"/>
          </a:effectRef>
          <a:fontRef idx="minor">
            <a:schemeClr val="tx1"/>
          </a:fontRef>
        </p:style>
      </p:cxnSp>
      <p:cxnSp>
        <p:nvCxnSpPr>
          <p:cNvPr id="20" name="Straight Arrow Connector 19">
            <a:extLst>
              <a:ext uri="{FF2B5EF4-FFF2-40B4-BE49-F238E27FC236}">
                <a16:creationId xmlns:a16="http://schemas.microsoft.com/office/drawing/2014/main" id="{DADBAF99-86E7-4AEE-AE0A-5C2C410ABFC7}"/>
              </a:ext>
            </a:extLst>
          </p:cNvPr>
          <p:cNvCxnSpPr>
            <a:stCxn id="12" idx="2"/>
            <a:endCxn id="15" idx="0"/>
          </p:cNvCxnSpPr>
          <p:nvPr/>
        </p:nvCxnSpPr>
        <p:spPr>
          <a:xfrm>
            <a:off x="5704036" y="3013073"/>
            <a:ext cx="2029904" cy="50312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13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620A96-AD02-4C12-8B26-78E86C7CA726}"/>
              </a:ext>
            </a:extLst>
          </p:cNvPr>
          <p:cNvSpPr txBox="1"/>
          <p:nvPr/>
        </p:nvSpPr>
        <p:spPr>
          <a:xfrm>
            <a:off x="1254125" y="286579"/>
            <a:ext cx="9288989" cy="1384995"/>
          </a:xfrm>
          <a:prstGeom prst="rect">
            <a:avLst/>
          </a:prstGeom>
          <a:noFill/>
        </p:spPr>
        <p:txBody>
          <a:bodyPr wrap="square" rtlCol="0">
            <a:spAutoFit/>
          </a:bodyPr>
          <a:lstStyle/>
          <a:p>
            <a:pPr algn="ctr">
              <a:buClr>
                <a:srgbClr val="FF0000"/>
              </a:buClr>
            </a:pPr>
            <a:r>
              <a:rPr lang="en-AU" sz="2800"/>
              <a:t>Young people who experiment with smoking</a:t>
            </a:r>
          </a:p>
          <a:p>
            <a:pPr marL="457200" indent="-457200">
              <a:buClr>
                <a:srgbClr val="FF0000"/>
              </a:buClr>
              <a:buFont typeface="Wingdings" panose="05000000000000000000" pitchFamily="2" charset="2"/>
              <a:buChar char="§"/>
            </a:pPr>
            <a:endParaRPr lang="en-AU" sz="2800"/>
          </a:p>
          <a:p>
            <a:pPr>
              <a:buClr>
                <a:srgbClr val="FF0000"/>
              </a:buClr>
            </a:pPr>
            <a:endParaRPr lang="en-AU" sz="2800"/>
          </a:p>
        </p:txBody>
      </p:sp>
      <p:sp>
        <p:nvSpPr>
          <p:cNvPr id="26" name="TextBox 25">
            <a:extLst>
              <a:ext uri="{FF2B5EF4-FFF2-40B4-BE49-F238E27FC236}">
                <a16:creationId xmlns:a16="http://schemas.microsoft.com/office/drawing/2014/main" id="{53AA7E9E-DEA6-4870-8A43-2AE03AAC4BAD}"/>
              </a:ext>
            </a:extLst>
          </p:cNvPr>
          <p:cNvSpPr txBox="1"/>
          <p:nvPr/>
        </p:nvSpPr>
        <p:spPr>
          <a:xfrm>
            <a:off x="6413970" y="1274359"/>
            <a:ext cx="5643619" cy="2677656"/>
          </a:xfrm>
          <a:prstGeom prst="rect">
            <a:avLst/>
          </a:prstGeom>
          <a:noFill/>
          <a:ln>
            <a:noFill/>
          </a:ln>
        </p:spPr>
        <p:txBody>
          <a:bodyPr wrap="square">
            <a:spAutoFit/>
          </a:bodyPr>
          <a:lstStyle/>
          <a:p>
            <a:pPr>
              <a:buClr>
                <a:srgbClr val="FF0000"/>
              </a:buClr>
            </a:pPr>
            <a:r>
              <a:rPr lang="en-AU" sz="2400" dirty="0"/>
              <a:t>… and go on to smoke regularly</a:t>
            </a:r>
          </a:p>
          <a:p>
            <a:pPr>
              <a:buClr>
                <a:srgbClr val="FF0000"/>
              </a:buClr>
            </a:pPr>
            <a:endParaRPr lang="en-AU" sz="2400" dirty="0"/>
          </a:p>
          <a:p>
            <a:pPr>
              <a:buClr>
                <a:srgbClr val="FF0000"/>
              </a:buClr>
            </a:pPr>
            <a:endParaRPr lang="en-AU" sz="2400" dirty="0"/>
          </a:p>
          <a:p>
            <a:pPr>
              <a:buClr>
                <a:srgbClr val="FF0000"/>
              </a:buClr>
            </a:pPr>
            <a:endParaRPr lang="en-AU" sz="2400" dirty="0"/>
          </a:p>
          <a:p>
            <a:pPr>
              <a:buClr>
                <a:srgbClr val="FF0000"/>
              </a:buClr>
            </a:pPr>
            <a:endParaRPr lang="en-AU" sz="2400" dirty="0"/>
          </a:p>
          <a:p>
            <a:pPr>
              <a:buClr>
                <a:srgbClr val="FF0000"/>
              </a:buClr>
            </a:pPr>
            <a:endParaRPr lang="en-AU" sz="2400" dirty="0"/>
          </a:p>
          <a:p>
            <a:pPr>
              <a:buClr>
                <a:srgbClr val="FF0000"/>
              </a:buClr>
            </a:pPr>
            <a:endParaRPr lang="en-AU" sz="2400" dirty="0"/>
          </a:p>
        </p:txBody>
      </p:sp>
      <p:sp>
        <p:nvSpPr>
          <p:cNvPr id="28" name="TextBox 27">
            <a:extLst>
              <a:ext uri="{FF2B5EF4-FFF2-40B4-BE49-F238E27FC236}">
                <a16:creationId xmlns:a16="http://schemas.microsoft.com/office/drawing/2014/main" id="{BB7E115A-0714-4550-B681-866C3AD3879D}"/>
              </a:ext>
            </a:extLst>
          </p:cNvPr>
          <p:cNvSpPr txBox="1"/>
          <p:nvPr/>
        </p:nvSpPr>
        <p:spPr>
          <a:xfrm>
            <a:off x="158750" y="1269102"/>
            <a:ext cx="5945658" cy="2677656"/>
          </a:xfrm>
          <a:prstGeom prst="rect">
            <a:avLst/>
          </a:prstGeom>
          <a:noFill/>
          <a:ln>
            <a:noFill/>
          </a:ln>
        </p:spPr>
        <p:txBody>
          <a:bodyPr wrap="square">
            <a:spAutoFit/>
          </a:bodyPr>
          <a:lstStyle/>
          <a:p>
            <a:pPr>
              <a:buClr>
                <a:srgbClr val="FF0000"/>
              </a:buClr>
            </a:pPr>
            <a:r>
              <a:rPr lang="en-AU" sz="2400" dirty="0"/>
              <a:t>… and do not become a regular smoker</a:t>
            </a:r>
          </a:p>
          <a:p>
            <a:pPr>
              <a:buClr>
                <a:srgbClr val="FF0000"/>
              </a:buClr>
            </a:pPr>
            <a:endParaRPr lang="en-AU" sz="2400" dirty="0"/>
          </a:p>
          <a:p>
            <a:pPr>
              <a:buClr>
                <a:srgbClr val="FF0000"/>
              </a:buClr>
            </a:pPr>
            <a:endParaRPr lang="en-AU" sz="2400" dirty="0"/>
          </a:p>
          <a:p>
            <a:pPr>
              <a:buClr>
                <a:srgbClr val="FF0000"/>
              </a:buClr>
            </a:pPr>
            <a:endParaRPr lang="en-AU" sz="2400" dirty="0"/>
          </a:p>
          <a:p>
            <a:pPr>
              <a:buClr>
                <a:srgbClr val="FF0000"/>
              </a:buClr>
            </a:pPr>
            <a:endParaRPr lang="en-AU" sz="2400" dirty="0"/>
          </a:p>
          <a:p>
            <a:pPr>
              <a:buClr>
                <a:srgbClr val="FF0000"/>
              </a:buClr>
            </a:pPr>
            <a:endParaRPr lang="en-AU" sz="2400" dirty="0"/>
          </a:p>
          <a:p>
            <a:pPr>
              <a:buClr>
                <a:srgbClr val="FF0000"/>
              </a:buClr>
            </a:pPr>
            <a:endParaRPr lang="en-AU" sz="2400" dirty="0"/>
          </a:p>
        </p:txBody>
      </p:sp>
      <p:sp>
        <p:nvSpPr>
          <p:cNvPr id="5" name="TextBox 4">
            <a:extLst>
              <a:ext uri="{FF2B5EF4-FFF2-40B4-BE49-F238E27FC236}">
                <a16:creationId xmlns:a16="http://schemas.microsoft.com/office/drawing/2014/main" id="{41D6A956-B655-4491-94B7-59B9D24AC39A}"/>
              </a:ext>
            </a:extLst>
          </p:cNvPr>
          <p:cNvSpPr txBox="1"/>
          <p:nvPr/>
        </p:nvSpPr>
        <p:spPr>
          <a:xfrm>
            <a:off x="682098" y="4409386"/>
            <a:ext cx="4818062" cy="461665"/>
          </a:xfrm>
          <a:prstGeom prst="rect">
            <a:avLst/>
          </a:prstGeom>
          <a:solidFill>
            <a:srgbClr val="FFFF00"/>
          </a:solidFill>
          <a:ln>
            <a:solidFill>
              <a:schemeClr val="tx1"/>
            </a:solidFill>
          </a:ln>
        </p:spPr>
        <p:txBody>
          <a:bodyPr wrap="square" rtlCol="0">
            <a:spAutoFit/>
          </a:bodyPr>
          <a:lstStyle/>
          <a:p>
            <a:pPr algn="ctr"/>
            <a:r>
              <a:rPr lang="en-AU" sz="2400"/>
              <a:t>Access from peers close in age</a:t>
            </a:r>
          </a:p>
        </p:txBody>
      </p:sp>
      <p:pic>
        <p:nvPicPr>
          <p:cNvPr id="17" name="Graphic 16" descr="No smoking">
            <a:extLst>
              <a:ext uri="{FF2B5EF4-FFF2-40B4-BE49-F238E27FC236}">
                <a16:creationId xmlns:a16="http://schemas.microsoft.com/office/drawing/2014/main" id="{5F088D6B-E154-4DD8-B94E-986DEEA1B9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28346" y="1826861"/>
            <a:ext cx="2108993" cy="2108993"/>
          </a:xfrm>
          <a:prstGeom prst="rect">
            <a:avLst/>
          </a:prstGeom>
        </p:spPr>
      </p:pic>
      <p:pic>
        <p:nvPicPr>
          <p:cNvPr id="19" name="Graphic 18" descr="Smoking">
            <a:extLst>
              <a:ext uri="{FF2B5EF4-FFF2-40B4-BE49-F238E27FC236}">
                <a16:creationId xmlns:a16="http://schemas.microsoft.com/office/drawing/2014/main" id="{768876A8-C706-43C2-9B95-982C41C0C8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84415" y="1857184"/>
            <a:ext cx="2055436" cy="2055436"/>
          </a:xfrm>
          <a:prstGeom prst="rect">
            <a:avLst/>
          </a:prstGeom>
        </p:spPr>
      </p:pic>
      <p:sp>
        <p:nvSpPr>
          <p:cNvPr id="44" name="TextBox 43">
            <a:extLst>
              <a:ext uri="{FF2B5EF4-FFF2-40B4-BE49-F238E27FC236}">
                <a16:creationId xmlns:a16="http://schemas.microsoft.com/office/drawing/2014/main" id="{6FD48470-63A0-4B0A-BE39-78B2D973F613}"/>
              </a:ext>
            </a:extLst>
          </p:cNvPr>
          <p:cNvSpPr txBox="1"/>
          <p:nvPr/>
        </p:nvSpPr>
        <p:spPr>
          <a:xfrm>
            <a:off x="6802962" y="4395835"/>
            <a:ext cx="4818062" cy="461665"/>
          </a:xfrm>
          <a:prstGeom prst="rect">
            <a:avLst/>
          </a:prstGeom>
          <a:solidFill>
            <a:srgbClr val="FFFF00"/>
          </a:solidFill>
          <a:ln>
            <a:solidFill>
              <a:schemeClr val="tx1"/>
            </a:solidFill>
          </a:ln>
        </p:spPr>
        <p:txBody>
          <a:bodyPr wrap="square" rtlCol="0">
            <a:spAutoFit/>
          </a:bodyPr>
          <a:lstStyle/>
          <a:p>
            <a:pPr algn="ctr"/>
            <a:r>
              <a:rPr lang="en-AU" sz="2400"/>
              <a:t>Older people including parents</a:t>
            </a:r>
          </a:p>
        </p:txBody>
      </p:sp>
      <p:sp>
        <p:nvSpPr>
          <p:cNvPr id="11" name="TextBox 10">
            <a:extLst>
              <a:ext uri="{FF2B5EF4-FFF2-40B4-BE49-F238E27FC236}">
                <a16:creationId xmlns:a16="http://schemas.microsoft.com/office/drawing/2014/main" id="{1AA9C107-E952-4702-8B0A-A39E3BD19CEB}"/>
              </a:ext>
            </a:extLst>
          </p:cNvPr>
          <p:cNvSpPr txBox="1"/>
          <p:nvPr/>
        </p:nvSpPr>
        <p:spPr>
          <a:xfrm>
            <a:off x="402727" y="5588442"/>
            <a:ext cx="11192266" cy="736355"/>
          </a:xfrm>
          <a:prstGeom prst="rect">
            <a:avLst/>
          </a:prstGeom>
          <a:noFill/>
        </p:spPr>
        <p:txBody>
          <a:bodyPr wrap="square">
            <a:spAutoFit/>
          </a:bodyPr>
          <a:lstStyle/>
          <a:p>
            <a:pPr lvl="1" rtl="0">
              <a:lnSpc>
                <a:spcPct val="107000"/>
              </a:lnSpc>
              <a:spcAft>
                <a:spcPts val="800"/>
              </a:spcAft>
            </a:pPr>
            <a:r>
              <a:rPr lang="en-AU" sz="2000" i="1" dirty="0">
                <a:effectLst/>
                <a:ea typeface="DengXian" panose="02010600030101010101" pitchFamily="2" charset="-122"/>
                <a:cs typeface="Arial" panose="020B0604020202020204" pitchFamily="34" charset="0"/>
              </a:rPr>
              <a:t>“if you knew how to roll and stuff, you paid 50 cents for a </a:t>
            </a:r>
            <a:r>
              <a:rPr lang="en-AU" sz="2000" i="1" dirty="0" err="1">
                <a:effectLst/>
                <a:ea typeface="DengXian" panose="02010600030101010101" pitchFamily="2" charset="-122"/>
                <a:cs typeface="Arial" panose="020B0604020202020204" pitchFamily="34" charset="0"/>
              </a:rPr>
              <a:t>rolly</a:t>
            </a:r>
            <a:r>
              <a:rPr lang="en-AU" sz="2000" i="1" dirty="0">
                <a:effectLst/>
                <a:ea typeface="DengXian" panose="02010600030101010101" pitchFamily="2" charset="-122"/>
                <a:cs typeface="Arial" panose="020B0604020202020204" pitchFamily="34" charset="0"/>
              </a:rPr>
              <a:t>, but for a tailor, you'd pay $1, $1.50 or what not, and it would be like, if I know how to roll, it's 50 cents a dart.”</a:t>
            </a:r>
          </a:p>
        </p:txBody>
      </p:sp>
    </p:spTree>
    <p:extLst>
      <p:ext uri="{BB962C8B-B14F-4D97-AF65-F5344CB8AC3E}">
        <p14:creationId xmlns:p14="http://schemas.microsoft.com/office/powerpoint/2010/main" val="290316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5" grpId="0" animBg="1"/>
      <p:bldP spid="44"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1" name="Title 1">
            <a:extLst>
              <a:ext uri="{FF2B5EF4-FFF2-40B4-BE49-F238E27FC236}">
                <a16:creationId xmlns:a16="http://schemas.microsoft.com/office/drawing/2014/main" id="{7AB144CE-7A9B-418F-BC09-92EE03247FA7}"/>
              </a:ext>
            </a:extLst>
          </p:cNvPr>
          <p:cNvSpPr txBox="1">
            <a:spLocks/>
          </p:cNvSpPr>
          <p:nvPr/>
        </p:nvSpPr>
        <p:spPr>
          <a:xfrm>
            <a:off x="904877" y="795527"/>
            <a:ext cx="10488547" cy="1190912"/>
          </a:xfrm>
          <a:prstGeom prst="rect">
            <a:avLst/>
          </a:prstGeom>
        </p:spPr>
        <p:txBody>
          <a:bodyPr vert="horz" lIns="228600" tIns="228600" rIns="228600" bIns="228600" rtlCol="0" anchor="ctr">
            <a:norm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pPr>
              <a:spcAft>
                <a:spcPts val="600"/>
              </a:spcAft>
            </a:pPr>
            <a:r>
              <a:rPr lang="en-US">
                <a:solidFill>
                  <a:schemeClr val="tx2"/>
                </a:solidFill>
              </a:rPr>
              <a:t>Free to choose at 18?</a:t>
            </a:r>
          </a:p>
        </p:txBody>
      </p:sp>
      <p:pic>
        <p:nvPicPr>
          <p:cNvPr id="6" name="Picture 5">
            <a:extLst>
              <a:ext uri="{FF2B5EF4-FFF2-40B4-BE49-F238E27FC236}">
                <a16:creationId xmlns:a16="http://schemas.microsoft.com/office/drawing/2014/main" id="{26A03341-9196-4890-B361-7955F7AB8818}"/>
              </a:ext>
            </a:extLst>
          </p:cNvPr>
          <p:cNvPicPr>
            <a:picLocks noChangeAspect="1"/>
          </p:cNvPicPr>
          <p:nvPr/>
        </p:nvPicPr>
        <p:blipFill>
          <a:blip r:embed="rId3"/>
          <a:stretch>
            <a:fillRect/>
          </a:stretch>
        </p:blipFill>
        <p:spPr>
          <a:xfrm>
            <a:off x="551384" y="2348880"/>
            <a:ext cx="3346704" cy="3346704"/>
          </a:xfrm>
          <a:prstGeom prst="rect">
            <a:avLst/>
          </a:prstGeom>
          <a:ln w="12700">
            <a:noFill/>
          </a:ln>
        </p:spPr>
      </p:pic>
      <p:sp>
        <p:nvSpPr>
          <p:cNvPr id="60" name="Vertical Text Placeholder 2">
            <a:extLst>
              <a:ext uri="{FF2B5EF4-FFF2-40B4-BE49-F238E27FC236}">
                <a16:creationId xmlns:a16="http://schemas.microsoft.com/office/drawing/2014/main" id="{5164F967-E671-4E84-84C2-DD5C6B9B3687}"/>
              </a:ext>
            </a:extLst>
          </p:cNvPr>
          <p:cNvSpPr>
            <a:spLocks noGrp="1"/>
          </p:cNvSpPr>
          <p:nvPr>
            <p:ph type="body" orient="vert" idx="1"/>
          </p:nvPr>
        </p:nvSpPr>
        <p:spPr>
          <a:xfrm>
            <a:off x="4799856" y="2228850"/>
            <a:ext cx="6958757" cy="4394676"/>
          </a:xfrm>
        </p:spPr>
        <p:txBody>
          <a:bodyPr vert="horz" lIns="91440" tIns="45720" rIns="91440" bIns="45720" rtlCol="0" anchor="ctr">
            <a:normAutofit/>
          </a:bodyPr>
          <a:lstStyle/>
          <a:p>
            <a:r>
              <a:rPr lang="en-US" sz="3300" dirty="0"/>
              <a:t>Average that Tasmanians smoked a full cigarette was 16.4 years.</a:t>
            </a:r>
          </a:p>
          <a:p>
            <a:r>
              <a:rPr lang="en-US" sz="3300" dirty="0"/>
              <a:t>Youth say the age is younger (supported by youth workers)</a:t>
            </a:r>
          </a:p>
          <a:p>
            <a:r>
              <a:rPr lang="en-US" sz="3300" dirty="0"/>
              <a:t>For youth who are addicted to nicotine at 18, is it their choice?</a:t>
            </a:r>
          </a:p>
          <a:p>
            <a:endParaRPr lang="en-US" dirty="0"/>
          </a:p>
        </p:txBody>
      </p:sp>
      <p:sp>
        <p:nvSpPr>
          <p:cNvPr id="55" name="Thought Bubble: Cloud 54">
            <a:extLst>
              <a:ext uri="{FF2B5EF4-FFF2-40B4-BE49-F238E27FC236}">
                <a16:creationId xmlns:a16="http://schemas.microsoft.com/office/drawing/2014/main" id="{B0DFD042-F2EB-49B5-A59F-721C6AB418CA}"/>
              </a:ext>
            </a:extLst>
          </p:cNvPr>
          <p:cNvSpPr/>
          <p:nvPr/>
        </p:nvSpPr>
        <p:spPr>
          <a:xfrm>
            <a:off x="191344" y="94412"/>
            <a:ext cx="10142468" cy="206985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Max is 14 years old. He does not attend mainstream school. </a:t>
            </a:r>
          </a:p>
          <a:p>
            <a:pPr algn="ctr"/>
            <a:r>
              <a:rPr lang="en-AU" dirty="0"/>
              <a:t>He had a good knowledge about the harmful effects of smoking. </a:t>
            </a:r>
          </a:p>
          <a:p>
            <a:pPr algn="ctr"/>
            <a:r>
              <a:rPr lang="en-AU" dirty="0"/>
              <a:t>He first tried a cigarette in late primary school. </a:t>
            </a:r>
          </a:p>
          <a:p>
            <a:pPr algn="ctr"/>
            <a:r>
              <a:rPr lang="en-AU" dirty="0"/>
              <a:t>By grade 7 he was smoking regularly.</a:t>
            </a:r>
          </a:p>
        </p:txBody>
      </p:sp>
    </p:spTree>
    <p:extLst>
      <p:ext uri="{BB962C8B-B14F-4D97-AF65-F5344CB8AC3E}">
        <p14:creationId xmlns:p14="http://schemas.microsoft.com/office/powerpoint/2010/main" val="378739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circle(in)">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object 2"/>
          <p:cNvSpPr/>
          <p:nvPr/>
        </p:nvSpPr>
        <p:spPr>
          <a:xfrm>
            <a:off x="670559" y="3454684"/>
            <a:ext cx="1315720" cy="1257300"/>
          </a:xfrm>
          <a:custGeom>
            <a:avLst/>
            <a:gdLst/>
            <a:ahLst/>
            <a:cxnLst/>
            <a:rect l="l" t="t" r="r" b="b"/>
            <a:pathLst>
              <a:path w="1315720" h="1257300">
                <a:moveTo>
                  <a:pt x="1189482" y="0"/>
                </a:moveTo>
                <a:lnTo>
                  <a:pt x="125730" y="0"/>
                </a:lnTo>
                <a:lnTo>
                  <a:pt x="76788" y="9879"/>
                </a:lnTo>
                <a:lnTo>
                  <a:pt x="36823" y="36823"/>
                </a:lnTo>
                <a:lnTo>
                  <a:pt x="9879" y="76788"/>
                </a:lnTo>
                <a:lnTo>
                  <a:pt x="0" y="125729"/>
                </a:lnTo>
                <a:lnTo>
                  <a:pt x="0" y="1131569"/>
                </a:lnTo>
                <a:lnTo>
                  <a:pt x="9879" y="1180511"/>
                </a:lnTo>
                <a:lnTo>
                  <a:pt x="36823" y="1220476"/>
                </a:lnTo>
                <a:lnTo>
                  <a:pt x="76788" y="1247420"/>
                </a:lnTo>
                <a:lnTo>
                  <a:pt x="125730" y="1257299"/>
                </a:lnTo>
                <a:lnTo>
                  <a:pt x="1189482" y="1257299"/>
                </a:lnTo>
                <a:lnTo>
                  <a:pt x="1238423" y="1247420"/>
                </a:lnTo>
                <a:lnTo>
                  <a:pt x="1278388" y="1220476"/>
                </a:lnTo>
                <a:lnTo>
                  <a:pt x="1305332" y="1180511"/>
                </a:lnTo>
                <a:lnTo>
                  <a:pt x="1315212" y="1131569"/>
                </a:lnTo>
                <a:lnTo>
                  <a:pt x="1315212" y="125729"/>
                </a:lnTo>
                <a:lnTo>
                  <a:pt x="1305332" y="76788"/>
                </a:lnTo>
                <a:lnTo>
                  <a:pt x="1278388" y="36823"/>
                </a:lnTo>
                <a:lnTo>
                  <a:pt x="1238423" y="9879"/>
                </a:lnTo>
                <a:lnTo>
                  <a:pt x="1189482" y="0"/>
                </a:lnTo>
                <a:close/>
              </a:path>
            </a:pathLst>
          </a:custGeom>
          <a:solidFill>
            <a:srgbClr val="5B9BD4"/>
          </a:solidFill>
        </p:spPr>
        <p:txBody>
          <a:bodyPr wrap="square" lIns="0" tIns="0" rIns="0" bIns="0" rtlCol="0"/>
          <a:lstStyle/>
          <a:p>
            <a:endParaRPr/>
          </a:p>
        </p:txBody>
      </p:sp>
      <p:sp>
        <p:nvSpPr>
          <p:cNvPr id="3" name="object 3"/>
          <p:cNvSpPr txBox="1"/>
          <p:nvPr/>
        </p:nvSpPr>
        <p:spPr>
          <a:xfrm>
            <a:off x="812513" y="3671462"/>
            <a:ext cx="1032510" cy="691515"/>
          </a:xfrm>
          <a:prstGeom prst="rect">
            <a:avLst/>
          </a:prstGeom>
        </p:spPr>
        <p:txBody>
          <a:bodyPr vert="horz" wrap="square" lIns="0" tIns="106680" rIns="0" bIns="0" rtlCol="0">
            <a:spAutoFit/>
          </a:bodyPr>
          <a:lstStyle/>
          <a:p>
            <a:pPr marL="70485">
              <a:lnSpc>
                <a:spcPct val="100000"/>
              </a:lnSpc>
              <a:spcBef>
                <a:spcPts val="840"/>
              </a:spcBef>
            </a:pPr>
            <a:r>
              <a:rPr sz="1400" b="1" spc="-5" dirty="0">
                <a:solidFill>
                  <a:srgbClr val="FFFFFF"/>
                </a:solidFill>
                <a:latin typeface="Calibri"/>
                <a:cs typeface="Calibri"/>
              </a:rPr>
              <a:t>13</a:t>
            </a:r>
            <a:r>
              <a:rPr sz="1400" b="1" spc="-45" dirty="0">
                <a:solidFill>
                  <a:srgbClr val="FFFFFF"/>
                </a:solidFill>
                <a:latin typeface="Calibri"/>
                <a:cs typeface="Calibri"/>
              </a:rPr>
              <a:t> </a:t>
            </a:r>
            <a:r>
              <a:rPr sz="1400" b="1" spc="-5" dirty="0">
                <a:solidFill>
                  <a:srgbClr val="FFFFFF"/>
                </a:solidFill>
                <a:latin typeface="Calibri"/>
                <a:cs typeface="Calibri"/>
              </a:rPr>
              <a:t>years</a:t>
            </a:r>
            <a:r>
              <a:rPr sz="1400" b="1" spc="-65" dirty="0">
                <a:solidFill>
                  <a:srgbClr val="FFFFFF"/>
                </a:solidFill>
                <a:latin typeface="Calibri"/>
                <a:cs typeface="Calibri"/>
              </a:rPr>
              <a:t> </a:t>
            </a:r>
            <a:r>
              <a:rPr sz="1400" b="1" dirty="0">
                <a:solidFill>
                  <a:srgbClr val="FFFFFF"/>
                </a:solidFill>
                <a:latin typeface="Calibri"/>
                <a:cs typeface="Calibri"/>
              </a:rPr>
              <a:t>old</a:t>
            </a:r>
            <a:endParaRPr sz="1400">
              <a:latin typeface="Calibri"/>
              <a:cs typeface="Calibri"/>
            </a:endParaRPr>
          </a:p>
          <a:p>
            <a:pPr marL="12700" marR="5080" indent="39370">
              <a:lnSpc>
                <a:spcPts val="1100"/>
              </a:lnSpc>
              <a:spcBef>
                <a:spcPts val="640"/>
              </a:spcBef>
            </a:pPr>
            <a:r>
              <a:rPr sz="1000" spc="-5" dirty="0">
                <a:solidFill>
                  <a:srgbClr val="FFFFFF"/>
                </a:solidFill>
                <a:latin typeface="Calibri"/>
                <a:cs typeface="Calibri"/>
              </a:rPr>
              <a:t>- Experimentation </a:t>
            </a:r>
            <a:r>
              <a:rPr sz="1000" dirty="0">
                <a:solidFill>
                  <a:srgbClr val="FFFFFF"/>
                </a:solidFill>
                <a:latin typeface="Calibri"/>
                <a:cs typeface="Calibri"/>
              </a:rPr>
              <a:t> </a:t>
            </a:r>
            <a:r>
              <a:rPr sz="1000" spc="-5" dirty="0">
                <a:solidFill>
                  <a:srgbClr val="FFFFFF"/>
                </a:solidFill>
                <a:latin typeface="Calibri"/>
                <a:cs typeface="Calibri"/>
              </a:rPr>
              <a:t>with</a:t>
            </a:r>
            <a:r>
              <a:rPr sz="1000" spc="-35" dirty="0">
                <a:solidFill>
                  <a:srgbClr val="FFFFFF"/>
                </a:solidFill>
                <a:latin typeface="Calibri"/>
                <a:cs typeface="Calibri"/>
              </a:rPr>
              <a:t> </a:t>
            </a:r>
            <a:r>
              <a:rPr sz="1000" spc="-5" dirty="0">
                <a:solidFill>
                  <a:srgbClr val="FFFFFF"/>
                </a:solidFill>
                <a:latin typeface="Calibri"/>
                <a:cs typeface="Calibri"/>
              </a:rPr>
              <a:t>smoking</a:t>
            </a:r>
            <a:r>
              <a:rPr sz="1000" spc="-30" dirty="0">
                <a:solidFill>
                  <a:srgbClr val="FFFFFF"/>
                </a:solidFill>
                <a:latin typeface="Calibri"/>
                <a:cs typeface="Calibri"/>
              </a:rPr>
              <a:t> </a:t>
            </a:r>
            <a:r>
              <a:rPr sz="1000" spc="-5" dirty="0">
                <a:solidFill>
                  <a:srgbClr val="FFFFFF"/>
                </a:solidFill>
                <a:latin typeface="Calibri"/>
                <a:cs typeface="Calibri"/>
              </a:rPr>
              <a:t>starts</a:t>
            </a:r>
            <a:endParaRPr sz="1000">
              <a:latin typeface="Calibri"/>
              <a:cs typeface="Calibri"/>
            </a:endParaRPr>
          </a:p>
        </p:txBody>
      </p:sp>
      <p:grpSp>
        <p:nvGrpSpPr>
          <p:cNvPr id="33" name="Group 32">
            <a:extLst>
              <a:ext uri="{FF2B5EF4-FFF2-40B4-BE49-F238E27FC236}">
                <a16:creationId xmlns:a16="http://schemas.microsoft.com/office/drawing/2014/main" id="{FC7E6787-0705-FE47-9B9B-1C4F8EC6228A}"/>
              </a:ext>
            </a:extLst>
          </p:cNvPr>
          <p:cNvGrpSpPr/>
          <p:nvPr/>
        </p:nvGrpSpPr>
        <p:grpSpPr>
          <a:xfrm>
            <a:off x="2116835" y="3454684"/>
            <a:ext cx="1708531" cy="1257300"/>
            <a:chOff x="2116835" y="2976372"/>
            <a:chExt cx="1708531" cy="1257300"/>
          </a:xfrm>
        </p:grpSpPr>
        <p:sp>
          <p:nvSpPr>
            <p:cNvPr id="4" name="object 4"/>
            <p:cNvSpPr/>
            <p:nvPr/>
          </p:nvSpPr>
          <p:spPr>
            <a:xfrm>
              <a:off x="2116835" y="3442715"/>
              <a:ext cx="279400" cy="326390"/>
            </a:xfrm>
            <a:custGeom>
              <a:avLst/>
              <a:gdLst/>
              <a:ahLst/>
              <a:cxnLst/>
              <a:rect l="l" t="t" r="r" b="b"/>
              <a:pathLst>
                <a:path w="279400" h="326389">
                  <a:moveTo>
                    <a:pt x="139446" y="0"/>
                  </a:moveTo>
                  <a:lnTo>
                    <a:pt x="139446" y="65227"/>
                  </a:lnTo>
                  <a:lnTo>
                    <a:pt x="0" y="65227"/>
                  </a:lnTo>
                  <a:lnTo>
                    <a:pt x="0" y="260908"/>
                  </a:lnTo>
                  <a:lnTo>
                    <a:pt x="139446" y="260908"/>
                  </a:lnTo>
                  <a:lnTo>
                    <a:pt x="139446" y="326136"/>
                  </a:lnTo>
                  <a:lnTo>
                    <a:pt x="278892" y="163068"/>
                  </a:lnTo>
                  <a:lnTo>
                    <a:pt x="139446" y="0"/>
                  </a:lnTo>
                  <a:close/>
                </a:path>
              </a:pathLst>
            </a:custGeom>
            <a:solidFill>
              <a:srgbClr val="5B9BD4"/>
            </a:solidFill>
          </p:spPr>
          <p:txBody>
            <a:bodyPr wrap="square" lIns="0" tIns="0" rIns="0" bIns="0" rtlCol="0"/>
            <a:lstStyle/>
            <a:p>
              <a:endParaRPr/>
            </a:p>
          </p:txBody>
        </p:sp>
        <p:sp>
          <p:nvSpPr>
            <p:cNvPr id="5" name="object 5"/>
            <p:cNvSpPr/>
            <p:nvPr/>
          </p:nvSpPr>
          <p:spPr>
            <a:xfrm>
              <a:off x="2511551" y="2976372"/>
              <a:ext cx="1313815" cy="1257300"/>
            </a:xfrm>
            <a:custGeom>
              <a:avLst/>
              <a:gdLst/>
              <a:ahLst/>
              <a:cxnLst/>
              <a:rect l="l" t="t" r="r" b="b"/>
              <a:pathLst>
                <a:path w="1313814" h="1257300">
                  <a:moveTo>
                    <a:pt x="1187958" y="0"/>
                  </a:moveTo>
                  <a:lnTo>
                    <a:pt x="125730" y="0"/>
                  </a:lnTo>
                  <a:lnTo>
                    <a:pt x="76788" y="9879"/>
                  </a:lnTo>
                  <a:lnTo>
                    <a:pt x="36823" y="36823"/>
                  </a:lnTo>
                  <a:lnTo>
                    <a:pt x="9879" y="76788"/>
                  </a:lnTo>
                  <a:lnTo>
                    <a:pt x="0" y="125729"/>
                  </a:lnTo>
                  <a:lnTo>
                    <a:pt x="0" y="1131569"/>
                  </a:lnTo>
                  <a:lnTo>
                    <a:pt x="9879" y="1180511"/>
                  </a:lnTo>
                  <a:lnTo>
                    <a:pt x="36823" y="1220476"/>
                  </a:lnTo>
                  <a:lnTo>
                    <a:pt x="76788" y="1247420"/>
                  </a:lnTo>
                  <a:lnTo>
                    <a:pt x="125730" y="1257299"/>
                  </a:lnTo>
                  <a:lnTo>
                    <a:pt x="1187958" y="1257299"/>
                  </a:lnTo>
                  <a:lnTo>
                    <a:pt x="1236899" y="1247420"/>
                  </a:lnTo>
                  <a:lnTo>
                    <a:pt x="1276864" y="1220476"/>
                  </a:lnTo>
                  <a:lnTo>
                    <a:pt x="1303808" y="1180511"/>
                  </a:lnTo>
                  <a:lnTo>
                    <a:pt x="1313688" y="1131569"/>
                  </a:lnTo>
                  <a:lnTo>
                    <a:pt x="1313688" y="125729"/>
                  </a:lnTo>
                  <a:lnTo>
                    <a:pt x="1303808" y="76788"/>
                  </a:lnTo>
                  <a:lnTo>
                    <a:pt x="1276864" y="36823"/>
                  </a:lnTo>
                  <a:lnTo>
                    <a:pt x="1236899" y="9879"/>
                  </a:lnTo>
                  <a:lnTo>
                    <a:pt x="1187958" y="0"/>
                  </a:lnTo>
                  <a:close/>
                </a:path>
              </a:pathLst>
            </a:custGeom>
            <a:solidFill>
              <a:srgbClr val="9DC3E6"/>
            </a:solidFill>
          </p:spPr>
          <p:txBody>
            <a:bodyPr wrap="square" lIns="0" tIns="0" rIns="0" bIns="0" rtlCol="0"/>
            <a:lstStyle/>
            <a:p>
              <a:endParaRPr/>
            </a:p>
          </p:txBody>
        </p:sp>
        <p:sp>
          <p:nvSpPr>
            <p:cNvPr id="6" name="object 6"/>
            <p:cNvSpPr txBox="1"/>
            <p:nvPr/>
          </p:nvSpPr>
          <p:spPr>
            <a:xfrm>
              <a:off x="2628292" y="3123394"/>
              <a:ext cx="1078865" cy="830580"/>
            </a:xfrm>
            <a:prstGeom prst="rect">
              <a:avLst/>
            </a:prstGeom>
          </p:spPr>
          <p:txBody>
            <a:bodyPr vert="horz" wrap="square" lIns="0" tIns="106680" rIns="0" bIns="0" rtlCol="0">
              <a:spAutoFit/>
            </a:bodyPr>
            <a:lstStyle/>
            <a:p>
              <a:pPr algn="ctr">
                <a:lnSpc>
                  <a:spcPct val="100000"/>
                </a:lnSpc>
                <a:spcBef>
                  <a:spcPts val="840"/>
                </a:spcBef>
              </a:pPr>
              <a:r>
                <a:rPr sz="1400" b="1" spc="-5" dirty="0">
                  <a:solidFill>
                    <a:srgbClr val="FFFFFF"/>
                  </a:solidFill>
                  <a:latin typeface="Calibri"/>
                  <a:cs typeface="Calibri"/>
                </a:rPr>
                <a:t>14</a:t>
              </a:r>
              <a:r>
                <a:rPr sz="1400" b="1" spc="-15" dirty="0">
                  <a:solidFill>
                    <a:srgbClr val="FFFFFF"/>
                  </a:solidFill>
                  <a:latin typeface="Calibri"/>
                  <a:cs typeface="Calibri"/>
                </a:rPr>
                <a:t> </a:t>
              </a:r>
              <a:r>
                <a:rPr sz="1400" b="1" spc="-5" dirty="0">
                  <a:solidFill>
                    <a:srgbClr val="FFFFFF"/>
                  </a:solidFill>
                  <a:latin typeface="Calibri"/>
                  <a:cs typeface="Calibri"/>
                </a:rPr>
                <a:t>years</a:t>
              </a:r>
              <a:r>
                <a:rPr sz="1400" b="1" spc="-35" dirty="0">
                  <a:solidFill>
                    <a:srgbClr val="FFFFFF"/>
                  </a:solidFill>
                  <a:latin typeface="Calibri"/>
                  <a:cs typeface="Calibri"/>
                </a:rPr>
                <a:t> </a:t>
              </a:r>
              <a:r>
                <a:rPr sz="1400" b="1" dirty="0">
                  <a:solidFill>
                    <a:srgbClr val="FFFFFF"/>
                  </a:solidFill>
                  <a:latin typeface="Calibri"/>
                  <a:cs typeface="Calibri"/>
                </a:rPr>
                <a:t>old</a:t>
              </a:r>
              <a:endParaRPr sz="1400" dirty="0">
                <a:latin typeface="Calibri"/>
                <a:cs typeface="Calibri"/>
              </a:endParaRPr>
            </a:p>
            <a:p>
              <a:pPr marL="12700" marR="5080" indent="635" algn="ctr">
                <a:lnSpc>
                  <a:spcPct val="91500"/>
                </a:lnSpc>
                <a:spcBef>
                  <a:spcPts val="620"/>
                </a:spcBef>
              </a:pPr>
              <a:r>
                <a:rPr sz="1000" spc="-5" dirty="0">
                  <a:solidFill>
                    <a:srgbClr val="FFFFFF"/>
                  </a:solidFill>
                  <a:latin typeface="Calibri"/>
                  <a:cs typeface="Calibri"/>
                </a:rPr>
                <a:t>- </a:t>
              </a:r>
              <a:r>
                <a:rPr lang="en-AU" sz="1000" spc="-5" dirty="0">
                  <a:solidFill>
                    <a:srgbClr val="FFFFFF"/>
                  </a:solidFill>
                  <a:latin typeface="Calibri"/>
                  <a:cs typeface="Calibri"/>
                </a:rPr>
                <a:t> A</a:t>
              </a:r>
              <a:r>
                <a:rPr sz="1000" spc="-5" dirty="0" err="1">
                  <a:solidFill>
                    <a:srgbClr val="FFFFFF"/>
                  </a:solidFill>
                  <a:latin typeface="Calibri"/>
                  <a:cs typeface="Calibri"/>
                </a:rPr>
                <a:t>verage</a:t>
              </a:r>
              <a:r>
                <a:rPr sz="1000" spc="-5" dirty="0">
                  <a:solidFill>
                    <a:srgbClr val="FFFFFF"/>
                  </a:solidFill>
                  <a:latin typeface="Calibri"/>
                  <a:cs typeface="Calibri"/>
                </a:rPr>
                <a:t> </a:t>
              </a:r>
              <a:r>
                <a:rPr sz="1000" dirty="0">
                  <a:solidFill>
                    <a:srgbClr val="FFFFFF"/>
                  </a:solidFill>
                  <a:latin typeface="Calibri"/>
                  <a:cs typeface="Calibri"/>
                </a:rPr>
                <a:t> </a:t>
              </a:r>
              <a:r>
                <a:rPr sz="1000" spc="-5" dirty="0">
                  <a:solidFill>
                    <a:srgbClr val="FFFFFF"/>
                  </a:solidFill>
                  <a:latin typeface="Calibri"/>
                  <a:cs typeface="Calibri"/>
                </a:rPr>
                <a:t>age of smoking </a:t>
              </a:r>
              <a:r>
                <a:rPr sz="1000" dirty="0">
                  <a:solidFill>
                    <a:srgbClr val="FFFFFF"/>
                  </a:solidFill>
                  <a:latin typeface="Calibri"/>
                  <a:cs typeface="Calibri"/>
                </a:rPr>
                <a:t> </a:t>
              </a:r>
              <a:r>
                <a:rPr sz="1000" spc="-5" dirty="0">
                  <a:solidFill>
                    <a:srgbClr val="FFFFFF"/>
                  </a:solidFill>
                  <a:latin typeface="Calibri"/>
                  <a:cs typeface="Calibri"/>
                </a:rPr>
                <a:t>up</a:t>
              </a:r>
              <a:r>
                <a:rPr lang="en-AU" sz="1000" spc="-5" dirty="0">
                  <a:solidFill>
                    <a:srgbClr val="FFFFFF"/>
                  </a:solidFill>
                  <a:latin typeface="Calibri"/>
                  <a:cs typeface="Calibri"/>
                </a:rPr>
                <a:t>t</a:t>
              </a:r>
              <a:r>
                <a:rPr sz="1000" spc="-5" dirty="0">
                  <a:solidFill>
                    <a:srgbClr val="FFFFFF"/>
                  </a:solidFill>
                  <a:latin typeface="Calibri"/>
                  <a:cs typeface="Calibri"/>
                </a:rPr>
                <a:t>a</a:t>
              </a:r>
              <a:r>
                <a:rPr lang="en-AU" sz="1000" spc="-5" dirty="0">
                  <a:solidFill>
                    <a:srgbClr val="FFFFFF"/>
                  </a:solidFill>
                  <a:latin typeface="Calibri"/>
                  <a:cs typeface="Calibri"/>
                </a:rPr>
                <a:t>k</a:t>
              </a:r>
              <a:r>
                <a:rPr sz="1000" spc="-5" dirty="0">
                  <a:solidFill>
                    <a:srgbClr val="FFFFFF"/>
                  </a:solidFill>
                  <a:latin typeface="Calibri"/>
                  <a:cs typeface="Calibri"/>
                </a:rPr>
                <a:t>e</a:t>
              </a:r>
              <a:r>
                <a:rPr sz="1000" spc="-35" dirty="0">
                  <a:solidFill>
                    <a:srgbClr val="FFFFFF"/>
                  </a:solidFill>
                  <a:latin typeface="Calibri"/>
                  <a:cs typeface="Calibri"/>
                </a:rPr>
                <a:t> </a:t>
              </a:r>
              <a:r>
                <a:rPr sz="1000" spc="-5" dirty="0">
                  <a:solidFill>
                    <a:srgbClr val="FFFFFF"/>
                  </a:solidFill>
                  <a:latin typeface="Calibri"/>
                  <a:cs typeface="Calibri"/>
                </a:rPr>
                <a:t>around</a:t>
              </a:r>
              <a:r>
                <a:rPr sz="1000" spc="-20" dirty="0">
                  <a:solidFill>
                    <a:srgbClr val="FFFFFF"/>
                  </a:solidFill>
                  <a:latin typeface="Calibri"/>
                  <a:cs typeface="Calibri"/>
                </a:rPr>
                <a:t> </a:t>
              </a:r>
              <a:r>
                <a:rPr sz="1000" spc="-10" dirty="0">
                  <a:solidFill>
                    <a:srgbClr val="FFFFFF"/>
                  </a:solidFill>
                  <a:latin typeface="Calibri"/>
                  <a:cs typeface="Calibri"/>
                </a:rPr>
                <a:t>1997</a:t>
              </a:r>
              <a:endParaRPr sz="1000" dirty="0">
                <a:latin typeface="Calibri"/>
                <a:cs typeface="Calibri"/>
              </a:endParaRPr>
            </a:p>
          </p:txBody>
        </p:sp>
      </p:grpSp>
      <p:grpSp>
        <p:nvGrpSpPr>
          <p:cNvPr id="34" name="Group 33">
            <a:extLst>
              <a:ext uri="{FF2B5EF4-FFF2-40B4-BE49-F238E27FC236}">
                <a16:creationId xmlns:a16="http://schemas.microsoft.com/office/drawing/2014/main" id="{4F0F030C-4163-3649-BC78-285411E8C7BF}"/>
              </a:ext>
            </a:extLst>
          </p:cNvPr>
          <p:cNvGrpSpPr/>
          <p:nvPr/>
        </p:nvGrpSpPr>
        <p:grpSpPr>
          <a:xfrm>
            <a:off x="3957828" y="3454684"/>
            <a:ext cx="1708912" cy="1257300"/>
            <a:chOff x="3957828" y="2976372"/>
            <a:chExt cx="1708912" cy="1257300"/>
          </a:xfrm>
        </p:grpSpPr>
        <p:sp>
          <p:nvSpPr>
            <p:cNvPr id="7" name="object 7"/>
            <p:cNvSpPr/>
            <p:nvPr/>
          </p:nvSpPr>
          <p:spPr>
            <a:xfrm>
              <a:off x="3957828" y="3442715"/>
              <a:ext cx="277495" cy="326390"/>
            </a:xfrm>
            <a:custGeom>
              <a:avLst/>
              <a:gdLst/>
              <a:ahLst/>
              <a:cxnLst/>
              <a:rect l="l" t="t" r="r" b="b"/>
              <a:pathLst>
                <a:path w="277495" h="326389">
                  <a:moveTo>
                    <a:pt x="138684" y="0"/>
                  </a:moveTo>
                  <a:lnTo>
                    <a:pt x="138684" y="65227"/>
                  </a:lnTo>
                  <a:lnTo>
                    <a:pt x="0" y="65227"/>
                  </a:lnTo>
                  <a:lnTo>
                    <a:pt x="0" y="260908"/>
                  </a:lnTo>
                  <a:lnTo>
                    <a:pt x="138684" y="260908"/>
                  </a:lnTo>
                  <a:lnTo>
                    <a:pt x="138684" y="326136"/>
                  </a:lnTo>
                  <a:lnTo>
                    <a:pt x="277368" y="163068"/>
                  </a:lnTo>
                  <a:lnTo>
                    <a:pt x="138684" y="0"/>
                  </a:lnTo>
                  <a:close/>
                </a:path>
              </a:pathLst>
            </a:custGeom>
            <a:solidFill>
              <a:srgbClr val="53CCCD"/>
            </a:solidFill>
          </p:spPr>
          <p:txBody>
            <a:bodyPr wrap="square" lIns="0" tIns="0" rIns="0" bIns="0" rtlCol="0"/>
            <a:lstStyle/>
            <a:p>
              <a:endParaRPr/>
            </a:p>
          </p:txBody>
        </p:sp>
        <p:sp>
          <p:nvSpPr>
            <p:cNvPr id="8" name="object 8"/>
            <p:cNvSpPr/>
            <p:nvPr/>
          </p:nvSpPr>
          <p:spPr>
            <a:xfrm>
              <a:off x="4351020" y="2976372"/>
              <a:ext cx="1315720" cy="1257300"/>
            </a:xfrm>
            <a:custGeom>
              <a:avLst/>
              <a:gdLst/>
              <a:ahLst/>
              <a:cxnLst/>
              <a:rect l="l" t="t" r="r" b="b"/>
              <a:pathLst>
                <a:path w="1315720" h="1257300">
                  <a:moveTo>
                    <a:pt x="1189482" y="0"/>
                  </a:moveTo>
                  <a:lnTo>
                    <a:pt x="125730" y="0"/>
                  </a:lnTo>
                  <a:lnTo>
                    <a:pt x="76788" y="9879"/>
                  </a:lnTo>
                  <a:lnTo>
                    <a:pt x="36823" y="36823"/>
                  </a:lnTo>
                  <a:lnTo>
                    <a:pt x="9879" y="76788"/>
                  </a:lnTo>
                  <a:lnTo>
                    <a:pt x="0" y="125729"/>
                  </a:lnTo>
                  <a:lnTo>
                    <a:pt x="0" y="1131569"/>
                  </a:lnTo>
                  <a:lnTo>
                    <a:pt x="9879" y="1180511"/>
                  </a:lnTo>
                  <a:lnTo>
                    <a:pt x="36823" y="1220476"/>
                  </a:lnTo>
                  <a:lnTo>
                    <a:pt x="76788" y="1247420"/>
                  </a:lnTo>
                  <a:lnTo>
                    <a:pt x="125730" y="1257299"/>
                  </a:lnTo>
                  <a:lnTo>
                    <a:pt x="1189482" y="1257299"/>
                  </a:lnTo>
                  <a:lnTo>
                    <a:pt x="1238423" y="1247420"/>
                  </a:lnTo>
                  <a:lnTo>
                    <a:pt x="1278388" y="1220476"/>
                  </a:lnTo>
                  <a:lnTo>
                    <a:pt x="1305332" y="1180511"/>
                  </a:lnTo>
                  <a:lnTo>
                    <a:pt x="1315212" y="1131569"/>
                  </a:lnTo>
                  <a:lnTo>
                    <a:pt x="1315212" y="125729"/>
                  </a:lnTo>
                  <a:lnTo>
                    <a:pt x="1305332" y="76788"/>
                  </a:lnTo>
                  <a:lnTo>
                    <a:pt x="1278388" y="36823"/>
                  </a:lnTo>
                  <a:lnTo>
                    <a:pt x="1238423" y="9879"/>
                  </a:lnTo>
                  <a:lnTo>
                    <a:pt x="1189482" y="0"/>
                  </a:lnTo>
                  <a:close/>
                </a:path>
              </a:pathLst>
            </a:custGeom>
            <a:solidFill>
              <a:srgbClr val="00CC99"/>
            </a:solidFill>
          </p:spPr>
          <p:txBody>
            <a:bodyPr wrap="square" lIns="0" tIns="0" rIns="0" bIns="0" rtlCol="0"/>
            <a:lstStyle/>
            <a:p>
              <a:endParaRPr/>
            </a:p>
          </p:txBody>
        </p:sp>
      </p:grpSp>
      <p:sp>
        <p:nvSpPr>
          <p:cNvPr id="9" name="object 9"/>
          <p:cNvSpPr txBox="1"/>
          <p:nvPr/>
        </p:nvSpPr>
        <p:spPr>
          <a:xfrm>
            <a:off x="4468543" y="3733345"/>
            <a:ext cx="1079500" cy="660400"/>
          </a:xfrm>
          <a:prstGeom prst="rect">
            <a:avLst/>
          </a:prstGeom>
        </p:spPr>
        <p:txBody>
          <a:bodyPr vert="horz" wrap="square" lIns="0" tIns="13335" rIns="0" bIns="0" rtlCol="0">
            <a:spAutoFit/>
          </a:bodyPr>
          <a:lstStyle/>
          <a:p>
            <a:pPr algn="ctr">
              <a:lnSpc>
                <a:spcPts val="1639"/>
              </a:lnSpc>
              <a:spcBef>
                <a:spcPts val="105"/>
              </a:spcBef>
            </a:pPr>
            <a:r>
              <a:rPr sz="1400" b="1" spc="-5" dirty="0">
                <a:solidFill>
                  <a:srgbClr val="FFFFFF"/>
                </a:solidFill>
                <a:latin typeface="Calibri"/>
                <a:cs typeface="Calibri"/>
              </a:rPr>
              <a:t>16</a:t>
            </a:r>
            <a:r>
              <a:rPr sz="1400" b="1" spc="-15" dirty="0">
                <a:solidFill>
                  <a:srgbClr val="FFFFFF"/>
                </a:solidFill>
                <a:latin typeface="Calibri"/>
                <a:cs typeface="Calibri"/>
              </a:rPr>
              <a:t> </a:t>
            </a:r>
            <a:r>
              <a:rPr sz="1400" b="1" spc="-5" dirty="0">
                <a:solidFill>
                  <a:srgbClr val="FFFFFF"/>
                </a:solidFill>
                <a:latin typeface="Calibri"/>
                <a:cs typeface="Calibri"/>
              </a:rPr>
              <a:t>years</a:t>
            </a:r>
            <a:r>
              <a:rPr sz="1400" b="1" spc="-35" dirty="0">
                <a:solidFill>
                  <a:srgbClr val="FFFFFF"/>
                </a:solidFill>
                <a:latin typeface="Calibri"/>
                <a:cs typeface="Calibri"/>
              </a:rPr>
              <a:t> </a:t>
            </a:r>
            <a:r>
              <a:rPr sz="1400" b="1" dirty="0">
                <a:solidFill>
                  <a:srgbClr val="FFFFFF"/>
                </a:solidFill>
                <a:latin typeface="Calibri"/>
                <a:cs typeface="Calibri"/>
              </a:rPr>
              <a:t>old</a:t>
            </a:r>
            <a:endParaRPr sz="1400">
              <a:latin typeface="Calibri"/>
              <a:cs typeface="Calibri"/>
            </a:endParaRPr>
          </a:p>
          <a:p>
            <a:pPr marL="12700" marR="5080" indent="-635" algn="ctr">
              <a:lnSpc>
                <a:spcPct val="91500"/>
              </a:lnSpc>
              <a:spcBef>
                <a:spcPts val="60"/>
              </a:spcBef>
            </a:pPr>
            <a:r>
              <a:rPr sz="1000" spc="-5" dirty="0">
                <a:solidFill>
                  <a:srgbClr val="FFFFFF"/>
                </a:solidFill>
                <a:latin typeface="Calibri"/>
                <a:cs typeface="Calibri"/>
              </a:rPr>
              <a:t>- </a:t>
            </a:r>
            <a:r>
              <a:rPr sz="1000" spc="-10" dirty="0">
                <a:solidFill>
                  <a:srgbClr val="FFFFFF"/>
                </a:solidFill>
                <a:latin typeface="Calibri"/>
                <a:cs typeface="Calibri"/>
              </a:rPr>
              <a:t>The </a:t>
            </a:r>
            <a:r>
              <a:rPr sz="1000" spc="-5" dirty="0">
                <a:solidFill>
                  <a:srgbClr val="FFFFFF"/>
                </a:solidFill>
                <a:latin typeface="Calibri"/>
                <a:cs typeface="Calibri"/>
              </a:rPr>
              <a:t>average age of </a:t>
            </a:r>
            <a:r>
              <a:rPr sz="1000" spc="-215" dirty="0">
                <a:solidFill>
                  <a:srgbClr val="FFFFFF"/>
                </a:solidFill>
                <a:latin typeface="Calibri"/>
                <a:cs typeface="Calibri"/>
              </a:rPr>
              <a:t> </a:t>
            </a:r>
            <a:r>
              <a:rPr sz="1000" spc="-5" dirty="0">
                <a:solidFill>
                  <a:srgbClr val="FFFFFF"/>
                </a:solidFill>
                <a:latin typeface="Calibri"/>
                <a:cs typeface="Calibri"/>
              </a:rPr>
              <a:t>smoking uptake is </a:t>
            </a:r>
            <a:r>
              <a:rPr sz="1000" dirty="0">
                <a:solidFill>
                  <a:srgbClr val="FFFFFF"/>
                </a:solidFill>
                <a:latin typeface="Calibri"/>
                <a:cs typeface="Calibri"/>
              </a:rPr>
              <a:t> </a:t>
            </a:r>
            <a:r>
              <a:rPr sz="1000" spc="-5" dirty="0">
                <a:solidFill>
                  <a:srgbClr val="FFFFFF"/>
                </a:solidFill>
                <a:latin typeface="Calibri"/>
                <a:cs typeface="Calibri"/>
              </a:rPr>
              <a:t>around</a:t>
            </a:r>
            <a:r>
              <a:rPr sz="1000" spc="-25" dirty="0">
                <a:solidFill>
                  <a:srgbClr val="FFFFFF"/>
                </a:solidFill>
                <a:latin typeface="Calibri"/>
                <a:cs typeface="Calibri"/>
              </a:rPr>
              <a:t> </a:t>
            </a:r>
            <a:r>
              <a:rPr sz="1000" spc="-5" dirty="0">
                <a:solidFill>
                  <a:srgbClr val="FFFFFF"/>
                </a:solidFill>
                <a:latin typeface="Calibri"/>
                <a:cs typeface="Calibri"/>
              </a:rPr>
              <a:t>16</a:t>
            </a:r>
            <a:r>
              <a:rPr sz="1000" spc="195" dirty="0">
                <a:solidFill>
                  <a:srgbClr val="FFFFFF"/>
                </a:solidFill>
                <a:latin typeface="Calibri"/>
                <a:cs typeface="Calibri"/>
              </a:rPr>
              <a:t> </a:t>
            </a:r>
            <a:r>
              <a:rPr sz="1000" spc="-5" dirty="0">
                <a:solidFill>
                  <a:srgbClr val="FFFFFF"/>
                </a:solidFill>
                <a:latin typeface="Calibri"/>
                <a:cs typeface="Calibri"/>
              </a:rPr>
              <a:t>years</a:t>
            </a:r>
            <a:r>
              <a:rPr sz="1000" spc="-10" dirty="0">
                <a:solidFill>
                  <a:srgbClr val="FFFFFF"/>
                </a:solidFill>
                <a:latin typeface="Calibri"/>
                <a:cs typeface="Calibri"/>
              </a:rPr>
              <a:t> </a:t>
            </a:r>
            <a:r>
              <a:rPr sz="1000" spc="-5" dirty="0">
                <a:solidFill>
                  <a:srgbClr val="FFFFFF"/>
                </a:solidFill>
                <a:latin typeface="Calibri"/>
                <a:cs typeface="Calibri"/>
              </a:rPr>
              <a:t>old</a:t>
            </a:r>
            <a:endParaRPr sz="1000">
              <a:latin typeface="Calibri"/>
              <a:cs typeface="Calibri"/>
            </a:endParaRPr>
          </a:p>
        </p:txBody>
      </p:sp>
      <p:sp>
        <p:nvSpPr>
          <p:cNvPr id="10" name="object 10"/>
          <p:cNvSpPr/>
          <p:nvPr/>
        </p:nvSpPr>
        <p:spPr>
          <a:xfrm>
            <a:off x="5797296" y="3921027"/>
            <a:ext cx="279400" cy="326390"/>
          </a:xfrm>
          <a:custGeom>
            <a:avLst/>
            <a:gdLst/>
            <a:ahLst/>
            <a:cxnLst/>
            <a:rect l="l" t="t" r="r" b="b"/>
            <a:pathLst>
              <a:path w="279400" h="326389">
                <a:moveTo>
                  <a:pt x="139446" y="0"/>
                </a:moveTo>
                <a:lnTo>
                  <a:pt x="139446" y="65227"/>
                </a:lnTo>
                <a:lnTo>
                  <a:pt x="0" y="65227"/>
                </a:lnTo>
                <a:lnTo>
                  <a:pt x="0" y="260908"/>
                </a:lnTo>
                <a:lnTo>
                  <a:pt x="139446" y="260908"/>
                </a:lnTo>
                <a:lnTo>
                  <a:pt x="139446" y="326136"/>
                </a:lnTo>
                <a:lnTo>
                  <a:pt x="278892" y="163068"/>
                </a:lnTo>
                <a:lnTo>
                  <a:pt x="139446" y="0"/>
                </a:lnTo>
                <a:close/>
              </a:path>
            </a:pathLst>
          </a:custGeom>
          <a:solidFill>
            <a:srgbClr val="4DC58D"/>
          </a:solidFill>
        </p:spPr>
        <p:txBody>
          <a:bodyPr wrap="square" lIns="0" tIns="0" rIns="0" bIns="0" rtlCol="0"/>
          <a:lstStyle/>
          <a:p>
            <a:endParaRPr/>
          </a:p>
        </p:txBody>
      </p:sp>
      <p:sp>
        <p:nvSpPr>
          <p:cNvPr id="11" name="object 11"/>
          <p:cNvSpPr/>
          <p:nvPr/>
        </p:nvSpPr>
        <p:spPr>
          <a:xfrm>
            <a:off x="6192011" y="3454684"/>
            <a:ext cx="1313815" cy="1257300"/>
          </a:xfrm>
          <a:custGeom>
            <a:avLst/>
            <a:gdLst/>
            <a:ahLst/>
            <a:cxnLst/>
            <a:rect l="l" t="t" r="r" b="b"/>
            <a:pathLst>
              <a:path w="1313815" h="1257300">
                <a:moveTo>
                  <a:pt x="1187958" y="0"/>
                </a:moveTo>
                <a:lnTo>
                  <a:pt x="125730" y="0"/>
                </a:lnTo>
                <a:lnTo>
                  <a:pt x="76788" y="9879"/>
                </a:lnTo>
                <a:lnTo>
                  <a:pt x="36823" y="36823"/>
                </a:lnTo>
                <a:lnTo>
                  <a:pt x="9879" y="76788"/>
                </a:lnTo>
                <a:lnTo>
                  <a:pt x="0" y="125729"/>
                </a:lnTo>
                <a:lnTo>
                  <a:pt x="0" y="1131569"/>
                </a:lnTo>
                <a:lnTo>
                  <a:pt x="9879" y="1180511"/>
                </a:lnTo>
                <a:lnTo>
                  <a:pt x="36823" y="1220476"/>
                </a:lnTo>
                <a:lnTo>
                  <a:pt x="76788" y="1247420"/>
                </a:lnTo>
                <a:lnTo>
                  <a:pt x="125730" y="1257299"/>
                </a:lnTo>
                <a:lnTo>
                  <a:pt x="1187958" y="1257299"/>
                </a:lnTo>
                <a:lnTo>
                  <a:pt x="1236899" y="1247420"/>
                </a:lnTo>
                <a:lnTo>
                  <a:pt x="1276864" y="1220476"/>
                </a:lnTo>
                <a:lnTo>
                  <a:pt x="1303808" y="1180511"/>
                </a:lnTo>
                <a:lnTo>
                  <a:pt x="1313688" y="1131569"/>
                </a:lnTo>
                <a:lnTo>
                  <a:pt x="1313688" y="125729"/>
                </a:lnTo>
                <a:lnTo>
                  <a:pt x="1303808" y="76788"/>
                </a:lnTo>
                <a:lnTo>
                  <a:pt x="1276864" y="36823"/>
                </a:lnTo>
                <a:lnTo>
                  <a:pt x="1236899" y="9879"/>
                </a:lnTo>
                <a:lnTo>
                  <a:pt x="1187958" y="0"/>
                </a:lnTo>
                <a:close/>
              </a:path>
            </a:pathLst>
          </a:custGeom>
          <a:solidFill>
            <a:srgbClr val="A9D18E"/>
          </a:solidFill>
        </p:spPr>
        <p:txBody>
          <a:bodyPr wrap="square" lIns="0" tIns="0" rIns="0" bIns="0" rtlCol="0"/>
          <a:lstStyle/>
          <a:p>
            <a:endParaRPr/>
          </a:p>
        </p:txBody>
      </p:sp>
      <p:sp>
        <p:nvSpPr>
          <p:cNvPr id="12" name="object 12"/>
          <p:cNvSpPr txBox="1"/>
          <p:nvPr/>
        </p:nvSpPr>
        <p:spPr>
          <a:xfrm>
            <a:off x="6304183" y="3733345"/>
            <a:ext cx="1087755" cy="660400"/>
          </a:xfrm>
          <a:prstGeom prst="rect">
            <a:avLst/>
          </a:prstGeom>
        </p:spPr>
        <p:txBody>
          <a:bodyPr vert="horz" wrap="square" lIns="0" tIns="13335" rIns="0" bIns="0" rtlCol="0">
            <a:spAutoFit/>
          </a:bodyPr>
          <a:lstStyle/>
          <a:p>
            <a:pPr algn="ctr">
              <a:lnSpc>
                <a:spcPts val="1639"/>
              </a:lnSpc>
              <a:spcBef>
                <a:spcPts val="105"/>
              </a:spcBef>
            </a:pPr>
            <a:r>
              <a:rPr sz="1400" b="1" spc="-5" dirty="0">
                <a:solidFill>
                  <a:srgbClr val="FFFFFF"/>
                </a:solidFill>
                <a:latin typeface="Calibri"/>
                <a:cs typeface="Calibri"/>
              </a:rPr>
              <a:t>17</a:t>
            </a:r>
            <a:r>
              <a:rPr sz="1400" b="1" spc="-15" dirty="0">
                <a:solidFill>
                  <a:srgbClr val="FFFFFF"/>
                </a:solidFill>
                <a:latin typeface="Calibri"/>
                <a:cs typeface="Calibri"/>
              </a:rPr>
              <a:t> </a:t>
            </a:r>
            <a:r>
              <a:rPr sz="1400" b="1" spc="-5" dirty="0">
                <a:solidFill>
                  <a:srgbClr val="FFFFFF"/>
                </a:solidFill>
                <a:latin typeface="Calibri"/>
                <a:cs typeface="Calibri"/>
              </a:rPr>
              <a:t>years</a:t>
            </a:r>
            <a:r>
              <a:rPr sz="1400" b="1" spc="-35" dirty="0">
                <a:solidFill>
                  <a:srgbClr val="FFFFFF"/>
                </a:solidFill>
                <a:latin typeface="Calibri"/>
                <a:cs typeface="Calibri"/>
              </a:rPr>
              <a:t> </a:t>
            </a:r>
            <a:r>
              <a:rPr sz="1400" b="1" dirty="0">
                <a:solidFill>
                  <a:srgbClr val="FFFFFF"/>
                </a:solidFill>
                <a:latin typeface="Calibri"/>
                <a:cs typeface="Calibri"/>
              </a:rPr>
              <a:t>old</a:t>
            </a:r>
            <a:endParaRPr sz="1400">
              <a:latin typeface="Calibri"/>
              <a:cs typeface="Calibri"/>
            </a:endParaRPr>
          </a:p>
          <a:p>
            <a:pPr marL="12700" marR="5080" algn="ctr">
              <a:lnSpc>
                <a:spcPct val="91500"/>
              </a:lnSpc>
              <a:spcBef>
                <a:spcPts val="60"/>
              </a:spcBef>
            </a:pPr>
            <a:r>
              <a:rPr sz="1000" spc="-5" dirty="0">
                <a:solidFill>
                  <a:srgbClr val="FFFFFF"/>
                </a:solidFill>
                <a:latin typeface="Calibri"/>
                <a:cs typeface="Calibri"/>
              </a:rPr>
              <a:t>-Many</a:t>
            </a:r>
            <a:r>
              <a:rPr sz="1000" spc="-30" dirty="0">
                <a:solidFill>
                  <a:srgbClr val="FFFFFF"/>
                </a:solidFill>
                <a:latin typeface="Calibri"/>
                <a:cs typeface="Calibri"/>
              </a:rPr>
              <a:t> </a:t>
            </a:r>
            <a:r>
              <a:rPr sz="1000" spc="-5" dirty="0">
                <a:solidFill>
                  <a:srgbClr val="FFFFFF"/>
                </a:solidFill>
                <a:latin typeface="Calibri"/>
                <a:cs typeface="Calibri"/>
              </a:rPr>
              <a:t>young</a:t>
            </a:r>
            <a:r>
              <a:rPr sz="1000" spc="-40" dirty="0">
                <a:solidFill>
                  <a:srgbClr val="FFFFFF"/>
                </a:solidFill>
                <a:latin typeface="Calibri"/>
                <a:cs typeface="Calibri"/>
              </a:rPr>
              <a:t> </a:t>
            </a:r>
            <a:r>
              <a:rPr sz="1000" spc="-5" dirty="0">
                <a:solidFill>
                  <a:srgbClr val="FFFFFF"/>
                </a:solidFill>
                <a:latin typeface="Calibri"/>
                <a:cs typeface="Calibri"/>
              </a:rPr>
              <a:t>people </a:t>
            </a:r>
            <a:r>
              <a:rPr sz="1000" spc="-215" dirty="0">
                <a:solidFill>
                  <a:srgbClr val="FFFFFF"/>
                </a:solidFill>
                <a:latin typeface="Calibri"/>
                <a:cs typeface="Calibri"/>
              </a:rPr>
              <a:t> </a:t>
            </a:r>
            <a:r>
              <a:rPr sz="1000" spc="-5" dirty="0">
                <a:solidFill>
                  <a:srgbClr val="FFFFFF"/>
                </a:solidFill>
                <a:latin typeface="Calibri"/>
                <a:cs typeface="Calibri"/>
              </a:rPr>
              <a:t>are already addicted </a:t>
            </a:r>
            <a:r>
              <a:rPr sz="1000" spc="-215" dirty="0">
                <a:solidFill>
                  <a:srgbClr val="FFFFFF"/>
                </a:solidFill>
                <a:latin typeface="Calibri"/>
                <a:cs typeface="Calibri"/>
              </a:rPr>
              <a:t> </a:t>
            </a:r>
            <a:r>
              <a:rPr sz="1000" spc="-5" dirty="0">
                <a:solidFill>
                  <a:srgbClr val="FFFFFF"/>
                </a:solidFill>
                <a:latin typeface="Calibri"/>
                <a:cs typeface="Calibri"/>
              </a:rPr>
              <a:t>to tobacco</a:t>
            </a:r>
            <a:endParaRPr sz="1000">
              <a:latin typeface="Calibri"/>
              <a:cs typeface="Calibri"/>
            </a:endParaRPr>
          </a:p>
        </p:txBody>
      </p:sp>
      <p:grpSp>
        <p:nvGrpSpPr>
          <p:cNvPr id="35" name="Group 34">
            <a:extLst>
              <a:ext uri="{FF2B5EF4-FFF2-40B4-BE49-F238E27FC236}">
                <a16:creationId xmlns:a16="http://schemas.microsoft.com/office/drawing/2014/main" id="{E53CD26C-A5FC-7544-84AD-BFC343EC01CA}"/>
              </a:ext>
            </a:extLst>
          </p:cNvPr>
          <p:cNvGrpSpPr/>
          <p:nvPr/>
        </p:nvGrpSpPr>
        <p:grpSpPr>
          <a:xfrm>
            <a:off x="7617998" y="3454684"/>
            <a:ext cx="1708912" cy="1257300"/>
            <a:chOff x="7638288" y="2976372"/>
            <a:chExt cx="1708912" cy="1257300"/>
          </a:xfrm>
        </p:grpSpPr>
        <p:sp>
          <p:nvSpPr>
            <p:cNvPr id="13" name="object 13"/>
            <p:cNvSpPr/>
            <p:nvPr/>
          </p:nvSpPr>
          <p:spPr>
            <a:xfrm>
              <a:off x="7638288" y="3442715"/>
              <a:ext cx="277495" cy="326390"/>
            </a:xfrm>
            <a:custGeom>
              <a:avLst/>
              <a:gdLst/>
              <a:ahLst/>
              <a:cxnLst/>
              <a:rect l="l" t="t" r="r" b="b"/>
              <a:pathLst>
                <a:path w="277495" h="326389">
                  <a:moveTo>
                    <a:pt x="138684" y="0"/>
                  </a:moveTo>
                  <a:lnTo>
                    <a:pt x="138684" y="65227"/>
                  </a:lnTo>
                  <a:lnTo>
                    <a:pt x="0" y="65227"/>
                  </a:lnTo>
                  <a:lnTo>
                    <a:pt x="0" y="260908"/>
                  </a:lnTo>
                  <a:lnTo>
                    <a:pt x="138684" y="260908"/>
                  </a:lnTo>
                  <a:lnTo>
                    <a:pt x="138684" y="326136"/>
                  </a:lnTo>
                  <a:lnTo>
                    <a:pt x="277368" y="163068"/>
                  </a:lnTo>
                  <a:lnTo>
                    <a:pt x="138684" y="0"/>
                  </a:lnTo>
                  <a:close/>
                </a:path>
              </a:pathLst>
            </a:custGeom>
            <a:solidFill>
              <a:srgbClr val="47BA4F"/>
            </a:solidFill>
          </p:spPr>
          <p:txBody>
            <a:bodyPr wrap="square" lIns="0" tIns="0" rIns="0" bIns="0" rtlCol="0"/>
            <a:lstStyle/>
            <a:p>
              <a:endParaRPr/>
            </a:p>
          </p:txBody>
        </p:sp>
        <p:sp>
          <p:nvSpPr>
            <p:cNvPr id="14" name="object 14"/>
            <p:cNvSpPr/>
            <p:nvPr/>
          </p:nvSpPr>
          <p:spPr>
            <a:xfrm>
              <a:off x="8031480" y="2976372"/>
              <a:ext cx="1315720" cy="1257300"/>
            </a:xfrm>
            <a:custGeom>
              <a:avLst/>
              <a:gdLst/>
              <a:ahLst/>
              <a:cxnLst/>
              <a:rect l="l" t="t" r="r" b="b"/>
              <a:pathLst>
                <a:path w="1315720" h="1257300">
                  <a:moveTo>
                    <a:pt x="1189482" y="0"/>
                  </a:moveTo>
                  <a:lnTo>
                    <a:pt x="125730" y="0"/>
                  </a:lnTo>
                  <a:lnTo>
                    <a:pt x="76788" y="9879"/>
                  </a:lnTo>
                  <a:lnTo>
                    <a:pt x="36823" y="36823"/>
                  </a:lnTo>
                  <a:lnTo>
                    <a:pt x="9879" y="76788"/>
                  </a:lnTo>
                  <a:lnTo>
                    <a:pt x="0" y="125729"/>
                  </a:lnTo>
                  <a:lnTo>
                    <a:pt x="0" y="1131569"/>
                  </a:lnTo>
                  <a:lnTo>
                    <a:pt x="9879" y="1180511"/>
                  </a:lnTo>
                  <a:lnTo>
                    <a:pt x="36823" y="1220476"/>
                  </a:lnTo>
                  <a:lnTo>
                    <a:pt x="76788" y="1247420"/>
                  </a:lnTo>
                  <a:lnTo>
                    <a:pt x="125730" y="1257299"/>
                  </a:lnTo>
                  <a:lnTo>
                    <a:pt x="1189482" y="1257299"/>
                  </a:lnTo>
                  <a:lnTo>
                    <a:pt x="1238423" y="1247420"/>
                  </a:lnTo>
                  <a:lnTo>
                    <a:pt x="1278388" y="1220476"/>
                  </a:lnTo>
                  <a:lnTo>
                    <a:pt x="1305332" y="1180511"/>
                  </a:lnTo>
                  <a:lnTo>
                    <a:pt x="1315212" y="1131569"/>
                  </a:lnTo>
                  <a:lnTo>
                    <a:pt x="1315212" y="125729"/>
                  </a:lnTo>
                  <a:lnTo>
                    <a:pt x="1305332" y="76788"/>
                  </a:lnTo>
                  <a:lnTo>
                    <a:pt x="1278388" y="36823"/>
                  </a:lnTo>
                  <a:lnTo>
                    <a:pt x="1238423" y="9879"/>
                  </a:lnTo>
                  <a:lnTo>
                    <a:pt x="1189482" y="0"/>
                  </a:lnTo>
                  <a:close/>
                </a:path>
              </a:pathLst>
            </a:custGeom>
            <a:solidFill>
              <a:srgbClr val="49B946"/>
            </a:solidFill>
          </p:spPr>
          <p:txBody>
            <a:bodyPr wrap="square" lIns="0" tIns="0" rIns="0" bIns="0" rtlCol="0"/>
            <a:lstStyle/>
            <a:p>
              <a:endParaRPr/>
            </a:p>
          </p:txBody>
        </p:sp>
        <p:sp>
          <p:nvSpPr>
            <p:cNvPr id="15" name="object 15"/>
            <p:cNvSpPr txBox="1"/>
            <p:nvPr/>
          </p:nvSpPr>
          <p:spPr>
            <a:xfrm>
              <a:off x="8129124" y="3185279"/>
              <a:ext cx="1119505" cy="800735"/>
            </a:xfrm>
            <a:prstGeom prst="rect">
              <a:avLst/>
            </a:prstGeom>
          </p:spPr>
          <p:txBody>
            <a:bodyPr vert="horz" wrap="square" lIns="0" tIns="13335" rIns="0" bIns="0" rtlCol="0">
              <a:spAutoFit/>
            </a:bodyPr>
            <a:lstStyle/>
            <a:p>
              <a:pPr algn="ctr">
                <a:lnSpc>
                  <a:spcPts val="1639"/>
                </a:lnSpc>
                <a:spcBef>
                  <a:spcPts val="105"/>
                </a:spcBef>
              </a:pPr>
              <a:r>
                <a:rPr sz="1400" b="1" spc="-5" dirty="0">
                  <a:solidFill>
                    <a:srgbClr val="FFFFFF"/>
                  </a:solidFill>
                  <a:latin typeface="Calibri"/>
                  <a:cs typeface="Calibri"/>
                </a:rPr>
                <a:t>18</a:t>
              </a:r>
              <a:r>
                <a:rPr sz="1400" b="1" spc="-15" dirty="0">
                  <a:solidFill>
                    <a:srgbClr val="FFFFFF"/>
                  </a:solidFill>
                  <a:latin typeface="Calibri"/>
                  <a:cs typeface="Calibri"/>
                </a:rPr>
                <a:t> </a:t>
              </a:r>
              <a:r>
                <a:rPr sz="1400" b="1" spc="-5" dirty="0">
                  <a:solidFill>
                    <a:srgbClr val="FFFFFF"/>
                  </a:solidFill>
                  <a:latin typeface="Calibri"/>
                  <a:cs typeface="Calibri"/>
                </a:rPr>
                <a:t>years</a:t>
              </a:r>
              <a:r>
                <a:rPr sz="1400" b="1" spc="-35" dirty="0">
                  <a:solidFill>
                    <a:srgbClr val="FFFFFF"/>
                  </a:solidFill>
                  <a:latin typeface="Calibri"/>
                  <a:cs typeface="Calibri"/>
                </a:rPr>
                <a:t> </a:t>
              </a:r>
              <a:r>
                <a:rPr sz="1400" b="1" dirty="0">
                  <a:solidFill>
                    <a:srgbClr val="FFFFFF"/>
                  </a:solidFill>
                  <a:latin typeface="Calibri"/>
                  <a:cs typeface="Calibri"/>
                </a:rPr>
                <a:t>old</a:t>
              </a:r>
              <a:endParaRPr sz="1400" dirty="0">
                <a:latin typeface="Calibri"/>
                <a:cs typeface="Calibri"/>
              </a:endParaRPr>
            </a:p>
            <a:p>
              <a:pPr marL="12700" marR="5080" indent="635" algn="ctr">
                <a:lnSpc>
                  <a:spcPct val="91600"/>
                </a:lnSpc>
                <a:spcBef>
                  <a:spcPts val="60"/>
                </a:spcBef>
              </a:pPr>
              <a:r>
                <a:rPr sz="1000" spc="-10" dirty="0">
                  <a:solidFill>
                    <a:srgbClr val="FFFFFF"/>
                  </a:solidFill>
                  <a:latin typeface="Calibri"/>
                  <a:cs typeface="Calibri"/>
                </a:rPr>
                <a:t>-these </a:t>
              </a:r>
              <a:r>
                <a:rPr sz="1000" spc="-5" dirty="0">
                  <a:solidFill>
                    <a:srgbClr val="FFFFFF"/>
                  </a:solidFill>
                  <a:latin typeface="Calibri"/>
                  <a:cs typeface="Calibri"/>
                </a:rPr>
                <a:t>young people </a:t>
              </a:r>
              <a:r>
                <a:rPr sz="1000" dirty="0">
                  <a:solidFill>
                    <a:srgbClr val="FFFFFF"/>
                  </a:solidFill>
                  <a:latin typeface="Calibri"/>
                  <a:cs typeface="Calibri"/>
                </a:rPr>
                <a:t> </a:t>
              </a:r>
              <a:r>
                <a:rPr sz="1000" spc="-5" dirty="0">
                  <a:solidFill>
                    <a:srgbClr val="FFFFFF"/>
                  </a:solidFill>
                  <a:latin typeface="Calibri"/>
                  <a:cs typeface="Calibri"/>
                </a:rPr>
                <a:t>are </a:t>
              </a:r>
              <a:r>
                <a:rPr sz="1000" spc="-10" dirty="0">
                  <a:solidFill>
                    <a:srgbClr val="FFFFFF"/>
                  </a:solidFill>
                  <a:latin typeface="Calibri"/>
                  <a:cs typeface="Calibri"/>
                </a:rPr>
                <a:t>still </a:t>
              </a:r>
              <a:r>
                <a:rPr sz="1000" spc="-5" dirty="0">
                  <a:solidFill>
                    <a:srgbClr val="FFFFFF"/>
                  </a:solidFill>
                  <a:latin typeface="Calibri"/>
                  <a:cs typeface="Calibri"/>
                </a:rPr>
                <a:t>at school and </a:t>
              </a:r>
              <a:r>
                <a:rPr sz="1000" spc="-215" dirty="0">
                  <a:solidFill>
                    <a:srgbClr val="FFFFFF"/>
                  </a:solidFill>
                  <a:latin typeface="Calibri"/>
                  <a:cs typeface="Calibri"/>
                </a:rPr>
                <a:t> </a:t>
              </a:r>
              <a:r>
                <a:rPr sz="1000" spc="-5" dirty="0">
                  <a:solidFill>
                    <a:srgbClr val="FFFFFF"/>
                  </a:solidFill>
                  <a:latin typeface="Calibri"/>
                  <a:cs typeface="Calibri"/>
                </a:rPr>
                <a:t>can </a:t>
              </a:r>
              <a:r>
                <a:rPr sz="1000" spc="-10" dirty="0">
                  <a:solidFill>
                    <a:srgbClr val="FFFFFF"/>
                  </a:solidFill>
                  <a:latin typeface="Calibri"/>
                  <a:cs typeface="Calibri"/>
                </a:rPr>
                <a:t>easily</a:t>
              </a:r>
              <a:r>
                <a:rPr sz="1000" spc="10" dirty="0">
                  <a:solidFill>
                    <a:srgbClr val="FFFFFF"/>
                  </a:solidFill>
                  <a:latin typeface="Calibri"/>
                  <a:cs typeface="Calibri"/>
                </a:rPr>
                <a:t> </a:t>
              </a:r>
              <a:r>
                <a:rPr sz="1000" spc="-5" dirty="0">
                  <a:solidFill>
                    <a:srgbClr val="FFFFFF"/>
                  </a:solidFill>
                  <a:latin typeface="Calibri"/>
                  <a:cs typeface="Calibri"/>
                </a:rPr>
                <a:t>supply </a:t>
              </a:r>
              <a:r>
                <a:rPr sz="1000" dirty="0">
                  <a:solidFill>
                    <a:srgbClr val="FFFFFF"/>
                  </a:solidFill>
                  <a:latin typeface="Calibri"/>
                  <a:cs typeface="Calibri"/>
                </a:rPr>
                <a:t> </a:t>
              </a:r>
              <a:r>
                <a:rPr sz="1000" spc="-5" dirty="0">
                  <a:solidFill>
                    <a:srgbClr val="FFFFFF"/>
                  </a:solidFill>
                  <a:latin typeface="Calibri"/>
                  <a:cs typeface="Calibri"/>
                </a:rPr>
                <a:t>younger</a:t>
              </a:r>
              <a:r>
                <a:rPr sz="1000" spc="-10" dirty="0">
                  <a:solidFill>
                    <a:srgbClr val="FFFFFF"/>
                  </a:solidFill>
                  <a:latin typeface="Calibri"/>
                  <a:cs typeface="Calibri"/>
                </a:rPr>
                <a:t> </a:t>
              </a:r>
              <a:r>
                <a:rPr sz="1000" spc="-5" dirty="0">
                  <a:solidFill>
                    <a:srgbClr val="FFFFFF"/>
                  </a:solidFill>
                  <a:latin typeface="Calibri"/>
                  <a:cs typeface="Calibri"/>
                </a:rPr>
                <a:t>peers</a:t>
              </a:r>
              <a:endParaRPr sz="1000" dirty="0">
                <a:latin typeface="Calibri"/>
                <a:cs typeface="Calibri"/>
              </a:endParaRPr>
            </a:p>
          </p:txBody>
        </p:sp>
      </p:grpSp>
      <p:grpSp>
        <p:nvGrpSpPr>
          <p:cNvPr id="36" name="Group 35">
            <a:extLst>
              <a:ext uri="{FF2B5EF4-FFF2-40B4-BE49-F238E27FC236}">
                <a16:creationId xmlns:a16="http://schemas.microsoft.com/office/drawing/2014/main" id="{FBCD1DD0-7E03-A541-8938-1422F41183DD}"/>
              </a:ext>
            </a:extLst>
          </p:cNvPr>
          <p:cNvGrpSpPr/>
          <p:nvPr/>
        </p:nvGrpSpPr>
        <p:grpSpPr>
          <a:xfrm>
            <a:off x="9477756" y="3454684"/>
            <a:ext cx="1708530" cy="1257300"/>
            <a:chOff x="9477756" y="2976372"/>
            <a:chExt cx="1708530" cy="1257300"/>
          </a:xfrm>
        </p:grpSpPr>
        <p:sp>
          <p:nvSpPr>
            <p:cNvPr id="16" name="object 16"/>
            <p:cNvSpPr/>
            <p:nvPr/>
          </p:nvSpPr>
          <p:spPr>
            <a:xfrm>
              <a:off x="9477756" y="3442715"/>
              <a:ext cx="279400" cy="326390"/>
            </a:xfrm>
            <a:custGeom>
              <a:avLst/>
              <a:gdLst/>
              <a:ahLst/>
              <a:cxnLst/>
              <a:rect l="l" t="t" r="r" b="b"/>
              <a:pathLst>
                <a:path w="279400" h="326389">
                  <a:moveTo>
                    <a:pt x="139446" y="0"/>
                  </a:moveTo>
                  <a:lnTo>
                    <a:pt x="139446" y="65227"/>
                  </a:lnTo>
                  <a:lnTo>
                    <a:pt x="0" y="65227"/>
                  </a:lnTo>
                  <a:lnTo>
                    <a:pt x="0" y="260908"/>
                  </a:lnTo>
                  <a:lnTo>
                    <a:pt x="139446" y="260908"/>
                  </a:lnTo>
                  <a:lnTo>
                    <a:pt x="139446" y="326136"/>
                  </a:lnTo>
                  <a:lnTo>
                    <a:pt x="278892" y="163068"/>
                  </a:lnTo>
                  <a:lnTo>
                    <a:pt x="139446" y="0"/>
                  </a:lnTo>
                  <a:close/>
                </a:path>
              </a:pathLst>
            </a:custGeom>
            <a:solidFill>
              <a:srgbClr val="6FAC46"/>
            </a:solidFill>
          </p:spPr>
          <p:txBody>
            <a:bodyPr wrap="square" lIns="0" tIns="0" rIns="0" bIns="0" rtlCol="0"/>
            <a:lstStyle/>
            <a:p>
              <a:endParaRPr/>
            </a:p>
          </p:txBody>
        </p:sp>
        <p:sp>
          <p:nvSpPr>
            <p:cNvPr id="17" name="object 17"/>
            <p:cNvSpPr/>
            <p:nvPr/>
          </p:nvSpPr>
          <p:spPr>
            <a:xfrm>
              <a:off x="9872471" y="2976372"/>
              <a:ext cx="1313815" cy="1257300"/>
            </a:xfrm>
            <a:custGeom>
              <a:avLst/>
              <a:gdLst/>
              <a:ahLst/>
              <a:cxnLst/>
              <a:rect l="l" t="t" r="r" b="b"/>
              <a:pathLst>
                <a:path w="1313815" h="1257300">
                  <a:moveTo>
                    <a:pt x="1187958" y="0"/>
                  </a:moveTo>
                  <a:lnTo>
                    <a:pt x="125730" y="0"/>
                  </a:lnTo>
                  <a:lnTo>
                    <a:pt x="76788" y="9879"/>
                  </a:lnTo>
                  <a:lnTo>
                    <a:pt x="36823" y="36823"/>
                  </a:lnTo>
                  <a:lnTo>
                    <a:pt x="9879" y="76788"/>
                  </a:lnTo>
                  <a:lnTo>
                    <a:pt x="0" y="125729"/>
                  </a:lnTo>
                  <a:lnTo>
                    <a:pt x="0" y="1131569"/>
                  </a:lnTo>
                  <a:lnTo>
                    <a:pt x="9879" y="1180511"/>
                  </a:lnTo>
                  <a:lnTo>
                    <a:pt x="36823" y="1220476"/>
                  </a:lnTo>
                  <a:lnTo>
                    <a:pt x="76788" y="1247420"/>
                  </a:lnTo>
                  <a:lnTo>
                    <a:pt x="125730" y="1257299"/>
                  </a:lnTo>
                  <a:lnTo>
                    <a:pt x="1187958" y="1257299"/>
                  </a:lnTo>
                  <a:lnTo>
                    <a:pt x="1236899" y="1247420"/>
                  </a:lnTo>
                  <a:lnTo>
                    <a:pt x="1276864" y="1220476"/>
                  </a:lnTo>
                  <a:lnTo>
                    <a:pt x="1303808" y="1180511"/>
                  </a:lnTo>
                  <a:lnTo>
                    <a:pt x="1313688" y="1131569"/>
                  </a:lnTo>
                  <a:lnTo>
                    <a:pt x="1313688" y="125729"/>
                  </a:lnTo>
                  <a:lnTo>
                    <a:pt x="1303808" y="76788"/>
                  </a:lnTo>
                  <a:lnTo>
                    <a:pt x="1276864" y="36823"/>
                  </a:lnTo>
                  <a:lnTo>
                    <a:pt x="1236899" y="9879"/>
                  </a:lnTo>
                  <a:lnTo>
                    <a:pt x="1187958" y="0"/>
                  </a:lnTo>
                  <a:close/>
                </a:path>
              </a:pathLst>
            </a:custGeom>
            <a:solidFill>
              <a:srgbClr val="6FAC46"/>
            </a:solidFill>
          </p:spPr>
          <p:txBody>
            <a:bodyPr wrap="square" lIns="0" tIns="0" rIns="0" bIns="0" rtlCol="0"/>
            <a:lstStyle/>
            <a:p>
              <a:endParaRPr/>
            </a:p>
          </p:txBody>
        </p:sp>
      </p:grpSp>
      <p:sp>
        <p:nvSpPr>
          <p:cNvPr id="18" name="object 18"/>
          <p:cNvSpPr txBox="1"/>
          <p:nvPr/>
        </p:nvSpPr>
        <p:spPr>
          <a:xfrm>
            <a:off x="9954924" y="3515477"/>
            <a:ext cx="1148080" cy="1077218"/>
          </a:xfrm>
          <a:prstGeom prst="rect">
            <a:avLst/>
          </a:prstGeom>
        </p:spPr>
        <p:txBody>
          <a:bodyPr vert="horz" wrap="square" lIns="0" tIns="12700" rIns="0" bIns="0" rtlCol="0">
            <a:spAutoFit/>
          </a:bodyPr>
          <a:lstStyle/>
          <a:p>
            <a:pPr marL="635" algn="ctr">
              <a:lnSpc>
                <a:spcPts val="1745"/>
              </a:lnSpc>
              <a:spcBef>
                <a:spcPts val="100"/>
              </a:spcBef>
            </a:pPr>
            <a:r>
              <a:rPr sz="1500" b="1" spc="-5" dirty="0">
                <a:solidFill>
                  <a:srgbClr val="FFFFFF"/>
                </a:solidFill>
                <a:latin typeface="Calibri"/>
                <a:cs typeface="Calibri"/>
              </a:rPr>
              <a:t>21</a:t>
            </a:r>
            <a:r>
              <a:rPr sz="1500" b="1" spc="-45" dirty="0">
                <a:solidFill>
                  <a:srgbClr val="FFFFFF"/>
                </a:solidFill>
                <a:latin typeface="Calibri"/>
                <a:cs typeface="Calibri"/>
              </a:rPr>
              <a:t> </a:t>
            </a:r>
            <a:r>
              <a:rPr sz="1500" b="1" spc="-10" dirty="0">
                <a:solidFill>
                  <a:srgbClr val="FFFFFF"/>
                </a:solidFill>
                <a:latin typeface="Calibri"/>
                <a:cs typeface="Calibri"/>
              </a:rPr>
              <a:t>years</a:t>
            </a:r>
            <a:r>
              <a:rPr sz="1500" b="1" spc="-40" dirty="0">
                <a:solidFill>
                  <a:srgbClr val="FFFFFF"/>
                </a:solidFill>
                <a:latin typeface="Calibri"/>
                <a:cs typeface="Calibri"/>
              </a:rPr>
              <a:t> </a:t>
            </a:r>
            <a:r>
              <a:rPr sz="1500" b="1" spc="-5" dirty="0">
                <a:solidFill>
                  <a:srgbClr val="FFFFFF"/>
                </a:solidFill>
                <a:latin typeface="Calibri"/>
                <a:cs typeface="Calibri"/>
              </a:rPr>
              <a:t>old</a:t>
            </a:r>
            <a:endParaRPr sz="1500" dirty="0">
              <a:latin typeface="Calibri"/>
              <a:cs typeface="Calibri"/>
            </a:endParaRPr>
          </a:p>
          <a:p>
            <a:pPr marL="12700" marR="5080" algn="ctr">
              <a:lnSpc>
                <a:spcPts val="1320"/>
              </a:lnSpc>
              <a:spcBef>
                <a:spcPts val="90"/>
              </a:spcBef>
            </a:pPr>
            <a:r>
              <a:rPr sz="1200" dirty="0">
                <a:solidFill>
                  <a:srgbClr val="FFFFFF"/>
                </a:solidFill>
                <a:latin typeface="Calibri"/>
                <a:cs typeface="Calibri"/>
              </a:rPr>
              <a:t>-these </a:t>
            </a:r>
            <a:r>
              <a:rPr sz="1200" spc="-5" dirty="0">
                <a:solidFill>
                  <a:srgbClr val="FFFFFF"/>
                </a:solidFill>
                <a:latin typeface="Calibri"/>
                <a:cs typeface="Calibri"/>
              </a:rPr>
              <a:t>young </a:t>
            </a:r>
            <a:r>
              <a:rPr sz="1200" dirty="0">
                <a:solidFill>
                  <a:srgbClr val="FFFFFF"/>
                </a:solidFill>
                <a:latin typeface="Calibri"/>
                <a:cs typeface="Calibri"/>
              </a:rPr>
              <a:t> people</a:t>
            </a:r>
            <a:r>
              <a:rPr sz="1200" spc="-45" dirty="0">
                <a:solidFill>
                  <a:srgbClr val="FFFFFF"/>
                </a:solidFill>
                <a:latin typeface="Calibri"/>
                <a:cs typeface="Calibri"/>
              </a:rPr>
              <a:t> </a:t>
            </a:r>
            <a:r>
              <a:rPr sz="1200" spc="-5" dirty="0">
                <a:solidFill>
                  <a:srgbClr val="FFFFFF"/>
                </a:solidFill>
                <a:latin typeface="Calibri"/>
                <a:cs typeface="Calibri"/>
              </a:rPr>
              <a:t>are</a:t>
            </a:r>
            <a:r>
              <a:rPr sz="1200" spc="-30" dirty="0">
                <a:solidFill>
                  <a:srgbClr val="FFFFFF"/>
                </a:solidFill>
                <a:latin typeface="Calibri"/>
                <a:cs typeface="Calibri"/>
              </a:rPr>
              <a:t> </a:t>
            </a:r>
            <a:r>
              <a:rPr sz="1200" spc="-15" dirty="0">
                <a:solidFill>
                  <a:srgbClr val="FFFFFF"/>
                </a:solidFill>
                <a:latin typeface="Calibri"/>
                <a:cs typeface="Calibri"/>
              </a:rPr>
              <a:t>NOT</a:t>
            </a:r>
            <a:r>
              <a:rPr sz="1200" spc="-30" dirty="0">
                <a:solidFill>
                  <a:srgbClr val="FFFFFF"/>
                </a:solidFill>
                <a:latin typeface="Calibri"/>
                <a:cs typeface="Calibri"/>
              </a:rPr>
              <a:t> </a:t>
            </a:r>
            <a:r>
              <a:rPr sz="1200" spc="-10" dirty="0">
                <a:solidFill>
                  <a:srgbClr val="FFFFFF"/>
                </a:solidFill>
                <a:latin typeface="Calibri"/>
                <a:cs typeface="Calibri"/>
              </a:rPr>
              <a:t>at </a:t>
            </a:r>
            <a:r>
              <a:rPr sz="1200" spc="-254" dirty="0">
                <a:solidFill>
                  <a:srgbClr val="FFFFFF"/>
                </a:solidFill>
                <a:latin typeface="Calibri"/>
                <a:cs typeface="Calibri"/>
              </a:rPr>
              <a:t> </a:t>
            </a:r>
            <a:r>
              <a:rPr sz="1200" spc="-5" dirty="0">
                <a:solidFill>
                  <a:srgbClr val="FFFFFF"/>
                </a:solidFill>
                <a:latin typeface="Calibri"/>
                <a:cs typeface="Calibri"/>
              </a:rPr>
              <a:t>school</a:t>
            </a:r>
            <a:r>
              <a:rPr lang="en-AU" sz="1200" spc="-5" dirty="0">
                <a:solidFill>
                  <a:srgbClr val="FFFFFF"/>
                </a:solidFill>
                <a:latin typeface="Calibri"/>
                <a:cs typeface="Calibri"/>
              </a:rPr>
              <a:t> and will reduce peer supply</a:t>
            </a:r>
            <a:endParaRPr sz="1200" dirty="0">
              <a:latin typeface="Calibri"/>
              <a:cs typeface="Calibri"/>
            </a:endParaRPr>
          </a:p>
        </p:txBody>
      </p:sp>
      <p:sp>
        <p:nvSpPr>
          <p:cNvPr id="19" name="object 19"/>
          <p:cNvSpPr txBox="1"/>
          <p:nvPr/>
        </p:nvSpPr>
        <p:spPr>
          <a:xfrm>
            <a:off x="458378" y="1382609"/>
            <a:ext cx="1599817" cy="1704511"/>
          </a:xfrm>
          <a:prstGeom prst="rect">
            <a:avLst/>
          </a:prstGeom>
          <a:solidFill>
            <a:srgbClr val="5B9BD4"/>
          </a:solidFill>
          <a:ln w="12700">
            <a:solidFill>
              <a:srgbClr val="41709C"/>
            </a:solidFill>
          </a:ln>
        </p:spPr>
        <p:txBody>
          <a:bodyPr vert="horz" wrap="square" lIns="0" tIns="30480" rIns="0" bIns="0" rtlCol="0">
            <a:noAutofit/>
          </a:bodyPr>
          <a:lstStyle/>
          <a:p>
            <a:pPr marL="90805" marR="111125" algn="ctr">
              <a:lnSpc>
                <a:spcPct val="100000"/>
              </a:lnSpc>
              <a:spcBef>
                <a:spcPts val="240"/>
              </a:spcBef>
            </a:pPr>
            <a:r>
              <a:rPr lang="en-AU" sz="1600" spc="-10" dirty="0">
                <a:solidFill>
                  <a:srgbClr val="FFFFFF"/>
                </a:solidFill>
                <a:latin typeface="Calibri"/>
                <a:cs typeface="Calibri"/>
              </a:rPr>
              <a:t>Y</a:t>
            </a:r>
            <a:r>
              <a:rPr sz="1600" spc="-10" dirty="0" err="1">
                <a:solidFill>
                  <a:srgbClr val="FFFFFF"/>
                </a:solidFill>
                <a:latin typeface="Calibri"/>
                <a:cs typeface="Calibri"/>
              </a:rPr>
              <a:t>oung</a:t>
            </a:r>
            <a:r>
              <a:rPr lang="en-AU" sz="1600" spc="-10" dirty="0">
                <a:solidFill>
                  <a:srgbClr val="FFFFFF"/>
                </a:solidFill>
                <a:latin typeface="Calibri"/>
                <a:cs typeface="Calibri"/>
              </a:rPr>
              <a:t> Tasmanians </a:t>
            </a:r>
            <a:r>
              <a:rPr lang="en-AU" sz="1600" spc="-5" dirty="0">
                <a:solidFill>
                  <a:srgbClr val="FFFFFF"/>
                </a:solidFill>
                <a:latin typeface="Calibri"/>
                <a:cs typeface="Calibri"/>
              </a:rPr>
              <a:t>start </a:t>
            </a:r>
            <a:r>
              <a:rPr sz="1600" spc="-5" dirty="0">
                <a:solidFill>
                  <a:srgbClr val="FFFFFF"/>
                </a:solidFill>
                <a:latin typeface="Calibri"/>
                <a:cs typeface="Calibri"/>
              </a:rPr>
              <a:t>smoking </a:t>
            </a:r>
            <a:r>
              <a:rPr sz="1600" dirty="0">
                <a:solidFill>
                  <a:srgbClr val="FFFFFF"/>
                </a:solidFill>
                <a:latin typeface="Calibri"/>
                <a:cs typeface="Calibri"/>
              </a:rPr>
              <a:t> </a:t>
            </a:r>
            <a:r>
              <a:rPr sz="1600" spc="-10" dirty="0">
                <a:solidFill>
                  <a:srgbClr val="FFFFFF"/>
                </a:solidFill>
                <a:latin typeface="Calibri"/>
                <a:cs typeface="Calibri"/>
              </a:rPr>
              <a:t>experimentation</a:t>
            </a:r>
            <a:r>
              <a:rPr sz="1600" spc="-5" dirty="0">
                <a:solidFill>
                  <a:srgbClr val="FFFFFF"/>
                </a:solidFill>
                <a:latin typeface="Calibri"/>
                <a:cs typeface="Calibri"/>
              </a:rPr>
              <a:t> </a:t>
            </a:r>
            <a:r>
              <a:rPr sz="1600" spc="-10" dirty="0">
                <a:solidFill>
                  <a:srgbClr val="FFFFFF"/>
                </a:solidFill>
                <a:latin typeface="Calibri"/>
                <a:cs typeface="Calibri"/>
              </a:rPr>
              <a:t>around</a:t>
            </a:r>
            <a:r>
              <a:rPr sz="1600" spc="5" dirty="0">
                <a:solidFill>
                  <a:srgbClr val="FFFFFF"/>
                </a:solidFill>
                <a:latin typeface="Calibri"/>
                <a:cs typeface="Calibri"/>
              </a:rPr>
              <a:t> </a:t>
            </a:r>
            <a:r>
              <a:rPr sz="1600" spc="-5" dirty="0">
                <a:solidFill>
                  <a:srgbClr val="FFFFFF"/>
                </a:solidFill>
                <a:latin typeface="Calibri"/>
                <a:cs typeface="Calibri"/>
              </a:rPr>
              <a:t>this age</a:t>
            </a:r>
            <a:endParaRPr sz="1600" dirty="0">
              <a:latin typeface="Calibri"/>
              <a:cs typeface="Calibri"/>
            </a:endParaRPr>
          </a:p>
        </p:txBody>
      </p:sp>
      <p:sp>
        <p:nvSpPr>
          <p:cNvPr id="20" name="object 20"/>
          <p:cNvSpPr txBox="1"/>
          <p:nvPr/>
        </p:nvSpPr>
        <p:spPr>
          <a:xfrm>
            <a:off x="2381418" y="5039376"/>
            <a:ext cx="1443948" cy="1261243"/>
          </a:xfrm>
          <a:prstGeom prst="rect">
            <a:avLst/>
          </a:prstGeom>
          <a:solidFill>
            <a:srgbClr val="9DC3E6"/>
          </a:solidFill>
          <a:ln w="12700">
            <a:solidFill>
              <a:srgbClr val="5B9BD4"/>
            </a:solidFill>
          </a:ln>
        </p:spPr>
        <p:txBody>
          <a:bodyPr vert="horz" wrap="square" lIns="0" tIns="29845" rIns="0" bIns="0" rtlCol="0">
            <a:spAutoFit/>
          </a:bodyPr>
          <a:lstStyle/>
          <a:p>
            <a:pPr marL="92075" marR="112395" algn="ctr">
              <a:lnSpc>
                <a:spcPct val="100000"/>
              </a:lnSpc>
              <a:spcBef>
                <a:spcPts val="235"/>
              </a:spcBef>
            </a:pPr>
            <a:r>
              <a:rPr lang="en-AU" sz="1600" spc="-10" dirty="0">
                <a:solidFill>
                  <a:srgbClr val="FFFFFF"/>
                </a:solidFill>
                <a:latin typeface="Calibri"/>
                <a:cs typeface="Calibri"/>
              </a:rPr>
              <a:t>L</a:t>
            </a:r>
            <a:r>
              <a:rPr sz="1600" spc="-10" dirty="0">
                <a:solidFill>
                  <a:srgbClr val="FFFFFF"/>
                </a:solidFill>
                <a:latin typeface="Calibri"/>
                <a:cs typeface="Calibri"/>
              </a:rPr>
              <a:t>egal</a:t>
            </a:r>
            <a:r>
              <a:rPr sz="1600" dirty="0">
                <a:solidFill>
                  <a:srgbClr val="FFFFFF"/>
                </a:solidFill>
                <a:latin typeface="Calibri"/>
                <a:cs typeface="Calibri"/>
              </a:rPr>
              <a:t> </a:t>
            </a:r>
            <a:r>
              <a:rPr sz="1600" spc="-5" dirty="0">
                <a:solidFill>
                  <a:srgbClr val="FFFFFF"/>
                </a:solidFill>
                <a:latin typeface="Calibri"/>
                <a:cs typeface="Calibri"/>
              </a:rPr>
              <a:t>age</a:t>
            </a:r>
            <a:r>
              <a:rPr sz="1600" spc="-20" dirty="0">
                <a:solidFill>
                  <a:srgbClr val="FFFFFF"/>
                </a:solidFill>
                <a:latin typeface="Calibri"/>
                <a:cs typeface="Calibri"/>
              </a:rPr>
              <a:t> </a:t>
            </a:r>
            <a:r>
              <a:rPr sz="1600" spc="-15" dirty="0">
                <a:solidFill>
                  <a:srgbClr val="FFFFFF"/>
                </a:solidFill>
                <a:latin typeface="Calibri"/>
                <a:cs typeface="Calibri"/>
              </a:rPr>
              <a:t>for</a:t>
            </a:r>
            <a:r>
              <a:rPr sz="1600" dirty="0">
                <a:solidFill>
                  <a:srgbClr val="FFFFFF"/>
                </a:solidFill>
                <a:latin typeface="Calibri"/>
                <a:cs typeface="Calibri"/>
              </a:rPr>
              <a:t> </a:t>
            </a:r>
            <a:r>
              <a:rPr sz="1600" spc="-5" dirty="0">
                <a:solidFill>
                  <a:srgbClr val="FFFFFF"/>
                </a:solidFill>
                <a:latin typeface="Calibri"/>
                <a:cs typeface="Calibri"/>
              </a:rPr>
              <a:t>the sale of</a:t>
            </a:r>
            <a:r>
              <a:rPr sz="1600" spc="-15" dirty="0">
                <a:solidFill>
                  <a:srgbClr val="FFFFFF"/>
                </a:solidFill>
                <a:latin typeface="Calibri"/>
                <a:cs typeface="Calibri"/>
              </a:rPr>
              <a:t> </a:t>
            </a:r>
            <a:r>
              <a:rPr sz="1600" spc="-10" dirty="0">
                <a:solidFill>
                  <a:srgbClr val="FFFFFF"/>
                </a:solidFill>
                <a:latin typeface="Calibri"/>
                <a:cs typeface="Calibri"/>
              </a:rPr>
              <a:t>tobacco</a:t>
            </a:r>
            <a:r>
              <a:rPr sz="1600" dirty="0">
                <a:solidFill>
                  <a:srgbClr val="FFFFFF"/>
                </a:solidFill>
                <a:latin typeface="Calibri"/>
                <a:cs typeface="Calibri"/>
              </a:rPr>
              <a:t> </a:t>
            </a:r>
            <a:r>
              <a:rPr lang="en-AU" sz="1600" spc="-10" dirty="0">
                <a:solidFill>
                  <a:srgbClr val="FFFFFF"/>
                </a:solidFill>
                <a:latin typeface="Calibri"/>
                <a:cs typeface="Calibri"/>
              </a:rPr>
              <a:t>was</a:t>
            </a:r>
            <a:r>
              <a:rPr sz="1600" spc="-10" dirty="0">
                <a:solidFill>
                  <a:srgbClr val="FFFFFF"/>
                </a:solidFill>
                <a:latin typeface="Calibri"/>
                <a:cs typeface="Calibri"/>
              </a:rPr>
              <a:t> </a:t>
            </a:r>
            <a:r>
              <a:rPr sz="1600" spc="-5" dirty="0">
                <a:solidFill>
                  <a:srgbClr val="FFFFFF"/>
                </a:solidFill>
                <a:latin typeface="Calibri"/>
                <a:cs typeface="Calibri"/>
              </a:rPr>
              <a:t>16</a:t>
            </a:r>
            <a:r>
              <a:rPr sz="1600" dirty="0">
                <a:solidFill>
                  <a:srgbClr val="FFFFFF"/>
                </a:solidFill>
                <a:latin typeface="Calibri"/>
                <a:cs typeface="Calibri"/>
              </a:rPr>
              <a:t> </a:t>
            </a:r>
            <a:r>
              <a:rPr lang="en-AU" sz="1600" dirty="0">
                <a:solidFill>
                  <a:srgbClr val="FFFFFF"/>
                </a:solidFill>
                <a:latin typeface="Calibri"/>
                <a:cs typeface="Calibri"/>
              </a:rPr>
              <a:t>years </a:t>
            </a:r>
            <a:r>
              <a:rPr lang="en-AU" sz="1600" spc="-10" dirty="0">
                <a:solidFill>
                  <a:srgbClr val="FFFFFF"/>
                </a:solidFill>
                <a:latin typeface="Calibri"/>
                <a:cs typeface="Calibri"/>
              </a:rPr>
              <a:t>until 1997</a:t>
            </a:r>
            <a:endParaRPr sz="1600" dirty="0">
              <a:latin typeface="Calibri"/>
              <a:cs typeface="Calibri"/>
            </a:endParaRPr>
          </a:p>
        </p:txBody>
      </p:sp>
      <p:sp>
        <p:nvSpPr>
          <p:cNvPr id="21" name="object 21"/>
          <p:cNvSpPr txBox="1"/>
          <p:nvPr/>
        </p:nvSpPr>
        <p:spPr>
          <a:xfrm>
            <a:off x="4227751" y="5039376"/>
            <a:ext cx="1546496" cy="1261884"/>
          </a:xfrm>
          <a:prstGeom prst="rect">
            <a:avLst/>
          </a:prstGeom>
          <a:solidFill>
            <a:srgbClr val="00CC99"/>
          </a:solidFill>
          <a:ln w="9525">
            <a:solidFill>
              <a:srgbClr val="9DC3E6"/>
            </a:solidFill>
          </a:ln>
        </p:spPr>
        <p:txBody>
          <a:bodyPr vert="horz" wrap="square" lIns="0" tIns="30480" rIns="0" bIns="0" rtlCol="0">
            <a:spAutoFit/>
          </a:bodyPr>
          <a:lstStyle/>
          <a:p>
            <a:pPr marL="90805" marR="125095" algn="ctr">
              <a:lnSpc>
                <a:spcPct val="100000"/>
              </a:lnSpc>
              <a:spcBef>
                <a:spcPts val="240"/>
              </a:spcBef>
            </a:pPr>
            <a:r>
              <a:rPr lang="en-AU" sz="1600" dirty="0">
                <a:solidFill>
                  <a:srgbClr val="FFFFFF"/>
                </a:solidFill>
                <a:latin typeface="Calibri"/>
                <a:cs typeface="Calibri"/>
              </a:rPr>
              <a:t>Public Health Act (1997) raised legal age of sale to 18 years </a:t>
            </a:r>
            <a:endParaRPr sz="1600" dirty="0">
              <a:latin typeface="Calibri"/>
              <a:cs typeface="Calibri"/>
            </a:endParaRPr>
          </a:p>
        </p:txBody>
      </p:sp>
      <p:grpSp>
        <p:nvGrpSpPr>
          <p:cNvPr id="30" name="Group 29">
            <a:extLst>
              <a:ext uri="{FF2B5EF4-FFF2-40B4-BE49-F238E27FC236}">
                <a16:creationId xmlns:a16="http://schemas.microsoft.com/office/drawing/2014/main" id="{77F17E05-E3DF-CA49-8922-878CB4D7FBF2}"/>
              </a:ext>
            </a:extLst>
          </p:cNvPr>
          <p:cNvGrpSpPr/>
          <p:nvPr/>
        </p:nvGrpSpPr>
        <p:grpSpPr>
          <a:xfrm>
            <a:off x="6098101" y="1330962"/>
            <a:ext cx="1419440" cy="1755519"/>
            <a:chOff x="5928359" y="4401882"/>
            <a:chExt cx="1996439" cy="1482009"/>
          </a:xfrm>
        </p:grpSpPr>
        <p:grpSp>
          <p:nvGrpSpPr>
            <p:cNvPr id="22" name="object 22"/>
            <p:cNvGrpSpPr/>
            <p:nvPr/>
          </p:nvGrpSpPr>
          <p:grpSpPr>
            <a:xfrm>
              <a:off x="5928359" y="4401882"/>
              <a:ext cx="1996439" cy="1482009"/>
              <a:chOff x="5928359" y="4402835"/>
              <a:chExt cx="1996439" cy="2117728"/>
            </a:xfrm>
          </p:grpSpPr>
          <p:sp>
            <p:nvSpPr>
              <p:cNvPr id="23" name="object 23"/>
              <p:cNvSpPr/>
              <p:nvPr/>
            </p:nvSpPr>
            <p:spPr>
              <a:xfrm>
                <a:off x="5928359" y="4402837"/>
                <a:ext cx="1996439" cy="2117726"/>
              </a:xfrm>
              <a:custGeom>
                <a:avLst/>
                <a:gdLst/>
                <a:ahLst/>
                <a:cxnLst/>
                <a:rect l="l" t="t" r="r" b="b"/>
                <a:pathLst>
                  <a:path w="1996440" h="2455545">
                    <a:moveTo>
                      <a:pt x="1996427" y="0"/>
                    </a:moveTo>
                    <a:lnTo>
                      <a:pt x="0" y="0"/>
                    </a:lnTo>
                    <a:lnTo>
                      <a:pt x="0" y="2455164"/>
                    </a:lnTo>
                    <a:lnTo>
                      <a:pt x="1996427" y="2455164"/>
                    </a:lnTo>
                    <a:lnTo>
                      <a:pt x="1996427" y="0"/>
                    </a:lnTo>
                    <a:close/>
                  </a:path>
                </a:pathLst>
              </a:custGeom>
              <a:solidFill>
                <a:srgbClr val="A9D18E"/>
              </a:solidFill>
            </p:spPr>
            <p:txBody>
              <a:bodyPr wrap="square" lIns="0" tIns="0" rIns="0" bIns="0" rtlCol="0"/>
              <a:lstStyle/>
              <a:p>
                <a:pPr algn="ctr"/>
                <a:endParaRPr sz="1600"/>
              </a:p>
            </p:txBody>
          </p:sp>
          <p:sp>
            <p:nvSpPr>
              <p:cNvPr id="24" name="object 24"/>
              <p:cNvSpPr/>
              <p:nvPr/>
            </p:nvSpPr>
            <p:spPr>
              <a:xfrm>
                <a:off x="5928359" y="4402835"/>
                <a:ext cx="1996439" cy="2117725"/>
              </a:xfrm>
              <a:custGeom>
                <a:avLst/>
                <a:gdLst/>
                <a:ahLst/>
                <a:cxnLst/>
                <a:rect l="l" t="t" r="r" b="b"/>
                <a:pathLst>
                  <a:path w="1996440" h="2455545">
                    <a:moveTo>
                      <a:pt x="0" y="0"/>
                    </a:moveTo>
                    <a:lnTo>
                      <a:pt x="1996439" y="0"/>
                    </a:lnTo>
                    <a:lnTo>
                      <a:pt x="1996439" y="2455164"/>
                    </a:lnTo>
                  </a:path>
                  <a:path w="1996440" h="2455545">
                    <a:moveTo>
                      <a:pt x="0" y="2455164"/>
                    </a:moveTo>
                    <a:lnTo>
                      <a:pt x="0" y="0"/>
                    </a:lnTo>
                  </a:path>
                </a:pathLst>
              </a:custGeom>
              <a:ln w="6350">
                <a:solidFill>
                  <a:srgbClr val="6FAC46"/>
                </a:solidFill>
              </a:ln>
            </p:spPr>
            <p:txBody>
              <a:bodyPr wrap="square" lIns="0" tIns="0" rIns="0" bIns="0" rtlCol="0"/>
              <a:lstStyle/>
              <a:p>
                <a:pPr algn="ctr"/>
                <a:endParaRPr sz="1600"/>
              </a:p>
            </p:txBody>
          </p:sp>
        </p:grpSp>
        <p:sp>
          <p:nvSpPr>
            <p:cNvPr id="25" name="object 25"/>
            <p:cNvSpPr txBox="1"/>
            <p:nvPr/>
          </p:nvSpPr>
          <p:spPr>
            <a:xfrm>
              <a:off x="6070280" y="4445482"/>
              <a:ext cx="1712595" cy="1172345"/>
            </a:xfrm>
            <a:prstGeom prst="rect">
              <a:avLst/>
            </a:prstGeom>
          </p:spPr>
          <p:txBody>
            <a:bodyPr vert="horz" wrap="square" lIns="0" tIns="12700" rIns="0" bIns="0" rtlCol="0">
              <a:spAutoFit/>
            </a:bodyPr>
            <a:lstStyle/>
            <a:p>
              <a:pPr marL="12700" marR="5080" algn="ctr">
                <a:lnSpc>
                  <a:spcPct val="100000"/>
                </a:lnSpc>
                <a:spcBef>
                  <a:spcPts val="100"/>
                </a:spcBef>
              </a:pPr>
              <a:r>
                <a:rPr lang="en-AU" sz="1600" spc="-10" dirty="0">
                  <a:solidFill>
                    <a:srgbClr val="FFFFFF"/>
                  </a:solidFill>
                  <a:latin typeface="Calibri"/>
                  <a:cs typeface="Calibri"/>
                </a:rPr>
                <a:t>Youth </a:t>
              </a:r>
              <a:r>
                <a:rPr lang="en-AU" sz="1600" spc="-395" dirty="0">
                  <a:solidFill>
                    <a:srgbClr val="FFFFFF"/>
                  </a:solidFill>
                  <a:latin typeface="Calibri"/>
                  <a:cs typeface="Calibri"/>
                </a:rPr>
                <a:t> </a:t>
              </a:r>
              <a:r>
                <a:rPr lang="en-AU" sz="1600" spc="-20" dirty="0">
                  <a:solidFill>
                    <a:srgbClr val="FFFFFF"/>
                  </a:solidFill>
                  <a:latin typeface="Calibri"/>
                  <a:cs typeface="Calibri"/>
                </a:rPr>
                <a:t>workers</a:t>
              </a:r>
              <a:r>
                <a:rPr lang="en-AU" sz="1600" spc="-5" dirty="0">
                  <a:solidFill>
                    <a:srgbClr val="FFFFFF"/>
                  </a:solidFill>
                  <a:latin typeface="Calibri"/>
                  <a:cs typeface="Calibri"/>
                </a:rPr>
                <a:t> </a:t>
              </a:r>
              <a:r>
                <a:rPr lang="en-AU" sz="1600" dirty="0">
                  <a:solidFill>
                    <a:srgbClr val="FFFFFF"/>
                  </a:solidFill>
                  <a:latin typeface="Calibri"/>
                  <a:cs typeface="Calibri"/>
                </a:rPr>
                <a:t>and</a:t>
              </a:r>
              <a:r>
                <a:rPr lang="en-AU" sz="1600" spc="10" dirty="0">
                  <a:solidFill>
                    <a:srgbClr val="FFFFFF"/>
                  </a:solidFill>
                  <a:latin typeface="Calibri"/>
                  <a:cs typeface="Calibri"/>
                </a:rPr>
                <a:t> </a:t>
              </a:r>
              <a:r>
                <a:rPr lang="en-AU" sz="1600" spc="-10" dirty="0">
                  <a:solidFill>
                    <a:srgbClr val="FFFFFF"/>
                  </a:solidFill>
                  <a:latin typeface="Calibri"/>
                  <a:cs typeface="Calibri"/>
                </a:rPr>
                <a:t>young </a:t>
              </a:r>
              <a:r>
                <a:rPr lang="en-AU" sz="1600" spc="-5" dirty="0">
                  <a:solidFill>
                    <a:srgbClr val="FFFFFF"/>
                  </a:solidFill>
                  <a:latin typeface="Calibri"/>
                  <a:cs typeface="Calibri"/>
                </a:rPr>
                <a:t> people report addiction by this age</a:t>
              </a:r>
              <a:endParaRPr sz="1600" dirty="0">
                <a:latin typeface="Calibri"/>
                <a:cs typeface="Calibri"/>
              </a:endParaRPr>
            </a:p>
          </p:txBody>
        </p:sp>
      </p:grpSp>
      <p:sp>
        <p:nvSpPr>
          <p:cNvPr id="26" name="object 26"/>
          <p:cNvSpPr txBox="1"/>
          <p:nvPr/>
        </p:nvSpPr>
        <p:spPr>
          <a:xfrm>
            <a:off x="7877939" y="4792238"/>
            <a:ext cx="1599817" cy="1755517"/>
          </a:xfrm>
          <a:prstGeom prst="rect">
            <a:avLst/>
          </a:prstGeom>
          <a:solidFill>
            <a:srgbClr val="00AF50"/>
          </a:solidFill>
          <a:ln w="9525">
            <a:solidFill>
              <a:srgbClr val="92D050"/>
            </a:solidFill>
          </a:ln>
        </p:spPr>
        <p:txBody>
          <a:bodyPr vert="horz" wrap="square" lIns="0" tIns="29845" rIns="0" bIns="0" rtlCol="0">
            <a:noAutofit/>
          </a:bodyPr>
          <a:lstStyle/>
          <a:p>
            <a:pPr marL="90805" marR="144780" algn="ctr">
              <a:lnSpc>
                <a:spcPct val="100000"/>
              </a:lnSpc>
              <a:spcBef>
                <a:spcPts val="235"/>
              </a:spcBef>
            </a:pPr>
            <a:r>
              <a:rPr sz="1600" dirty="0">
                <a:solidFill>
                  <a:srgbClr val="FFFFFF"/>
                </a:solidFill>
                <a:latin typeface="Calibri"/>
                <a:cs typeface="Calibri"/>
              </a:rPr>
              <a:t>As </a:t>
            </a:r>
            <a:r>
              <a:rPr sz="1600" spc="-10" dirty="0">
                <a:solidFill>
                  <a:srgbClr val="FFFFFF"/>
                </a:solidFill>
                <a:latin typeface="Calibri"/>
                <a:cs typeface="Calibri"/>
              </a:rPr>
              <a:t>more</a:t>
            </a:r>
            <a:r>
              <a:rPr sz="1600" spc="10" dirty="0">
                <a:solidFill>
                  <a:srgbClr val="FFFFFF"/>
                </a:solidFill>
                <a:latin typeface="Calibri"/>
                <a:cs typeface="Calibri"/>
              </a:rPr>
              <a:t> </a:t>
            </a:r>
            <a:r>
              <a:rPr sz="1600" spc="-5" dirty="0">
                <a:solidFill>
                  <a:srgbClr val="FFFFFF"/>
                </a:solidFill>
                <a:latin typeface="Calibri"/>
                <a:cs typeface="Calibri"/>
              </a:rPr>
              <a:t>schools </a:t>
            </a:r>
            <a:r>
              <a:rPr lang="en-AU" sz="1600" spc="-5" dirty="0">
                <a:solidFill>
                  <a:srgbClr val="FFFFFF"/>
                </a:solidFill>
                <a:latin typeface="Calibri"/>
                <a:cs typeface="Calibri"/>
              </a:rPr>
              <a:t>go  </a:t>
            </a:r>
            <a:r>
              <a:rPr sz="1600" spc="-10" dirty="0">
                <a:solidFill>
                  <a:srgbClr val="FFFFFF"/>
                </a:solidFill>
                <a:latin typeface="Calibri"/>
                <a:cs typeface="Calibri"/>
              </a:rPr>
              <a:t>to</a:t>
            </a:r>
            <a:r>
              <a:rPr sz="1600" spc="-5" dirty="0">
                <a:solidFill>
                  <a:srgbClr val="FFFFFF"/>
                </a:solidFill>
                <a:latin typeface="Calibri"/>
                <a:cs typeface="Calibri"/>
              </a:rPr>
              <a:t> </a:t>
            </a:r>
            <a:r>
              <a:rPr sz="1600" spc="-10" dirty="0">
                <a:solidFill>
                  <a:srgbClr val="FFFFFF"/>
                </a:solidFill>
                <a:latin typeface="Calibri"/>
                <a:cs typeface="Calibri"/>
              </a:rPr>
              <a:t>year</a:t>
            </a:r>
            <a:r>
              <a:rPr sz="1600" dirty="0">
                <a:solidFill>
                  <a:srgbClr val="FFFFFF"/>
                </a:solidFill>
                <a:latin typeface="Calibri"/>
                <a:cs typeface="Calibri"/>
              </a:rPr>
              <a:t> </a:t>
            </a:r>
            <a:r>
              <a:rPr sz="1600" spc="-5" dirty="0">
                <a:solidFill>
                  <a:srgbClr val="FFFFFF"/>
                </a:solidFill>
                <a:latin typeface="Calibri"/>
                <a:cs typeface="Calibri"/>
              </a:rPr>
              <a:t>12, </a:t>
            </a:r>
            <a:r>
              <a:rPr sz="1600" dirty="0">
                <a:solidFill>
                  <a:srgbClr val="FFFFFF"/>
                </a:solidFill>
                <a:latin typeface="Calibri"/>
                <a:cs typeface="Calibri"/>
              </a:rPr>
              <a:t> </a:t>
            </a:r>
            <a:r>
              <a:rPr sz="1600" spc="-10" dirty="0">
                <a:solidFill>
                  <a:srgbClr val="FFFFFF"/>
                </a:solidFill>
                <a:latin typeface="Calibri"/>
                <a:cs typeface="Calibri"/>
              </a:rPr>
              <a:t>there</a:t>
            </a:r>
            <a:r>
              <a:rPr sz="1600" spc="5" dirty="0">
                <a:solidFill>
                  <a:srgbClr val="FFFFFF"/>
                </a:solidFill>
                <a:latin typeface="Calibri"/>
                <a:cs typeface="Calibri"/>
              </a:rPr>
              <a:t> </a:t>
            </a:r>
            <a:r>
              <a:rPr sz="1600" spc="-5" dirty="0">
                <a:solidFill>
                  <a:srgbClr val="FFFFFF"/>
                </a:solidFill>
                <a:latin typeface="Calibri"/>
                <a:cs typeface="Calibri"/>
              </a:rPr>
              <a:t>will </a:t>
            </a:r>
            <a:r>
              <a:rPr sz="1600" dirty="0">
                <a:solidFill>
                  <a:srgbClr val="FFFFFF"/>
                </a:solidFill>
                <a:latin typeface="Calibri"/>
                <a:cs typeface="Calibri"/>
              </a:rPr>
              <a:t>be</a:t>
            </a:r>
            <a:r>
              <a:rPr sz="1600" spc="10" dirty="0">
                <a:solidFill>
                  <a:srgbClr val="FFFFFF"/>
                </a:solidFill>
                <a:latin typeface="Calibri"/>
                <a:cs typeface="Calibri"/>
              </a:rPr>
              <a:t> </a:t>
            </a:r>
            <a:r>
              <a:rPr sz="1600" spc="-10" dirty="0">
                <a:solidFill>
                  <a:srgbClr val="FFFFFF"/>
                </a:solidFill>
                <a:latin typeface="Calibri"/>
                <a:cs typeface="Calibri"/>
              </a:rPr>
              <a:t>more</a:t>
            </a:r>
            <a:r>
              <a:rPr sz="1600" spc="-5" dirty="0">
                <a:solidFill>
                  <a:srgbClr val="FFFFFF"/>
                </a:solidFill>
                <a:latin typeface="Calibri"/>
                <a:cs typeface="Calibri"/>
              </a:rPr>
              <a:t> </a:t>
            </a:r>
            <a:r>
              <a:rPr sz="1600" spc="-10" dirty="0">
                <a:solidFill>
                  <a:srgbClr val="FFFFFF"/>
                </a:solidFill>
                <a:latin typeface="Calibri"/>
                <a:cs typeface="Calibri"/>
              </a:rPr>
              <a:t>tobacco </a:t>
            </a:r>
            <a:r>
              <a:rPr sz="1600" spc="-5" dirty="0">
                <a:solidFill>
                  <a:srgbClr val="FFFFFF"/>
                </a:solidFill>
                <a:latin typeface="Calibri"/>
                <a:cs typeface="Calibri"/>
              </a:rPr>
              <a:t> </a:t>
            </a:r>
            <a:r>
              <a:rPr sz="1600" spc="-10" dirty="0">
                <a:solidFill>
                  <a:srgbClr val="FFFFFF"/>
                </a:solidFill>
                <a:latin typeface="Calibri"/>
                <a:cs typeface="Calibri"/>
              </a:rPr>
              <a:t>available</a:t>
            </a:r>
            <a:r>
              <a:rPr sz="1600" dirty="0">
                <a:solidFill>
                  <a:srgbClr val="FFFFFF"/>
                </a:solidFill>
                <a:latin typeface="Calibri"/>
                <a:cs typeface="Calibri"/>
              </a:rPr>
              <a:t> </a:t>
            </a:r>
            <a:r>
              <a:rPr sz="1600" spc="-5" dirty="0">
                <a:solidFill>
                  <a:srgbClr val="FFFFFF"/>
                </a:solidFill>
                <a:latin typeface="Calibri"/>
                <a:cs typeface="Calibri"/>
              </a:rPr>
              <a:t>in</a:t>
            </a:r>
            <a:r>
              <a:rPr sz="1600" spc="10" dirty="0">
                <a:solidFill>
                  <a:srgbClr val="FFFFFF"/>
                </a:solidFill>
                <a:latin typeface="Calibri"/>
                <a:cs typeface="Calibri"/>
              </a:rPr>
              <a:t> </a:t>
            </a:r>
            <a:r>
              <a:rPr sz="1600" spc="-5" dirty="0">
                <a:solidFill>
                  <a:srgbClr val="FFFFFF"/>
                </a:solidFill>
                <a:latin typeface="Calibri"/>
                <a:cs typeface="Calibri"/>
              </a:rPr>
              <a:t>schools.</a:t>
            </a:r>
            <a:endParaRPr sz="1600" dirty="0">
              <a:latin typeface="Calibri"/>
              <a:cs typeface="Calibri"/>
            </a:endParaRPr>
          </a:p>
        </p:txBody>
      </p:sp>
      <p:sp>
        <p:nvSpPr>
          <p:cNvPr id="31" name="object 21">
            <a:extLst>
              <a:ext uri="{FF2B5EF4-FFF2-40B4-BE49-F238E27FC236}">
                <a16:creationId xmlns:a16="http://schemas.microsoft.com/office/drawing/2014/main" id="{7E57D625-E87F-0F42-8119-4738480126B8}"/>
              </a:ext>
            </a:extLst>
          </p:cNvPr>
          <p:cNvSpPr txBox="1"/>
          <p:nvPr/>
        </p:nvSpPr>
        <p:spPr>
          <a:xfrm>
            <a:off x="4103375" y="1330961"/>
            <a:ext cx="1679449" cy="1755517"/>
          </a:xfrm>
          <a:prstGeom prst="rect">
            <a:avLst/>
          </a:prstGeom>
          <a:solidFill>
            <a:srgbClr val="00CC99"/>
          </a:solidFill>
          <a:ln w="9525">
            <a:solidFill>
              <a:srgbClr val="9DC3E6"/>
            </a:solidFill>
          </a:ln>
        </p:spPr>
        <p:txBody>
          <a:bodyPr vert="horz" wrap="square" lIns="0" tIns="30480" rIns="0" bIns="0" rtlCol="0">
            <a:noAutofit/>
          </a:bodyPr>
          <a:lstStyle/>
          <a:p>
            <a:pPr marL="90805" marR="125095" algn="ctr">
              <a:lnSpc>
                <a:spcPct val="100000"/>
              </a:lnSpc>
              <a:spcBef>
                <a:spcPts val="240"/>
              </a:spcBef>
            </a:pPr>
            <a:r>
              <a:rPr lang="en-AU" sz="1600" dirty="0">
                <a:solidFill>
                  <a:srgbClr val="FFFFFF"/>
                </a:solidFill>
                <a:latin typeface="Calibri"/>
                <a:cs typeface="Calibri"/>
              </a:rPr>
              <a:t>Delaying experimentation reduces the risk of becoming a regular smoker</a:t>
            </a:r>
            <a:endParaRPr sz="1600" dirty="0">
              <a:latin typeface="Calibri"/>
              <a:cs typeface="Calibri"/>
            </a:endParaRPr>
          </a:p>
        </p:txBody>
      </p:sp>
      <p:sp>
        <p:nvSpPr>
          <p:cNvPr id="32" name="object 21">
            <a:extLst>
              <a:ext uri="{FF2B5EF4-FFF2-40B4-BE49-F238E27FC236}">
                <a16:creationId xmlns:a16="http://schemas.microsoft.com/office/drawing/2014/main" id="{021EA639-E52B-BF45-BF50-981CF1955D3D}"/>
              </a:ext>
            </a:extLst>
          </p:cNvPr>
          <p:cNvSpPr txBox="1"/>
          <p:nvPr/>
        </p:nvSpPr>
        <p:spPr>
          <a:xfrm>
            <a:off x="9757156" y="1330960"/>
            <a:ext cx="1546496" cy="1755517"/>
          </a:xfrm>
          <a:prstGeom prst="rect">
            <a:avLst/>
          </a:prstGeom>
          <a:solidFill>
            <a:srgbClr val="4E8F00"/>
          </a:solidFill>
          <a:ln w="9525">
            <a:solidFill>
              <a:srgbClr val="9DC3E6"/>
            </a:solidFill>
          </a:ln>
        </p:spPr>
        <p:txBody>
          <a:bodyPr vert="horz" wrap="square" lIns="0" tIns="30480" rIns="0" bIns="0" rtlCol="0">
            <a:noAutofit/>
          </a:bodyPr>
          <a:lstStyle/>
          <a:p>
            <a:pPr marL="90805" marR="125095" algn="ctr">
              <a:lnSpc>
                <a:spcPct val="100000"/>
              </a:lnSpc>
              <a:spcBef>
                <a:spcPts val="240"/>
              </a:spcBef>
            </a:pPr>
            <a:r>
              <a:rPr lang="en-AU" sz="1600" dirty="0">
                <a:solidFill>
                  <a:srgbClr val="FFFFFF"/>
                </a:solidFill>
                <a:latin typeface="Calibri"/>
                <a:cs typeface="Calibri"/>
              </a:rPr>
              <a:t>Teens report infrequent socialising with 21 year </a:t>
            </a:r>
            <a:r>
              <a:rPr lang="en-AU" sz="1600" dirty="0" err="1">
                <a:solidFill>
                  <a:srgbClr val="FFFFFF"/>
                </a:solidFill>
                <a:latin typeface="Calibri"/>
                <a:cs typeface="Calibri"/>
              </a:rPr>
              <a:t>olds</a:t>
            </a:r>
            <a:r>
              <a:rPr lang="en-AU" sz="1600" dirty="0">
                <a:solidFill>
                  <a:srgbClr val="FFFFFF"/>
                </a:solidFill>
                <a:latin typeface="Calibri"/>
                <a:cs typeface="Calibri"/>
              </a:rPr>
              <a:t> </a:t>
            </a:r>
            <a:endParaRPr sz="1600" dirty="0">
              <a:latin typeface="Calibri"/>
              <a:cs typeface="Calibri"/>
            </a:endParaRPr>
          </a:p>
        </p:txBody>
      </p:sp>
      <p:sp>
        <p:nvSpPr>
          <p:cNvPr id="37" name="Title 1">
            <a:extLst>
              <a:ext uri="{FF2B5EF4-FFF2-40B4-BE49-F238E27FC236}">
                <a16:creationId xmlns:a16="http://schemas.microsoft.com/office/drawing/2014/main" id="{50377CF6-4D80-CC47-BCA4-AE325E6FE1E2}"/>
              </a:ext>
            </a:extLst>
          </p:cNvPr>
          <p:cNvSpPr txBox="1">
            <a:spLocks/>
          </p:cNvSpPr>
          <p:nvPr/>
        </p:nvSpPr>
        <p:spPr>
          <a:xfrm>
            <a:off x="290571" y="-419898"/>
            <a:ext cx="10656711" cy="1352550"/>
          </a:xfrm>
          <a:prstGeom prst="rect">
            <a:avLst/>
          </a:prstGeom>
        </p:spPr>
        <p:txBody>
          <a:bodyPr vert="horz" lIns="228600" tIns="228600" rIns="228600" bIns="228600" rtlCol="0" anchor="b">
            <a:normAutofit/>
          </a:bodyPr>
          <a:lst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a:lstStyle>
          <a:p>
            <a:pPr algn="l"/>
            <a:r>
              <a:rPr lang="en-US" sz="3600" b="1" dirty="0"/>
              <a:t>Progression to smoking – influence of age-based restrictions</a:t>
            </a:r>
          </a:p>
        </p:txBody>
      </p:sp>
    </p:spTree>
    <p:extLst>
      <p:ext uri="{BB962C8B-B14F-4D97-AF65-F5344CB8AC3E}">
        <p14:creationId xmlns:p14="http://schemas.microsoft.com/office/powerpoint/2010/main" val="97872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9" grpId="0" animBg="1"/>
      <p:bldP spid="20" grpId="0" animBg="1"/>
      <p:bldP spid="21" grpId="0" animBg="1"/>
      <p:bldP spid="26"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1F6E6F2-D913-4866-BEF2-77731CEF33EE}"/>
              </a:ext>
            </a:extLst>
          </p:cNvPr>
          <p:cNvSpPr txBox="1"/>
          <p:nvPr/>
        </p:nvSpPr>
        <p:spPr>
          <a:xfrm>
            <a:off x="3948278" y="399863"/>
            <a:ext cx="7606315" cy="2246769"/>
          </a:xfrm>
          <a:prstGeom prst="rect">
            <a:avLst/>
          </a:prstGeom>
          <a:noFill/>
        </p:spPr>
        <p:txBody>
          <a:bodyPr wrap="square">
            <a:spAutoFit/>
          </a:bodyPr>
          <a:lstStyle/>
          <a:p>
            <a:r>
              <a:rPr lang="en-AU" sz="2800" i="1" dirty="0">
                <a:effectLst/>
                <a:ea typeface="DengXian" panose="02010600030101010101" pitchFamily="2" charset="-122"/>
                <a:cs typeface="Arial" panose="020B0604020202020204" pitchFamily="34" charset="0"/>
              </a:rPr>
              <a:t>“The first cigarette I probably had was when I was in Grade 7, just got in Grade 7. I don't know; I kind of was doing it because everyone was kind of doing it at the time, and then I just kind of went on from that.” </a:t>
            </a:r>
            <a:endParaRPr lang="en-AU" sz="2800" i="1" dirty="0"/>
          </a:p>
        </p:txBody>
      </p:sp>
      <p:sp>
        <p:nvSpPr>
          <p:cNvPr id="11" name="TextBox 10">
            <a:extLst>
              <a:ext uri="{FF2B5EF4-FFF2-40B4-BE49-F238E27FC236}">
                <a16:creationId xmlns:a16="http://schemas.microsoft.com/office/drawing/2014/main" id="{01183D3D-2102-429D-8502-39EB3FC0EC6F}"/>
              </a:ext>
            </a:extLst>
          </p:cNvPr>
          <p:cNvSpPr txBox="1"/>
          <p:nvPr/>
        </p:nvSpPr>
        <p:spPr>
          <a:xfrm>
            <a:off x="3948278" y="4628228"/>
            <a:ext cx="7207880" cy="1384995"/>
          </a:xfrm>
          <a:prstGeom prst="rect">
            <a:avLst/>
          </a:prstGeom>
          <a:noFill/>
        </p:spPr>
        <p:txBody>
          <a:bodyPr wrap="square">
            <a:spAutoFit/>
          </a:bodyPr>
          <a:lstStyle/>
          <a:p>
            <a:r>
              <a:rPr lang="en-AU" sz="2800" i="1" dirty="0"/>
              <a:t>“…now it will be when I'm really </a:t>
            </a:r>
            <a:r>
              <a:rPr lang="en-AU" sz="2800" i="1" dirty="0" err="1"/>
              <a:t>really</a:t>
            </a:r>
            <a:r>
              <a:rPr lang="en-AU" sz="2800" i="1" dirty="0"/>
              <a:t> stressed out or really </a:t>
            </a:r>
            <a:r>
              <a:rPr lang="en-AU" sz="2800" i="1" dirty="0" err="1"/>
              <a:t>really</a:t>
            </a:r>
            <a:r>
              <a:rPr lang="en-AU" sz="2800" i="1" dirty="0"/>
              <a:t> angry. I'll go out and have a ciggy.” </a:t>
            </a:r>
          </a:p>
        </p:txBody>
      </p:sp>
      <p:sp>
        <p:nvSpPr>
          <p:cNvPr id="17" name="TextBox 16">
            <a:extLst>
              <a:ext uri="{FF2B5EF4-FFF2-40B4-BE49-F238E27FC236}">
                <a16:creationId xmlns:a16="http://schemas.microsoft.com/office/drawing/2014/main" id="{B5FBE236-7615-4317-81FE-C7904CBDE242}"/>
              </a:ext>
            </a:extLst>
          </p:cNvPr>
          <p:cNvSpPr txBox="1"/>
          <p:nvPr/>
        </p:nvSpPr>
        <p:spPr>
          <a:xfrm>
            <a:off x="4056433" y="2857267"/>
            <a:ext cx="7207880" cy="1384995"/>
          </a:xfrm>
          <a:prstGeom prst="rect">
            <a:avLst/>
          </a:prstGeom>
          <a:noFill/>
        </p:spPr>
        <p:txBody>
          <a:bodyPr wrap="square">
            <a:spAutoFit/>
          </a:bodyPr>
          <a:lstStyle/>
          <a:p>
            <a:r>
              <a:rPr lang="en-AU" sz="2800" i="1" dirty="0"/>
              <a:t>“Honestly, it just feels like breathing. You see everyone smoking and it's just, oh, all right; I've got to smoke.”</a:t>
            </a:r>
          </a:p>
        </p:txBody>
      </p:sp>
      <p:sp>
        <p:nvSpPr>
          <p:cNvPr id="12" name="Title 1">
            <a:extLst>
              <a:ext uri="{FF2B5EF4-FFF2-40B4-BE49-F238E27FC236}">
                <a16:creationId xmlns:a16="http://schemas.microsoft.com/office/drawing/2014/main" id="{E26E6FF7-996F-434B-81EF-1688A9284DF6}"/>
              </a:ext>
            </a:extLst>
          </p:cNvPr>
          <p:cNvSpPr txBox="1">
            <a:spLocks/>
          </p:cNvSpPr>
          <p:nvPr/>
        </p:nvSpPr>
        <p:spPr>
          <a:xfrm>
            <a:off x="70077" y="59551"/>
            <a:ext cx="8846079" cy="1353310"/>
          </a:xfrm>
          <a:prstGeom prst="rect">
            <a:avLst/>
          </a:prstGeom>
        </p:spPr>
        <p:txBody>
          <a:bodyPr vert="horz" lIns="228600" tIns="228600" rIns="228600" bIns="22860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Why</a:t>
            </a:r>
          </a:p>
        </p:txBody>
      </p:sp>
      <p:pic>
        <p:nvPicPr>
          <p:cNvPr id="4" name="Graphic 3" descr="Questions with solid fill">
            <a:extLst>
              <a:ext uri="{FF2B5EF4-FFF2-40B4-BE49-F238E27FC236}">
                <a16:creationId xmlns:a16="http://schemas.microsoft.com/office/drawing/2014/main" id="{504A0F8E-42FC-4C6F-9D53-376AA2D09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7392" y="1972187"/>
            <a:ext cx="3155153" cy="3155153"/>
          </a:xfrm>
          <a:prstGeom prst="rect">
            <a:avLst/>
          </a:prstGeom>
        </p:spPr>
      </p:pic>
    </p:spTree>
    <p:extLst>
      <p:ext uri="{BB962C8B-B14F-4D97-AF65-F5344CB8AC3E}">
        <p14:creationId xmlns:p14="http://schemas.microsoft.com/office/powerpoint/2010/main" val="3471535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20469-BA3C-458F-9116-2BA310B6C5AB}"/>
              </a:ext>
            </a:extLst>
          </p:cNvPr>
          <p:cNvSpPr>
            <a:spLocks noGrp="1"/>
          </p:cNvSpPr>
          <p:nvPr>
            <p:ph type="title"/>
          </p:nvPr>
        </p:nvSpPr>
        <p:spPr>
          <a:xfrm>
            <a:off x="261938" y="116159"/>
            <a:ext cx="8846079" cy="1353310"/>
          </a:xfrm>
        </p:spPr>
        <p:txBody>
          <a:bodyPr vert="horz" lIns="228600" tIns="228600" rIns="228600" bIns="228600" rtlCol="0" anchor="b">
            <a:normAutofit/>
          </a:bodyPr>
          <a:lstStyle/>
          <a:p>
            <a:pPr algn="l"/>
            <a:r>
              <a:rPr lang="en-US" sz="3600" b="1" dirty="0">
                <a:solidFill>
                  <a:schemeClr val="tx1"/>
                </a:solidFill>
              </a:rPr>
              <a:t>Immediate impact</a:t>
            </a:r>
          </a:p>
        </p:txBody>
      </p:sp>
      <p:sp>
        <p:nvSpPr>
          <p:cNvPr id="3" name="Vertical Text Placeholder 2">
            <a:extLst>
              <a:ext uri="{FF2B5EF4-FFF2-40B4-BE49-F238E27FC236}">
                <a16:creationId xmlns:a16="http://schemas.microsoft.com/office/drawing/2014/main" id="{10B09C8A-EA39-4156-9F31-FD2A3B1FCA6D}"/>
              </a:ext>
            </a:extLst>
          </p:cNvPr>
          <p:cNvSpPr>
            <a:spLocks noGrp="1"/>
          </p:cNvSpPr>
          <p:nvPr>
            <p:ph type="body" orient="vert" idx="1"/>
          </p:nvPr>
        </p:nvSpPr>
        <p:spPr>
          <a:xfrm>
            <a:off x="5097732" y="2245599"/>
            <a:ext cx="6628010" cy="2540654"/>
          </a:xfrm>
        </p:spPr>
        <p:txBody>
          <a:bodyPr vert="horz" lIns="91440" tIns="45720" rIns="91440" bIns="45720" rtlCol="0" anchor="ctr">
            <a:normAutofit/>
          </a:bodyPr>
          <a:lstStyle/>
          <a:p>
            <a:pPr marL="0" indent="0">
              <a:buNone/>
            </a:pPr>
            <a:r>
              <a:rPr lang="en-AU" i="1" dirty="0"/>
              <a:t>“Yeah, I didn’t expect it to come on so fast. I knew eventually it was going to completely just shred my lungs, but I expected it to be when I was in my early 40s. I hadn’t expected it to come so fast.”</a:t>
            </a:r>
            <a:endParaRPr lang="en-US" sz="2000" dirty="0"/>
          </a:p>
        </p:txBody>
      </p:sp>
      <p:pic>
        <p:nvPicPr>
          <p:cNvPr id="4" name="7054 3">
            <a:hlinkClick r:id="" action="ppaction://media"/>
            <a:extLst>
              <a:ext uri="{FF2B5EF4-FFF2-40B4-BE49-F238E27FC236}">
                <a16:creationId xmlns:a16="http://schemas.microsoft.com/office/drawing/2014/main" id="{710682EF-63C6-4462-AF31-66B126CA2F8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0598" y="5513696"/>
            <a:ext cx="406400" cy="406400"/>
          </a:xfrm>
          <a:prstGeom prst="rect">
            <a:avLst/>
          </a:prstGeom>
        </p:spPr>
      </p:pic>
      <p:pic>
        <p:nvPicPr>
          <p:cNvPr id="5" name="14yo boy">
            <a:hlinkClick r:id="" action="ppaction://media"/>
            <a:extLst>
              <a:ext uri="{FF2B5EF4-FFF2-40B4-BE49-F238E27FC236}">
                <a16:creationId xmlns:a16="http://schemas.microsoft.com/office/drawing/2014/main" id="{ABBC65E3-A8C7-44D4-A095-0BDA18C008D6}"/>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3763337" y="5562384"/>
            <a:ext cx="406400" cy="406400"/>
          </a:xfrm>
          <a:prstGeom prst="rect">
            <a:avLst/>
          </a:prstGeom>
        </p:spPr>
      </p:pic>
      <p:pic>
        <p:nvPicPr>
          <p:cNvPr id="7" name="Picture 6">
            <a:extLst>
              <a:ext uri="{FF2B5EF4-FFF2-40B4-BE49-F238E27FC236}">
                <a16:creationId xmlns:a16="http://schemas.microsoft.com/office/drawing/2014/main" id="{2C737198-45A2-441D-81CD-BCC79577CC9B}"/>
              </a:ext>
            </a:extLst>
          </p:cNvPr>
          <p:cNvPicPr>
            <a:picLocks noChangeAspect="1"/>
          </p:cNvPicPr>
          <p:nvPr/>
        </p:nvPicPr>
        <p:blipFill>
          <a:blip r:embed="rId8"/>
          <a:stretch>
            <a:fillRect/>
          </a:stretch>
        </p:blipFill>
        <p:spPr>
          <a:xfrm>
            <a:off x="580598" y="1924557"/>
            <a:ext cx="3589139" cy="3589139"/>
          </a:xfrm>
          <a:prstGeom prst="rect">
            <a:avLst/>
          </a:prstGeom>
        </p:spPr>
      </p:pic>
    </p:spTree>
    <p:extLst>
      <p:ext uri="{BB962C8B-B14F-4D97-AF65-F5344CB8AC3E}">
        <p14:creationId xmlns:p14="http://schemas.microsoft.com/office/powerpoint/2010/main" val="174130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8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61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20469-BA3C-458F-9116-2BA310B6C5AB}"/>
              </a:ext>
            </a:extLst>
          </p:cNvPr>
          <p:cNvSpPr>
            <a:spLocks noGrp="1"/>
          </p:cNvSpPr>
          <p:nvPr>
            <p:ph type="title"/>
          </p:nvPr>
        </p:nvSpPr>
        <p:spPr>
          <a:xfrm>
            <a:off x="261938" y="116159"/>
            <a:ext cx="8846079" cy="1353310"/>
          </a:xfrm>
        </p:spPr>
        <p:txBody>
          <a:bodyPr vert="horz" lIns="228600" tIns="228600" rIns="228600" bIns="228600" rtlCol="0" anchor="b">
            <a:normAutofit/>
          </a:bodyPr>
          <a:lstStyle/>
          <a:p>
            <a:pPr algn="l"/>
            <a:r>
              <a:rPr lang="en-US" sz="3600" b="1" dirty="0">
                <a:solidFill>
                  <a:schemeClr val="tx1"/>
                </a:solidFill>
              </a:rPr>
              <a:t>Hard to give up</a:t>
            </a:r>
          </a:p>
        </p:txBody>
      </p:sp>
      <p:sp>
        <p:nvSpPr>
          <p:cNvPr id="3" name="Vertical Text Placeholder 2">
            <a:extLst>
              <a:ext uri="{FF2B5EF4-FFF2-40B4-BE49-F238E27FC236}">
                <a16:creationId xmlns:a16="http://schemas.microsoft.com/office/drawing/2014/main" id="{10B09C8A-EA39-4156-9F31-FD2A3B1FCA6D}"/>
              </a:ext>
            </a:extLst>
          </p:cNvPr>
          <p:cNvSpPr>
            <a:spLocks noGrp="1"/>
          </p:cNvSpPr>
          <p:nvPr>
            <p:ph type="body" orient="vert" idx="1"/>
          </p:nvPr>
        </p:nvSpPr>
        <p:spPr>
          <a:xfrm>
            <a:off x="4949164" y="1683547"/>
            <a:ext cx="6628010" cy="2193953"/>
          </a:xfr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t>“I’ve been trying to quit recently, but I’ve got back on the cigarettes. But now if I ever do get cigarettes I get a pouch and I roll them all up and I put them in a pack, but I try to minimise the use of them.”</a:t>
            </a:r>
          </a:p>
        </p:txBody>
      </p:sp>
      <p:pic>
        <p:nvPicPr>
          <p:cNvPr id="7" name="15yo male">
            <a:hlinkClick r:id="" action="ppaction://media"/>
            <a:extLst>
              <a:ext uri="{FF2B5EF4-FFF2-40B4-BE49-F238E27FC236}">
                <a16:creationId xmlns:a16="http://schemas.microsoft.com/office/drawing/2014/main" id="{36A83657-62FD-41D0-8B52-6B169F1FBCA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4826" y="5330403"/>
            <a:ext cx="406400" cy="406400"/>
          </a:xfrm>
          <a:prstGeom prst="rect">
            <a:avLst/>
          </a:prstGeom>
        </p:spPr>
      </p:pic>
      <p:pic>
        <p:nvPicPr>
          <p:cNvPr id="8" name="Picture 7">
            <a:extLst>
              <a:ext uri="{FF2B5EF4-FFF2-40B4-BE49-F238E27FC236}">
                <a16:creationId xmlns:a16="http://schemas.microsoft.com/office/drawing/2014/main" id="{0D093F55-EC4B-484D-B106-2E4801BD8E95}"/>
              </a:ext>
            </a:extLst>
          </p:cNvPr>
          <p:cNvPicPr>
            <a:picLocks noChangeAspect="1"/>
          </p:cNvPicPr>
          <p:nvPr/>
        </p:nvPicPr>
        <p:blipFill>
          <a:blip r:embed="rId6"/>
          <a:stretch>
            <a:fillRect/>
          </a:stretch>
        </p:blipFill>
        <p:spPr>
          <a:xfrm>
            <a:off x="479376" y="2031880"/>
            <a:ext cx="3201599" cy="3201599"/>
          </a:xfrm>
          <a:prstGeom prst="rect">
            <a:avLst/>
          </a:prstGeom>
        </p:spPr>
      </p:pic>
      <p:sp>
        <p:nvSpPr>
          <p:cNvPr id="10" name="Vertical Text Placeholder 2">
            <a:extLst>
              <a:ext uri="{FF2B5EF4-FFF2-40B4-BE49-F238E27FC236}">
                <a16:creationId xmlns:a16="http://schemas.microsoft.com/office/drawing/2014/main" id="{63225367-5074-4CDD-AAE5-593EC96C75C6}"/>
              </a:ext>
            </a:extLst>
          </p:cNvPr>
          <p:cNvSpPr txBox="1">
            <a:spLocks/>
          </p:cNvSpPr>
          <p:nvPr/>
        </p:nvSpPr>
        <p:spPr>
          <a:xfrm>
            <a:off x="4949164" y="4091579"/>
            <a:ext cx="6628010" cy="2014253"/>
          </a:xfrm>
          <a:prstGeom prst="rect">
            <a:avLst/>
          </a:prstGeom>
        </p:spPr>
        <p:txBody>
          <a:bodyPr vert="horz" lIns="91440" tIns="45720" rIns="91440" bIns="45720" rtlCol="0" anchor="ct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defRPr/>
            </a:pPr>
            <a:r>
              <a:rPr lang="en-AU" sz="8600" i="1" dirty="0"/>
              <a:t>Now the habit is costing her nearly $100 a week in ouch tobacco and although she wants to quit, it is hard when others around her smoke as well.</a:t>
            </a:r>
          </a:p>
          <a:p>
            <a:pPr marL="0" indent="0" algn="r">
              <a:lnSpc>
                <a:spcPct val="100000"/>
              </a:lnSpc>
              <a:spcBef>
                <a:spcPts val="0"/>
              </a:spcBef>
              <a:buFontTx/>
              <a:buNone/>
              <a:defRPr/>
            </a:pPr>
            <a:r>
              <a:rPr lang="en-AU" sz="3400" i="1" dirty="0"/>
              <a:t>The Mercury September 13, 2020</a:t>
            </a:r>
          </a:p>
        </p:txBody>
      </p:sp>
    </p:spTree>
    <p:extLst>
      <p:ext uri="{BB962C8B-B14F-4D97-AF65-F5344CB8AC3E}">
        <p14:creationId xmlns:p14="http://schemas.microsoft.com/office/powerpoint/2010/main" val="65903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18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1164</TotalTime>
  <Words>1683</Words>
  <Application>Microsoft Office PowerPoint</Application>
  <PresentationFormat>Widescreen</PresentationFormat>
  <Paragraphs>179</Paragraphs>
  <Slides>13</Slides>
  <Notes>13</Notes>
  <HiddenSlides>0</HiddenSlides>
  <MMClips>4</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Times New Roman</vt:lpstr>
      <vt:lpstr>Wingdings</vt:lpstr>
      <vt:lpstr>Office Theme</vt:lpstr>
      <vt:lpstr>Office Theme</vt:lpstr>
      <vt:lpstr>WORKSHOP: Choosing Tobacco or Health: Where to from here?</vt:lpstr>
      <vt:lpstr>Tobacco 21 research aims</vt:lpstr>
      <vt:lpstr>PowerPoint Presentation</vt:lpstr>
      <vt:lpstr>PowerPoint Presentation</vt:lpstr>
      <vt:lpstr>PowerPoint Presentation</vt:lpstr>
      <vt:lpstr>PowerPoint Presentation</vt:lpstr>
      <vt:lpstr>PowerPoint Presentation</vt:lpstr>
      <vt:lpstr>Immediate impact</vt:lpstr>
      <vt:lpstr>Hard to give up</vt:lpstr>
      <vt:lpstr>PowerPoint Presentation</vt:lpstr>
      <vt:lpstr>Solutions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Leonard Crocombe</dc:creator>
  <cp:lastModifiedBy>Kathryn Barnsley</cp:lastModifiedBy>
  <cp:revision>20</cp:revision>
  <cp:lastPrinted>2021-06-24T22:37:10Z</cp:lastPrinted>
  <dcterms:created xsi:type="dcterms:W3CDTF">2021-06-14T00:02:12Z</dcterms:created>
  <dcterms:modified xsi:type="dcterms:W3CDTF">2021-07-26T07:01:36Z</dcterms:modified>
</cp:coreProperties>
</file>