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sldIdLst>
    <p:sldId id="256" r:id="rId3"/>
    <p:sldId id="508" r:id="rId4"/>
    <p:sldId id="495" r:id="rId5"/>
    <p:sldId id="497" r:id="rId6"/>
    <p:sldId id="496" r:id="rId7"/>
    <p:sldId id="498" r:id="rId8"/>
    <p:sldId id="509" r:id="rId9"/>
    <p:sldId id="500" r:id="rId10"/>
    <p:sldId id="510" r:id="rId11"/>
    <p:sldId id="266" r:id="rId12"/>
    <p:sldId id="292" r:id="rId13"/>
    <p:sldId id="304" r:id="rId14"/>
    <p:sldId id="511" r:id="rId15"/>
    <p:sldId id="297" r:id="rId16"/>
    <p:sldId id="518" r:id="rId17"/>
    <p:sldId id="512" r:id="rId18"/>
    <p:sldId id="516" r:id="rId19"/>
    <p:sldId id="517" r:id="rId20"/>
    <p:sldId id="303" r:id="rId21"/>
    <p:sldId id="51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B8035-D452-49C7-A3E0-F7D519CE4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8EF8B2-50A3-43BE-80A5-B9C5F04ED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A2DAC-AA61-4057-B0F0-FC59A4CC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B3D5-C4F7-4F57-89DD-3DC32FB2D812}" type="datetimeFigureOut">
              <a:rPr lang="en-AU" smtClean="0"/>
              <a:t>26/07/2021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5E5F0-B74D-49BB-8E9F-6446AA9AA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CE05E-7A39-439D-989B-210D803F0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2C83-5B2D-4056-BDA3-B12A1DA8F6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652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B454C-1E76-43EB-9415-D17DC4F3A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E2F165-4BB6-4783-A91A-165CC03EA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C2DB7-B05F-4D9E-BB10-77F737A3F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B3D5-C4F7-4F57-89DD-3DC32FB2D812}" type="datetimeFigureOut">
              <a:rPr lang="en-AU" smtClean="0"/>
              <a:t>26/07/2021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F0660-9D25-45DC-BAA6-6AF96398B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F88B4-CE8D-4442-9584-89282034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2C83-5B2D-4056-BDA3-B12A1DA8F6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414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4CC2C2-5038-48F9-AC6D-8C9128D3D5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992CC-8BC2-4BE6-BCD7-8567D52E4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80EAC-260A-40B0-8000-E9CD870B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B3D5-C4F7-4F57-89DD-3DC32FB2D812}" type="datetimeFigureOut">
              <a:rPr lang="en-AU" smtClean="0"/>
              <a:t>26/07/2021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5BB1F-49E2-495A-9EEF-377F2AA8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95643-63B0-41AD-AFFB-6A9311A5B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2C83-5B2D-4056-BDA3-B12A1DA8F6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5727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7BE847-6628-4515-A5FB-77C55073F7F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6810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632CD7B-36FB-46D7-B8D7-13E9B445656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7391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2777309-F1B5-4DA1-B516-4F4DA461393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3540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1A8BBA-5051-4D8B-86A2-DC1B77B1DDE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0797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105A37-7BAF-4227-88EE-98AB9F65718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1627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1CEFDF-0D58-4DD8-AEE2-FF1C693D1CA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0361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817CAD-AEC6-4C35-A9AF-6DEC2B7EF56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6267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1FE8C5-EEF2-49A5-9B84-A61E4BBD053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224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4D23-5B77-4F45-A3FC-44BECF588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78E65-4A86-474C-B54C-6B34E4478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74076-E04E-4994-9F78-88628AAF3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B3D5-C4F7-4F57-89DD-3DC32FB2D812}" type="datetimeFigureOut">
              <a:rPr lang="en-AU" smtClean="0"/>
              <a:t>26/07/2021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FDA66-5A83-45B9-8B42-6955C7C3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3C866-8E9D-4F54-8F4D-D99B52049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2C83-5B2D-4056-BDA3-B12A1DA8F6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1837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31B69E3-A669-4021-91FE-14C4255BA79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9142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D62163-E917-4825-BAE0-DAA9CF39944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0201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0E408B4-9312-475B-A4F0-9D8C2162A51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859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CA5BE-CEF4-4175-AB99-5090CFDDE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AEC51-DC43-44B0-9486-8605B5DF8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766D4-624F-4849-B516-61BBBF1FB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B3D5-C4F7-4F57-89DD-3DC32FB2D812}" type="datetimeFigureOut">
              <a:rPr lang="en-AU" smtClean="0"/>
              <a:t>26/07/2021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A8399-7B83-4869-8E7A-578E3EF6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DCD55-D231-45E6-AF9E-65C147692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2C83-5B2D-4056-BDA3-B12A1DA8F6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918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3EC7-417D-478C-934E-2A45693A3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2DFD4-8C80-48F5-AFDD-713DDF6FB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ACD00-ABB8-4402-B44E-BE3BC7F9F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B39F1-4D0F-4787-851B-EDEA5815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B3D5-C4F7-4F57-89DD-3DC32FB2D812}" type="datetimeFigureOut">
              <a:rPr lang="en-AU" smtClean="0"/>
              <a:t>26/07/2021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5032F-CA91-47EC-BCD8-FBDABC55A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4D9B5-36DD-401C-89D1-613AFC5FF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2C83-5B2D-4056-BDA3-B12A1DA8F6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255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321D3-544A-4DC9-A1F0-1139188C3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AB741-744B-45F6-8B16-38040B338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EEACA-8CE5-42F3-9AB7-3C315139F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3A003-8859-4354-A583-FFAE08E18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F1670C-B500-43E3-BCE8-C6E804052A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650E66-FA3C-4484-A81F-5751136C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B3D5-C4F7-4F57-89DD-3DC32FB2D812}" type="datetimeFigureOut">
              <a:rPr lang="en-AU" smtClean="0"/>
              <a:t>26/07/2021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D06912-A231-4E59-A70F-4845E41E9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D1E65A-7919-489A-A413-A523BBE99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2C83-5B2D-4056-BDA3-B12A1DA8F6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191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D698A-88C1-4640-A5B3-11D39302F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5C591-04DB-452B-9EA0-6758F3FC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B3D5-C4F7-4F57-89DD-3DC32FB2D812}" type="datetimeFigureOut">
              <a:rPr lang="en-AU" smtClean="0"/>
              <a:t>26/07/2021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6545A2-C29A-4FBE-B6B1-066F68D83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E92528-3F93-4B50-959E-0FAE77C2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2C83-5B2D-4056-BDA3-B12A1DA8F6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44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960D65-15F8-4580-A0D4-9FD640272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B3D5-C4F7-4F57-89DD-3DC32FB2D812}" type="datetimeFigureOut">
              <a:rPr lang="en-AU" smtClean="0"/>
              <a:t>26/07/2021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AB1831-4499-4142-96D7-FE581743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8B764-1CA1-4EAA-B6C5-83C65C0F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2C83-5B2D-4056-BDA3-B12A1DA8F6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74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1CEE2-8449-4AC2-883F-E828CD60B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D2C95-18F4-4C0A-B133-C5B5A719C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F4227-A8C1-4211-A51C-6E2C0FCC6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D7FB3-45A7-4A90-A563-CE7E0425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B3D5-C4F7-4F57-89DD-3DC32FB2D812}" type="datetimeFigureOut">
              <a:rPr lang="en-AU" smtClean="0"/>
              <a:t>26/07/2021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D796E-9290-452B-B891-489B6BB8B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836B1-C91D-4DEC-8D32-382D780F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2C83-5B2D-4056-BDA3-B12A1DA8F6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77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B74CB-C454-4A94-AE31-A61FDB398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77F7FB-197B-4BAB-949D-612334FDB1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9FB2B-59B9-44B1-A4E7-594B61C8B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887DD-FADB-46E1-AF81-F286B98A7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B3D5-C4F7-4F57-89DD-3DC32FB2D812}" type="datetimeFigureOut">
              <a:rPr lang="en-AU" smtClean="0"/>
              <a:t>26/07/2021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D7118-D317-42E9-B49F-CCE18173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5D796-A460-41AB-9D90-F1AF0FA5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2C83-5B2D-4056-BDA3-B12A1DA8F6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675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DA5041-EA5C-4990-BDEE-9E4B233B8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B12C6-488A-4A56-A7BC-29DCF5E81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018D-E29B-499A-8408-6D606744F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5B3D5-C4F7-4F57-89DD-3DC32FB2D812}" type="datetimeFigureOut">
              <a:rPr lang="en-AU" smtClean="0"/>
              <a:t>26/07/2021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41DED-39B8-4392-ACA1-C66D6513A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A086E-C21D-4EC4-B4D0-A173CB948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92C83-5B2D-4056-BDA3-B12A1DA8F6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073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38A7B8-EB77-4783-A2FC-A7DE24914B1D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034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4C69B-1D1F-4310-BE46-8AFF3C733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949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+mn-lt"/>
              </a:rPr>
              <a:t>WORKSHOP:</a:t>
            </a:r>
            <a:br>
              <a:rPr lang="en-AU" b="1" dirty="0">
                <a:latin typeface="+mn-lt"/>
              </a:rPr>
            </a:br>
            <a:r>
              <a:rPr lang="en-AU" b="1" dirty="0">
                <a:latin typeface="+mn-lt"/>
              </a:rPr>
              <a:t>Choosing Tobacco or Health:</a:t>
            </a:r>
            <a:br>
              <a:rPr lang="en-AU" b="1" dirty="0">
                <a:latin typeface="+mn-lt"/>
              </a:rPr>
            </a:br>
            <a:r>
              <a:rPr lang="en-AU" b="1" dirty="0">
                <a:latin typeface="+mn-lt"/>
              </a:rPr>
              <a:t>Where to from here?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15189E-DC11-4772-A04F-E228DCCD1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581" y="4439578"/>
            <a:ext cx="11404315" cy="2105060"/>
          </a:xfrm>
        </p:spPr>
        <p:txBody>
          <a:bodyPr>
            <a:normAutofit/>
          </a:bodyPr>
          <a:lstStyle/>
          <a:p>
            <a:r>
              <a:rPr lang="en-AU" sz="3600" dirty="0"/>
              <a:t>Vaping – effects on the lung, exacerbations of COVID-19</a:t>
            </a:r>
          </a:p>
          <a:p>
            <a:endParaRPr lang="en-AU" sz="3600" dirty="0"/>
          </a:p>
          <a:p>
            <a:r>
              <a:rPr lang="en-AU" sz="3600" dirty="0"/>
              <a:t>Sukhwinder Singh Sohal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ED8411C-B01C-4D24-B21D-C33ED83D5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3AA405-98ED-4DD2-BDEA-DD6AB44B70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4" y="228600"/>
            <a:ext cx="4086226" cy="110184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71ECEF-6267-4E9A-A890-433AE5E0F8AF}"/>
              </a:ext>
            </a:extLst>
          </p:cNvPr>
          <p:cNvSpPr txBox="1"/>
          <p:nvPr/>
        </p:nvSpPr>
        <p:spPr>
          <a:xfrm>
            <a:off x="6284739" y="549275"/>
            <a:ext cx="28687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en-US" sz="4000" b="1" dirty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Tasmania</a:t>
            </a:r>
            <a:endParaRPr kumimoji="0" lang="en-AU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4426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F4187B-D08F-4F02-8CBC-454CBACF4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" t="834" r="8318" b="38301"/>
          <a:stretch/>
        </p:blipFill>
        <p:spPr>
          <a:xfrm>
            <a:off x="938049" y="251868"/>
            <a:ext cx="9364717" cy="1913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09C57D-3D96-43F0-B06C-2C4663304B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07" r="7366"/>
          <a:stretch/>
        </p:blipFill>
        <p:spPr>
          <a:xfrm>
            <a:off x="5865887" y="2712586"/>
            <a:ext cx="2198399" cy="25554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6103D2-AC82-4E59-924A-2255DCC7A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66" y="2974403"/>
            <a:ext cx="2547921" cy="19132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F1312E-4AFF-4C80-94F9-8AD67E881A69}"/>
              </a:ext>
            </a:extLst>
          </p:cNvPr>
          <p:cNvSpPr txBox="1"/>
          <p:nvPr/>
        </p:nvSpPr>
        <p:spPr>
          <a:xfrm>
            <a:off x="8320416" y="2836168"/>
            <a:ext cx="35597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16E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Sohal SS et al, ERJ Open Research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srgbClr val="016EA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16E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 study to compare all 3 tobacco products and first report on IQOS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7B4BEF-08BA-482D-ACED-BA3BF60BE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16" y="3005009"/>
            <a:ext cx="2397840" cy="183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78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4D555-8BFA-4320-9EAF-36157511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365125"/>
            <a:ext cx="11783833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 sz="3600" dirty="0">
                <a:latin typeface="+mn-lt"/>
              </a:rPr>
              <a:t>Comparison of the effects of cigarette smoke extract (CSE), electronic cigarette (</a:t>
            </a:r>
            <a:r>
              <a:rPr lang="en-AU" sz="3600" dirty="0" err="1">
                <a:latin typeface="+mn-lt"/>
              </a:rPr>
              <a:t>eCig</a:t>
            </a:r>
            <a:r>
              <a:rPr lang="en-AU" sz="3600" dirty="0">
                <a:latin typeface="+mn-lt"/>
              </a:rPr>
              <a:t>) vapour and IQOS aerosol exposure on a–d) </a:t>
            </a:r>
            <a:r>
              <a:rPr lang="en-AU" sz="3600" u="sng" dirty="0">
                <a:latin typeface="+mn-lt"/>
              </a:rPr>
              <a:t>human airway epithelial cells (Beas-2B) </a:t>
            </a:r>
            <a:endParaRPr lang="en-US" sz="3600" u="sng" kern="12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045766-ABED-4BC9-86D0-6D31C22C2EBD}"/>
              </a:ext>
            </a:extLst>
          </p:cNvPr>
          <p:cNvSpPr txBox="1"/>
          <p:nvPr/>
        </p:nvSpPr>
        <p:spPr>
          <a:xfrm>
            <a:off x="5812403" y="6126626"/>
            <a:ext cx="6146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16E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Sohal SS et al, ERJ Open Research 2019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7AC546-F114-4F43-A536-D65DA2621D91}"/>
              </a:ext>
            </a:extLst>
          </p:cNvPr>
          <p:cNvGrpSpPr/>
          <p:nvPr/>
        </p:nvGrpSpPr>
        <p:grpSpPr>
          <a:xfrm>
            <a:off x="238539" y="2600063"/>
            <a:ext cx="11338560" cy="2918141"/>
            <a:chOff x="238540" y="2600064"/>
            <a:chExt cx="9501808" cy="23313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C47E32-FBE3-4AFE-81D6-B2DDF0676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540" y="2600064"/>
              <a:ext cx="9501808" cy="204288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1796B51-A78D-49F8-8BD9-D95E6CAA3A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01" b="15491"/>
            <a:stretch/>
          </p:blipFill>
          <p:spPr>
            <a:xfrm>
              <a:off x="834886" y="4642951"/>
              <a:ext cx="8817997" cy="2884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3828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CBF499-1AF1-4ADE-8BA5-7C52D137F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925"/>
          <a:stretch/>
        </p:blipFill>
        <p:spPr>
          <a:xfrm>
            <a:off x="1075430" y="643467"/>
            <a:ext cx="9564061" cy="49067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3DCDE9-17C2-4C94-A00B-F8A2846192DE}"/>
              </a:ext>
            </a:extLst>
          </p:cNvPr>
          <p:cNvSpPr/>
          <p:nvPr/>
        </p:nvSpPr>
        <p:spPr>
          <a:xfrm>
            <a:off x="2386739" y="4502258"/>
            <a:ext cx="7927383" cy="2867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0EBA4-5D3E-4213-9110-A9FC720432F9}"/>
              </a:ext>
            </a:extLst>
          </p:cNvPr>
          <p:cNvSpPr txBox="1"/>
          <p:nvPr/>
        </p:nvSpPr>
        <p:spPr>
          <a:xfrm>
            <a:off x="1563254" y="5806361"/>
            <a:ext cx="957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study led to ERS Position Paper on new tobacco products </a:t>
            </a:r>
          </a:p>
        </p:txBody>
      </p:sp>
    </p:spTree>
    <p:extLst>
      <p:ext uri="{BB962C8B-B14F-4D97-AF65-F5344CB8AC3E}">
        <p14:creationId xmlns:p14="http://schemas.microsoft.com/office/powerpoint/2010/main" val="1521292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9503C9-EB4E-4E5B-A50E-3F48ABCAC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973"/>
            <a:ext cx="12192000" cy="54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0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FB8771-88ED-4D64-B218-256A8F288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45" y="341317"/>
            <a:ext cx="10503073" cy="58368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E83C52-A877-461D-9F8F-E634B385EC3B}"/>
              </a:ext>
            </a:extLst>
          </p:cNvPr>
          <p:cNvSpPr txBox="1"/>
          <p:nvPr/>
        </p:nvSpPr>
        <p:spPr>
          <a:xfrm>
            <a:off x="7752522" y="6255073"/>
            <a:ext cx="415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16E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Miyashita et al, ERJ 2018</a:t>
            </a:r>
          </a:p>
        </p:txBody>
      </p:sp>
    </p:spTree>
    <p:extLst>
      <p:ext uri="{BB962C8B-B14F-4D97-AF65-F5344CB8AC3E}">
        <p14:creationId xmlns:p14="http://schemas.microsoft.com/office/powerpoint/2010/main" val="2893396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811B6CC-0904-41E2-A170-17EB93234D60}"/>
              </a:ext>
            </a:extLst>
          </p:cNvPr>
          <p:cNvGrpSpPr/>
          <p:nvPr/>
        </p:nvGrpSpPr>
        <p:grpSpPr>
          <a:xfrm>
            <a:off x="146931" y="1018852"/>
            <a:ext cx="11609379" cy="4361670"/>
            <a:chOff x="291310" y="219955"/>
            <a:chExt cx="11609379" cy="4361670"/>
          </a:xfrm>
        </p:grpSpPr>
        <p:pic>
          <p:nvPicPr>
            <p:cNvPr id="5" name="Picture 4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792981C2-3EAE-4150-AF82-0E84B4DD53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6065"/>
            <a:stretch/>
          </p:blipFill>
          <p:spPr>
            <a:xfrm>
              <a:off x="291310" y="219955"/>
              <a:ext cx="11609379" cy="32090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FBF0447-646F-4C81-A16B-641E9CF5B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635" y="3586915"/>
              <a:ext cx="10788778" cy="9947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9489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0BD567-A165-484D-A079-5C798E8180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5" t="4445" r="1748"/>
          <a:stretch/>
        </p:blipFill>
        <p:spPr>
          <a:xfrm>
            <a:off x="883402" y="343505"/>
            <a:ext cx="10120393" cy="58300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37A415-74AE-40C0-AD5B-242C068BF19F}"/>
              </a:ext>
            </a:extLst>
          </p:cNvPr>
          <p:cNvSpPr txBox="1"/>
          <p:nvPr/>
        </p:nvSpPr>
        <p:spPr>
          <a:xfrm>
            <a:off x="7795886" y="6457890"/>
            <a:ext cx="4267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McAlinden et al J. Clin. Med. 2021</a:t>
            </a:r>
          </a:p>
        </p:txBody>
      </p:sp>
    </p:spTree>
    <p:extLst>
      <p:ext uri="{BB962C8B-B14F-4D97-AF65-F5344CB8AC3E}">
        <p14:creationId xmlns:p14="http://schemas.microsoft.com/office/powerpoint/2010/main" val="1511848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9B00ED-CD95-4898-9D6E-12A84D57B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97" y="949504"/>
            <a:ext cx="10000664" cy="52944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E03363-7040-47FD-A2A7-DDEBC28B6A8A}"/>
              </a:ext>
            </a:extLst>
          </p:cNvPr>
          <p:cNvSpPr txBox="1"/>
          <p:nvPr/>
        </p:nvSpPr>
        <p:spPr>
          <a:xfrm>
            <a:off x="1330148" y="290701"/>
            <a:ext cx="91750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ACE2 protein expression of BEAS-2B cells following electronic cigarette aerosol (WM)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616415-2DD1-408B-B4A3-FDB9565DDA47}"/>
              </a:ext>
            </a:extLst>
          </p:cNvPr>
          <p:cNvSpPr txBox="1"/>
          <p:nvPr/>
        </p:nvSpPr>
        <p:spPr>
          <a:xfrm>
            <a:off x="8467006" y="6502668"/>
            <a:ext cx="3462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McAlinden et al J. Clin. Med. 2021</a:t>
            </a:r>
          </a:p>
        </p:txBody>
      </p:sp>
    </p:spTree>
    <p:extLst>
      <p:ext uri="{BB962C8B-B14F-4D97-AF65-F5344CB8AC3E}">
        <p14:creationId xmlns:p14="http://schemas.microsoft.com/office/powerpoint/2010/main" val="1919524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42E764-3793-46DB-B9BF-DF53909CA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" t="5020" r="1255" b="2351"/>
          <a:stretch/>
        </p:blipFill>
        <p:spPr>
          <a:xfrm>
            <a:off x="1544971" y="1627463"/>
            <a:ext cx="9102055" cy="46139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5DE340-703D-4CA8-962E-78C75DC68524}"/>
              </a:ext>
            </a:extLst>
          </p:cNvPr>
          <p:cNvSpPr txBox="1"/>
          <p:nvPr/>
        </p:nvSpPr>
        <p:spPr>
          <a:xfrm>
            <a:off x="991996" y="356425"/>
            <a:ext cx="102080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ACE2 protein expression of SAECs following CSE and electronic cigarette aerosol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F31A1F-2290-473D-AF67-AE9E90A57F57}"/>
              </a:ext>
            </a:extLst>
          </p:cNvPr>
          <p:cNvSpPr txBox="1"/>
          <p:nvPr/>
        </p:nvSpPr>
        <p:spPr>
          <a:xfrm>
            <a:off x="8467006" y="6502668"/>
            <a:ext cx="3462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McAlinden et al J. Clin. Med. 2021</a:t>
            </a:r>
          </a:p>
        </p:txBody>
      </p:sp>
    </p:spTree>
    <p:extLst>
      <p:ext uri="{BB962C8B-B14F-4D97-AF65-F5344CB8AC3E}">
        <p14:creationId xmlns:p14="http://schemas.microsoft.com/office/powerpoint/2010/main" val="3181601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66380-904C-47F1-B7E4-AC3BE803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10"/>
            <a:ext cx="10515600" cy="1206246"/>
          </a:xfrm>
        </p:spPr>
        <p:txBody>
          <a:bodyPr>
            <a:normAutofit/>
          </a:bodyPr>
          <a:lstStyle/>
          <a:p>
            <a:r>
              <a:rPr lang="en-AU" sz="4000" b="1" dirty="0">
                <a:latin typeface="+mn-lt"/>
              </a:rPr>
              <a:t>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19D23-6C33-42E7-8E59-8C730971F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370" y="1494599"/>
            <a:ext cx="11105077" cy="4434563"/>
          </a:xfrm>
        </p:spPr>
        <p:txBody>
          <a:bodyPr>
            <a:normAutofit/>
          </a:bodyPr>
          <a:lstStyle/>
          <a:p>
            <a:r>
              <a:rPr lang="en-AU" dirty="0"/>
              <a:t>We as a research community have not yet thoroughly investigated the health risks of these products</a:t>
            </a:r>
          </a:p>
          <a:p>
            <a:endParaRPr lang="en-AU" dirty="0"/>
          </a:p>
          <a:p>
            <a:r>
              <a:rPr lang="en-AU" dirty="0"/>
              <a:t>Great caution must be taken with promoting these as safe smoking cessation tools</a:t>
            </a:r>
          </a:p>
          <a:p>
            <a:endParaRPr lang="en-AU" dirty="0"/>
          </a:p>
          <a:p>
            <a:r>
              <a:rPr lang="en-AU" dirty="0"/>
              <a:t>This is not a smoking cessation policy as claimed by tobacco industry but a policy to have long term users!</a:t>
            </a:r>
          </a:p>
        </p:txBody>
      </p:sp>
    </p:spTree>
    <p:extLst>
      <p:ext uri="{BB962C8B-B14F-4D97-AF65-F5344CB8AC3E}">
        <p14:creationId xmlns:p14="http://schemas.microsoft.com/office/powerpoint/2010/main" val="377518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BFE1C-A01C-4F34-BFC1-03F1E369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444" y="101654"/>
            <a:ext cx="10515600" cy="1325563"/>
          </a:xfrm>
        </p:spPr>
        <p:txBody>
          <a:bodyPr>
            <a:normAutofit/>
          </a:bodyPr>
          <a:lstStyle/>
          <a:p>
            <a:r>
              <a:rPr lang="en-AU" sz="3600" b="1" dirty="0">
                <a:latin typeface="+mn-lt"/>
              </a:rPr>
              <a:t>Smoking and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B0841-F1E5-492E-AE97-614716FBB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444" y="1704619"/>
            <a:ext cx="10977081" cy="4351338"/>
          </a:xfrm>
        </p:spPr>
        <p:txBody>
          <a:bodyPr>
            <a:normAutofit/>
          </a:bodyPr>
          <a:lstStyle/>
          <a:p>
            <a:r>
              <a:rPr lang="en-AU" dirty="0"/>
              <a:t>Lungs of smokers are severely compromised and are susceptible to respiratory infections and, recently SARS-CoV-2 </a:t>
            </a:r>
          </a:p>
          <a:p>
            <a:endParaRPr lang="en-AU" dirty="0"/>
          </a:p>
          <a:p>
            <a:r>
              <a:rPr lang="en-AU" dirty="0"/>
              <a:t>The SARS-CoV-2 attachment receptor protein ACE2 enables viral attachment and entry </a:t>
            </a:r>
          </a:p>
          <a:p>
            <a:endParaRPr lang="en-AU" dirty="0"/>
          </a:p>
          <a:p>
            <a:r>
              <a:rPr lang="en-AU" dirty="0"/>
              <a:t>Electronic cigarettes and heat-not-burn (IQOS) devices, could also enhance users susceptibility to such infectious diseases </a:t>
            </a:r>
          </a:p>
        </p:txBody>
      </p:sp>
    </p:spTree>
    <p:extLst>
      <p:ext uri="{BB962C8B-B14F-4D97-AF65-F5344CB8AC3E}">
        <p14:creationId xmlns:p14="http://schemas.microsoft.com/office/powerpoint/2010/main" val="3602190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EBA31EE-F20A-4006-B250-7DA0D2B60DD9}"/>
              </a:ext>
            </a:extLst>
          </p:cNvPr>
          <p:cNvGrpSpPr/>
          <p:nvPr/>
        </p:nvGrpSpPr>
        <p:grpSpPr>
          <a:xfrm>
            <a:off x="105878" y="857351"/>
            <a:ext cx="11896825" cy="4484670"/>
            <a:chOff x="105878" y="857351"/>
            <a:chExt cx="11896825" cy="4484670"/>
          </a:xfrm>
        </p:grpSpPr>
        <p:pic>
          <p:nvPicPr>
            <p:cNvPr id="5" name="Picture 4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49E61C56-3E58-4943-AA43-D08077328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7255"/>
            <a:stretch/>
          </p:blipFill>
          <p:spPr>
            <a:xfrm>
              <a:off x="105878" y="857351"/>
              <a:ext cx="11896825" cy="351228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403342F-1A54-4C3D-8C02-498304A69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113" y="4369637"/>
              <a:ext cx="11532441" cy="972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56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52E3DD-71EE-4C4E-9A3F-6B8D5E242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19" y="344433"/>
            <a:ext cx="10615762" cy="57580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F05D09-CF2F-4784-8615-B032A94E9DDA}"/>
              </a:ext>
            </a:extLst>
          </p:cNvPr>
          <p:cNvSpPr txBox="1"/>
          <p:nvPr/>
        </p:nvSpPr>
        <p:spPr>
          <a:xfrm>
            <a:off x="7297711" y="6431125"/>
            <a:ext cx="4894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Brake SJ et al J. Clin. Med. March 2020</a:t>
            </a:r>
          </a:p>
        </p:txBody>
      </p:sp>
    </p:spTree>
    <p:extLst>
      <p:ext uri="{BB962C8B-B14F-4D97-AF65-F5344CB8AC3E}">
        <p14:creationId xmlns:p14="http://schemas.microsoft.com/office/powerpoint/2010/main" val="82655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324ECD-599E-48B4-B90D-97791005A5C4}"/>
              </a:ext>
            </a:extLst>
          </p:cNvPr>
          <p:cNvSpPr txBox="1"/>
          <p:nvPr/>
        </p:nvSpPr>
        <p:spPr>
          <a:xfrm>
            <a:off x="6688245" y="5288621"/>
            <a:ext cx="5355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Brake SJ et al J. Clin. Med. March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BDACD3-826C-49C1-9A0E-63E39BC8C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7" y="188632"/>
            <a:ext cx="6306522" cy="648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1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679E00-F3BA-4F4F-859D-D017778E8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8" r="812" b="3293"/>
          <a:stretch/>
        </p:blipFill>
        <p:spPr>
          <a:xfrm>
            <a:off x="260059" y="635466"/>
            <a:ext cx="11274803" cy="55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35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C05C47-2BA3-4F34-A228-2D9B292A5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96" y="153575"/>
            <a:ext cx="9742517" cy="59988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FEE7B9-898A-4BE2-AF04-B0A3931D7162}"/>
              </a:ext>
            </a:extLst>
          </p:cNvPr>
          <p:cNvSpPr txBox="1"/>
          <p:nvPr/>
        </p:nvSpPr>
        <p:spPr>
          <a:xfrm>
            <a:off x="6096000" y="6401595"/>
            <a:ext cx="600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Eapen et al  Am J </a:t>
            </a: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Physiol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Lung Cell Mol </a:t>
            </a: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Physiol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2021  </a:t>
            </a:r>
          </a:p>
        </p:txBody>
      </p:sp>
    </p:spTree>
    <p:extLst>
      <p:ext uri="{BB962C8B-B14F-4D97-AF65-F5344CB8AC3E}">
        <p14:creationId xmlns:p14="http://schemas.microsoft.com/office/powerpoint/2010/main" val="88418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B6C4A8-9A73-40F8-BF1D-60CD378F557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1" y="0"/>
            <a:ext cx="7716416" cy="6858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539920-328B-49B1-8895-BB083293DA89}"/>
              </a:ext>
            </a:extLst>
          </p:cNvPr>
          <p:cNvSpPr txBox="1"/>
          <p:nvPr/>
        </p:nvSpPr>
        <p:spPr>
          <a:xfrm>
            <a:off x="8217214" y="3224050"/>
            <a:ext cx="37803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Eapen et al  Am J </a:t>
            </a: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Physiol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Lung Cell Mol </a:t>
            </a: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Physiol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2021 </a:t>
            </a:r>
          </a:p>
        </p:txBody>
      </p:sp>
    </p:spTree>
    <p:extLst>
      <p:ext uri="{BB962C8B-B14F-4D97-AF65-F5344CB8AC3E}">
        <p14:creationId xmlns:p14="http://schemas.microsoft.com/office/powerpoint/2010/main" val="89558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E649D3-D296-43B1-8A57-35F563AE7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96923"/>
            <a:ext cx="10972800" cy="45825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1F71A2-FD01-4878-BE43-492D43F0B90D}"/>
              </a:ext>
            </a:extLst>
          </p:cNvPr>
          <p:cNvSpPr txBox="1"/>
          <p:nvPr/>
        </p:nvSpPr>
        <p:spPr>
          <a:xfrm>
            <a:off x="6325001" y="6412946"/>
            <a:ext cx="600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Eapen et al  Am J </a:t>
            </a: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Physiol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Lung Cell Mol </a:t>
            </a: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Physiol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2021  </a:t>
            </a:r>
          </a:p>
        </p:txBody>
      </p:sp>
    </p:spTree>
    <p:extLst>
      <p:ext uri="{BB962C8B-B14F-4D97-AF65-F5344CB8AC3E}">
        <p14:creationId xmlns:p14="http://schemas.microsoft.com/office/powerpoint/2010/main" val="307449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FD0AC6-E4C0-4E8B-84D5-AF4E75DAD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11" y="0"/>
            <a:ext cx="6355080" cy="66511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D1A4BB-CA14-4B40-ADE9-93CD04C3A414}"/>
              </a:ext>
            </a:extLst>
          </p:cNvPr>
          <p:cNvSpPr txBox="1"/>
          <p:nvPr/>
        </p:nvSpPr>
        <p:spPr>
          <a:xfrm>
            <a:off x="7579444" y="3188026"/>
            <a:ext cx="4185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400" b="1" dirty="0">
                <a:solidFill>
                  <a:prstClr val="black"/>
                </a:solidFill>
                <a:latin typeface="Calibri" panose="020F0502020204030204"/>
              </a:rPr>
              <a:t>Primary small airway cells exposed to CSE and stained for ACE2, TMPRSS and Furin </a:t>
            </a:r>
          </a:p>
        </p:txBody>
      </p:sp>
    </p:spTree>
    <p:extLst>
      <p:ext uri="{BB962C8B-B14F-4D97-AF65-F5344CB8AC3E}">
        <p14:creationId xmlns:p14="http://schemas.microsoft.com/office/powerpoint/2010/main" val="1092555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2473</TotalTime>
  <Words>334</Words>
  <Application>Microsoft Office PowerPoint</Application>
  <PresentationFormat>Widescreen</PresentationFormat>
  <Paragraphs>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1_Default Design</vt:lpstr>
      <vt:lpstr>WORKSHOP: Choosing Tobacco or Health: Where to from here?</vt:lpstr>
      <vt:lpstr>Smoking and COVID-19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of the effects of cigarette smoke extract (CSE), electronic cigarette (eCig) vapour and IQOS aerosol exposure on a–d) human airway epithelial cells (Beas-2B)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 Crocombe</dc:creator>
  <cp:lastModifiedBy>Kathryn Barnsley</cp:lastModifiedBy>
  <cp:revision>20</cp:revision>
  <dcterms:created xsi:type="dcterms:W3CDTF">2021-06-14T00:02:12Z</dcterms:created>
  <dcterms:modified xsi:type="dcterms:W3CDTF">2021-07-26T06:58:29Z</dcterms:modified>
</cp:coreProperties>
</file>