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8035-D452-49C7-A3E0-F7D519CE4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EF8B2-50A3-43BE-80A5-B9C5F04ED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A2DAC-AA61-4057-B0F0-FC59A4CCC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B3D5-C4F7-4F57-89DD-3DC32FB2D812}" type="datetimeFigureOut">
              <a:rPr lang="en-AU" smtClean="0"/>
              <a:t>26/07/2021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5E5F0-B74D-49BB-8E9F-6446AA9AA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CE05E-7A39-439D-989B-210D803F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2C83-5B2D-4056-BDA3-B12A1DA8F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6521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B454C-1E76-43EB-9415-D17DC4F3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2F165-4BB6-4783-A91A-165CC03EA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C2DB7-B05F-4D9E-BB10-77F737A3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B3D5-C4F7-4F57-89DD-3DC32FB2D812}" type="datetimeFigureOut">
              <a:rPr lang="en-AU" smtClean="0"/>
              <a:t>26/07/2021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F0660-9D25-45DC-BAA6-6AF96398B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F88B4-CE8D-4442-9584-89282034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2C83-5B2D-4056-BDA3-B12A1DA8F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414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4CC2C2-5038-48F9-AC6D-8C9128D3D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992CC-8BC2-4BE6-BCD7-8567D52E4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80EAC-260A-40B0-8000-E9CD870B4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B3D5-C4F7-4F57-89DD-3DC32FB2D812}" type="datetimeFigureOut">
              <a:rPr lang="en-AU" smtClean="0"/>
              <a:t>26/07/2021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5BB1F-49E2-495A-9EEF-377F2AA8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5643-63B0-41AD-AFFB-6A9311A5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2C83-5B2D-4056-BDA3-B12A1DA8F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572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34D23-5B77-4F45-A3FC-44BECF58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78E65-4A86-474C-B54C-6B34E4478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74076-E04E-4994-9F78-88628AAF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B3D5-C4F7-4F57-89DD-3DC32FB2D812}" type="datetimeFigureOut">
              <a:rPr lang="en-AU" smtClean="0"/>
              <a:t>26/07/2021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FDA66-5A83-45B9-8B42-6955C7C3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3C866-8E9D-4F54-8F4D-D99B5204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2C83-5B2D-4056-BDA3-B12A1DA8F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183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CA5BE-CEF4-4175-AB99-5090CFDD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EC51-DC43-44B0-9486-8605B5DF8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766D4-624F-4849-B516-61BBBF1F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B3D5-C4F7-4F57-89DD-3DC32FB2D812}" type="datetimeFigureOut">
              <a:rPr lang="en-AU" smtClean="0"/>
              <a:t>26/07/2021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A8399-7B83-4869-8E7A-578E3EF63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DCD55-D231-45E6-AF9E-65C14769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2C83-5B2D-4056-BDA3-B12A1DA8F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918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23EC7-417D-478C-934E-2A45693A3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2DFD4-8C80-48F5-AFDD-713DDF6FBC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ACD00-ABB8-4402-B44E-BE3BC7F9F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B39F1-4D0F-4787-851B-EDEA5815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B3D5-C4F7-4F57-89DD-3DC32FB2D812}" type="datetimeFigureOut">
              <a:rPr lang="en-AU" smtClean="0"/>
              <a:t>26/07/2021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5032F-CA91-47EC-BCD8-FBDABC55A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4D9B5-36DD-401C-89D1-613AFC5F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2C83-5B2D-4056-BDA3-B12A1DA8F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255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321D3-544A-4DC9-A1F0-1139188C3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AB741-744B-45F6-8B16-38040B338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EEACA-8CE5-42F3-9AB7-3C315139F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43A003-8859-4354-A583-FFAE08E18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F1670C-B500-43E3-BCE8-C6E804052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650E66-FA3C-4484-A81F-5751136C5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B3D5-C4F7-4F57-89DD-3DC32FB2D812}" type="datetimeFigureOut">
              <a:rPr lang="en-AU" smtClean="0"/>
              <a:t>26/07/2021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D06912-A231-4E59-A70F-4845E41E9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D1E65A-7919-489A-A413-A523BBE99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2C83-5B2D-4056-BDA3-B12A1DA8F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191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D698A-88C1-4640-A5B3-11D39302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5C591-04DB-452B-9EA0-6758F3FC7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B3D5-C4F7-4F57-89DD-3DC32FB2D812}" type="datetimeFigureOut">
              <a:rPr lang="en-AU" smtClean="0"/>
              <a:t>26/07/2021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545A2-C29A-4FBE-B6B1-066F68D8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92528-3F93-4B50-959E-0FAE77C28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2C83-5B2D-4056-BDA3-B12A1DA8F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449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60D65-15F8-4580-A0D4-9FD640272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B3D5-C4F7-4F57-89DD-3DC32FB2D812}" type="datetimeFigureOut">
              <a:rPr lang="en-AU" smtClean="0"/>
              <a:t>26/07/2021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B1831-4499-4142-96D7-FE581743C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8B764-1CA1-4EAA-B6C5-83C65C0FA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2C83-5B2D-4056-BDA3-B12A1DA8F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74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1CEE2-8449-4AC2-883F-E828CD60B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D2C95-18F4-4C0A-B133-C5B5A719C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F4227-A8C1-4211-A51C-6E2C0FCC6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D7FB3-45A7-4A90-A563-CE7E04258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B3D5-C4F7-4F57-89DD-3DC32FB2D812}" type="datetimeFigureOut">
              <a:rPr lang="en-AU" smtClean="0"/>
              <a:t>26/07/2021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D796E-9290-452B-B891-489B6BB8B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836B1-C91D-4DEC-8D32-382D780F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2C83-5B2D-4056-BDA3-B12A1DA8F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77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74CB-C454-4A94-AE31-A61FDB398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7F7FB-197B-4BAB-949D-612334FDB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9FB2B-59B9-44B1-A4E7-594B61C8B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887DD-FADB-46E1-AF81-F286B98A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B3D5-C4F7-4F57-89DD-3DC32FB2D812}" type="datetimeFigureOut">
              <a:rPr lang="en-AU" smtClean="0"/>
              <a:t>26/07/2021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D7118-D317-42E9-B49F-CCE18173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5D796-A460-41AB-9D90-F1AF0FA5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2C83-5B2D-4056-BDA3-B12A1DA8F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675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DA5041-EA5C-4990-BDEE-9E4B233B8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B12C6-488A-4A56-A7BC-29DCF5E81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018D-E29B-499A-8408-6D606744F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5B3D5-C4F7-4F57-89DD-3DC32FB2D812}" type="datetimeFigureOut">
              <a:rPr lang="en-AU" smtClean="0"/>
              <a:t>26/07/2021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41DED-39B8-4392-ACA1-C66D6513A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A086E-C21D-4EC4-B4D0-A173CB948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92C83-5B2D-4056-BDA3-B12A1DA8F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073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4C69B-1D1F-4310-BE46-8AFF3C733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949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AU" b="1" dirty="0">
                <a:latin typeface="+mn-lt"/>
              </a:rPr>
              <a:t>WORKSHOP:</a:t>
            </a:r>
            <a:br>
              <a:rPr lang="en-AU" b="1" dirty="0">
                <a:latin typeface="+mn-lt"/>
              </a:rPr>
            </a:br>
            <a:r>
              <a:rPr lang="en-AU" b="1" dirty="0">
                <a:latin typeface="+mn-lt"/>
              </a:rPr>
              <a:t>Choosing Tobacco or Health:</a:t>
            </a:r>
            <a:br>
              <a:rPr lang="en-AU" b="1" dirty="0">
                <a:latin typeface="+mn-lt"/>
              </a:rPr>
            </a:br>
            <a:r>
              <a:rPr lang="en-AU" b="1" dirty="0">
                <a:latin typeface="+mn-lt"/>
              </a:rPr>
              <a:t>Where to from here?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15189E-DC11-4772-A04F-E228DCCD1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5126"/>
            <a:ext cx="9144000" cy="1655762"/>
          </a:xfrm>
        </p:spPr>
        <p:txBody>
          <a:bodyPr>
            <a:normAutofit/>
          </a:bodyPr>
          <a:lstStyle/>
          <a:p>
            <a:r>
              <a:rPr lang="en-AU" sz="2800" dirty="0"/>
              <a:t>Dr Nick Towle</a:t>
            </a:r>
          </a:p>
          <a:p>
            <a:r>
              <a:rPr lang="en-AU" sz="2800" dirty="0"/>
              <a:t>The role of health professions in advocacy for tobacco control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D8411C-B01C-4D24-B21D-C33ED83D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3AA405-98ED-4DD2-BDEA-DD6AB44B70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41" y="228600"/>
            <a:ext cx="4601959" cy="110184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71ECEF-6267-4E9A-A890-433AE5E0F8AF}"/>
              </a:ext>
            </a:extLst>
          </p:cNvPr>
          <p:cNvSpPr txBox="1"/>
          <p:nvPr/>
        </p:nvSpPr>
        <p:spPr>
          <a:xfrm>
            <a:off x="6284739" y="549275"/>
            <a:ext cx="286878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40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Tasmania</a:t>
            </a:r>
            <a:endParaRPr kumimoji="0" lang="en-AU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442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D8411C-B01C-4D24-B21D-C33ED83D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398412" y="298851"/>
            <a:ext cx="100511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Where might health professional advocacy be most useful?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656" y="1556514"/>
            <a:ext cx="5129542" cy="361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AU" dirty="0"/>
              <a:t>Advocacy for action on the </a:t>
            </a:r>
            <a:r>
              <a:rPr lang="en-AU" dirty="0" err="1"/>
              <a:t>SDoH</a:t>
            </a:r>
            <a:endParaRPr lang="en-AU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AU" dirty="0"/>
              <a:t>Collaboration with those with expertise outside the health profession to strengthen collective voice.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AU" dirty="0"/>
              <a:t>Advocacy for political donations reform.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AU" dirty="0"/>
              <a:t>Direct engagement with the tobacco industry.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AU" dirty="0"/>
              <a:t>Divest from tobacco and speak publicly about this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AU" dirty="0"/>
              <a:t>Ensure tobacco control remains in public view and on the political agenda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 descr="We're ready for the TFG pos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88" y="1381338"/>
            <a:ext cx="6697543" cy="46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D8411C-B01C-4D24-B21D-C33ED83D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440940" y="470702"/>
            <a:ext cx="10936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might you support health professional advocacy on tobacco control?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6950" y="1305315"/>
            <a:ext cx="10597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Keep health professional training organisations accountable to their social and environmental health mandates.</a:t>
            </a:r>
          </a:p>
          <a:p>
            <a:endParaRPr lang="en-US" dirty="0"/>
          </a:p>
          <a:p>
            <a:r>
              <a:rPr lang="en-US" dirty="0"/>
              <a:t>Identify opportunities to collaborate, to create stronger voices through diverse coalitions.</a:t>
            </a:r>
          </a:p>
        </p:txBody>
      </p:sp>
    </p:spTree>
    <p:extLst>
      <p:ext uri="{BB962C8B-B14F-4D97-AF65-F5344CB8AC3E}">
        <p14:creationId xmlns:p14="http://schemas.microsoft.com/office/powerpoint/2010/main" val="238975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D8411C-B01C-4D24-B21D-C33ED83D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9" name="Picture 8" descr="BUGA UP public_refacing_show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432"/>
            <a:ext cx="4263231" cy="2806516"/>
          </a:xfrm>
          <a:prstGeom prst="rect">
            <a:avLst/>
          </a:prstGeom>
        </p:spPr>
      </p:pic>
      <p:pic>
        <p:nvPicPr>
          <p:cNvPr id="10" name="Picture 4" descr="bugaup12709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235" y="-211680"/>
            <a:ext cx="8570765" cy="908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8746" y="4947947"/>
            <a:ext cx="3333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 Arthur Chesterfield-Smith</a:t>
            </a:r>
          </a:p>
          <a:p>
            <a:r>
              <a:rPr lang="en-US" dirty="0"/>
              <a:t>Re-facing a drug sellers billboard</a:t>
            </a:r>
          </a:p>
        </p:txBody>
      </p:sp>
    </p:spTree>
    <p:extLst>
      <p:ext uri="{BB962C8B-B14F-4D97-AF65-F5344CB8AC3E}">
        <p14:creationId xmlns:p14="http://schemas.microsoft.com/office/powerpoint/2010/main" val="266010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D8411C-B01C-4D24-B21D-C33ED83D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886330" y="992235"/>
            <a:ext cx="91019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Health professionals as advocates for tobacco control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0372" y="2090309"/>
            <a:ext cx="8211202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Invisible barriers</a:t>
            </a:r>
          </a:p>
          <a:p>
            <a:endParaRPr lang="en-US" sz="2800" dirty="0"/>
          </a:p>
          <a:p>
            <a:r>
              <a:rPr lang="en-US" sz="2800" dirty="0"/>
              <a:t>Reasons for health professionals to be more engaged</a:t>
            </a:r>
          </a:p>
          <a:p>
            <a:endParaRPr lang="en-US" sz="2800" dirty="0"/>
          </a:p>
          <a:p>
            <a:r>
              <a:rPr lang="en-US" sz="2800" dirty="0"/>
              <a:t>Threat</a:t>
            </a:r>
          </a:p>
          <a:p>
            <a:endParaRPr lang="en-US" sz="2800" dirty="0"/>
          </a:p>
          <a:p>
            <a:r>
              <a:rPr lang="en-US" sz="2800" dirty="0"/>
              <a:t>Where to focus advocacy efforts</a:t>
            </a:r>
          </a:p>
        </p:txBody>
      </p:sp>
    </p:spTree>
    <p:extLst>
      <p:ext uri="{BB962C8B-B14F-4D97-AF65-F5344CB8AC3E}">
        <p14:creationId xmlns:p14="http://schemas.microsoft.com/office/powerpoint/2010/main" val="417526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D8411C-B01C-4D24-B21D-C33ED83D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94" y="0"/>
            <a:ext cx="5563895" cy="6858000"/>
          </a:xfrm>
          <a:prstGeom prst="rect">
            <a:avLst/>
          </a:prstGeom>
        </p:spPr>
      </p:pic>
      <p:pic>
        <p:nvPicPr>
          <p:cNvPr id="5" name="Picture 4" descr="sig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89" y="-1075765"/>
            <a:ext cx="2579624" cy="508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58353" y="1243602"/>
            <a:ext cx="445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Implicit messages in our neoliberal world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77412" y="2024160"/>
            <a:ext cx="488598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all consumers</a:t>
            </a:r>
          </a:p>
          <a:p>
            <a:endParaRPr lang="en-US" dirty="0"/>
          </a:p>
          <a:p>
            <a:r>
              <a:rPr lang="en-US" dirty="0"/>
              <a:t>You shape your world by the way you consume</a:t>
            </a:r>
          </a:p>
          <a:p>
            <a:endParaRPr lang="en-US" dirty="0"/>
          </a:p>
          <a:p>
            <a:r>
              <a:rPr lang="en-US" dirty="0"/>
              <a:t>You are more valuable to society if your efforts contribute to growing GDP</a:t>
            </a:r>
          </a:p>
        </p:txBody>
      </p:sp>
    </p:spTree>
    <p:extLst>
      <p:ext uri="{BB962C8B-B14F-4D97-AF65-F5344CB8AC3E}">
        <p14:creationId xmlns:p14="http://schemas.microsoft.com/office/powerpoint/2010/main" val="10509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D8411C-B01C-4D24-B21D-C33ED83D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3" name="Picture 2" descr="Infographic_What_Makes_Us_Health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50" y="0"/>
            <a:ext cx="51435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72193" y="1170498"/>
            <a:ext cx="5179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Implicit messages within current health debates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59345" y="1942528"/>
            <a:ext cx="513265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Treating disease = Improving health</a:t>
            </a:r>
          </a:p>
          <a:p>
            <a:endParaRPr lang="en-US" dirty="0"/>
          </a:p>
          <a:p>
            <a:r>
              <a:rPr lang="en-US" dirty="0"/>
              <a:t>Hospitals and clinics create a healthy society</a:t>
            </a:r>
          </a:p>
          <a:p>
            <a:endParaRPr lang="en-US" dirty="0"/>
          </a:p>
          <a:p>
            <a:r>
              <a:rPr lang="en-US" dirty="0"/>
              <a:t>More hospital beds, doctors, nurses and allied health staff will create better health outcomes.</a:t>
            </a:r>
          </a:p>
          <a:p>
            <a:endParaRPr lang="en-US" dirty="0"/>
          </a:p>
          <a:p>
            <a:r>
              <a:rPr lang="en-US" dirty="0"/>
              <a:t>Health professionals are the experts here, if you’re not a health professional your opinion is not important.</a:t>
            </a:r>
          </a:p>
        </p:txBody>
      </p:sp>
    </p:spTree>
    <p:extLst>
      <p:ext uri="{BB962C8B-B14F-4D97-AF65-F5344CB8AC3E}">
        <p14:creationId xmlns:p14="http://schemas.microsoft.com/office/powerpoint/2010/main" val="242292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D8411C-B01C-4D24-B21D-C33ED83D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909842" y="1554282"/>
            <a:ext cx="10577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These dominant cultural stories lead us to blame individuals for poor health outcomes and then divert our gaze inward into the health/disease care system in the false belief that this is where we will find major solutions to advancing societal health and wellbeing.</a:t>
            </a:r>
          </a:p>
        </p:txBody>
      </p:sp>
    </p:spTree>
    <p:extLst>
      <p:ext uri="{BB962C8B-B14F-4D97-AF65-F5344CB8AC3E}">
        <p14:creationId xmlns:p14="http://schemas.microsoft.com/office/powerpoint/2010/main" val="417523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D8411C-B01C-4D24-B21D-C33ED83D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249007" y="336207"/>
            <a:ext cx="118539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Why should health professionals engage in tobacco control advocacy?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277" y="3114295"/>
            <a:ext cx="9144000" cy="3433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014" y="1232759"/>
            <a:ext cx="10867077" cy="1751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2800" dirty="0"/>
              <a:t>Students begin with a strong motivation to improve the lives of others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2800" dirty="0"/>
              <a:t>A credible public voice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2800" dirty="0"/>
              <a:t>An opportunity to work in less stressed clinical environments</a:t>
            </a:r>
          </a:p>
        </p:txBody>
      </p:sp>
    </p:spTree>
    <p:extLst>
      <p:ext uri="{BB962C8B-B14F-4D97-AF65-F5344CB8AC3E}">
        <p14:creationId xmlns:p14="http://schemas.microsoft.com/office/powerpoint/2010/main" val="173128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D8411C-B01C-4D24-B21D-C33ED83D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2" name="Picture 1" descr="Dr Bronwyn King Tobacco Free Portfolio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1" y="434410"/>
            <a:ext cx="11398828" cy="366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663" y="4121644"/>
            <a:ext cx="808256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Dr Bronwyn King AO</a:t>
            </a:r>
          </a:p>
          <a:p>
            <a:r>
              <a:rPr lang="en-US" sz="3600" dirty="0"/>
              <a:t>Radiation oncologist</a:t>
            </a:r>
          </a:p>
          <a:p>
            <a:r>
              <a:rPr lang="en-US" sz="3600" dirty="0"/>
              <a:t>Founder and CEO, Tobacco Free Portfolios</a:t>
            </a:r>
          </a:p>
        </p:txBody>
      </p:sp>
    </p:spTree>
    <p:extLst>
      <p:ext uri="{BB962C8B-B14F-4D97-AF65-F5344CB8AC3E}">
        <p14:creationId xmlns:p14="http://schemas.microsoft.com/office/powerpoint/2010/main" val="349235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D8411C-B01C-4D24-B21D-C33ED83D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5" name="Picture 4" descr="More doctors prescribe JUU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6" y="0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5370" y="635057"/>
            <a:ext cx="56026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tobacco industry is ruthless and will seek to turn the tables on doctors and other health professionals in an effort to maintain credibility and maximise profit.</a:t>
            </a:r>
          </a:p>
        </p:txBody>
      </p:sp>
    </p:spTree>
    <p:extLst>
      <p:ext uri="{BB962C8B-B14F-4D97-AF65-F5344CB8AC3E}">
        <p14:creationId xmlns:p14="http://schemas.microsoft.com/office/powerpoint/2010/main" val="323019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8012</TotalTime>
  <Words>367</Words>
  <Application>Microsoft Office PowerPoint</Application>
  <PresentationFormat>Widescreen</PresentationFormat>
  <Paragraphs>48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WORKSHOP: Choosing Tobacco or Health: Where to from 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 Crocombe</dc:creator>
  <cp:lastModifiedBy>Kathryn Barnsley</cp:lastModifiedBy>
  <cp:revision>19</cp:revision>
  <dcterms:created xsi:type="dcterms:W3CDTF">2021-06-14T00:02:12Z</dcterms:created>
  <dcterms:modified xsi:type="dcterms:W3CDTF">2021-07-26T06:59:33Z</dcterms:modified>
</cp:coreProperties>
</file>